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65" r:id="rId3"/>
    <p:sldId id="264" r:id="rId4"/>
    <p:sldId id="266" r:id="rId5"/>
    <p:sldId id="257" r:id="rId6"/>
    <p:sldId id="259" r:id="rId7"/>
    <p:sldId id="261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efan\Downloads\169-rezultati%20(5)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 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Muško</c:v>
                </c:pt>
                <c:pt idx="1">
                  <c:v>Žensko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44</c:v>
                </c:pt>
                <c:pt idx="1">
                  <c:v>40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2.6854706629434996E-2"/>
                  <c:y val="1.5822169082325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Muško</c:v>
                </c:pt>
                <c:pt idx="1">
                  <c:v>Žensko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56</c:v>
                </c:pt>
                <c:pt idx="1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661402288"/>
        <c:axId val="-661405008"/>
      </c:barChart>
      <c:valAx>
        <c:axId val="-6614050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61402288"/>
        <c:crosses val="autoZero"/>
        <c:crossBetween val="between"/>
      </c:valAx>
      <c:catAx>
        <c:axId val="-6614022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614050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65270438263351"/>
          <c:y val="0.15618674151848519"/>
          <c:w val="0.88588119287913802"/>
          <c:h val="0.728358172925403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2.671118811785399E-3"/>
                  <c:y val="9.6603773584905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Osnovno</c:v>
                </c:pt>
                <c:pt idx="1">
                  <c:v>Srednje </c:v>
                </c:pt>
                <c:pt idx="2">
                  <c:v>Visoko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58.6</c:v>
                </c:pt>
                <c:pt idx="1">
                  <c:v>62.1</c:v>
                </c:pt>
                <c:pt idx="2">
                  <c:v>56.5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0.10566037735849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4661027382284371E-3"/>
                  <c:y val="2.01963116793244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Osnovno</c:v>
                </c:pt>
                <c:pt idx="1">
                  <c:v>Srednje </c:v>
                </c:pt>
                <c:pt idx="2">
                  <c:v>Visoko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41.4</c:v>
                </c:pt>
                <c:pt idx="1">
                  <c:v>37.9</c:v>
                </c:pt>
                <c:pt idx="2">
                  <c:v>43.5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661412080"/>
        <c:axId val="-661411536"/>
      </c:barChart>
      <c:catAx>
        <c:axId val="-66141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61411536"/>
        <c:crosses val="autoZero"/>
        <c:auto val="1"/>
        <c:lblAlgn val="ctr"/>
        <c:lblOffset val="100"/>
        <c:noMultiLvlLbl val="0"/>
      </c:catAx>
      <c:valAx>
        <c:axId val="-661411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6141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8932686269400165"/>
          <c:y val="0.15686614783591787"/>
          <c:w val="0.20556694536863965"/>
          <c:h val="7.6689496828945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'169-rezultati (5)'!$A$6:$A$7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'169-rezultati (5)'!$B$6:$B$7</c:f>
              <c:numCache>
                <c:formatCode>General</c:formatCode>
                <c:ptCount val="2"/>
                <c:pt idx="0">
                  <c:v>54.4</c:v>
                </c:pt>
                <c:pt idx="1">
                  <c:v>45.6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3279710109054153"/>
          <c:y val="6.3699732765988434E-2"/>
          <c:w val="0.22860077813306576"/>
          <c:h val="0.31225358965312894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Ukazivanjem na slučajve koji se tiču društva/svih građana</c:v>
                </c:pt>
                <c:pt idx="1">
                  <c:v>Pružanjem podrške onima koji ukažu na korupciju</c:v>
                </c:pt>
                <c:pt idx="2">
                  <c:v>Pružate pomoć antikorupcijskim institucijama u sakupljanju informacija o slučajevima korupcije na anoniman način</c:v>
                </c:pt>
                <c:pt idx="3">
                  <c:v>Ukazivnjem na slučajeve korupcije koji se tiču Vas</c:v>
                </c:pt>
                <c:pt idx="4">
                  <c:v>Da budete deo socijalne mreže koja bi se bavila borbom protiv korupcije</c:v>
                </c:pt>
                <c:pt idx="5">
                  <c:v>Ocenjujete institucije koliko su sklone korupciji popunjavajući anonimne uptinike</c:v>
                </c:pt>
                <c:pt idx="6">
                  <c:v>Da budete deo građanskog pokreta koji bi se borio protiv korupcije</c:v>
                </c:pt>
                <c:pt idx="7">
                  <c:v>Da se na nivou svoje profesije borite protiv onih koji se bave korupcijom</c:v>
                </c:pt>
                <c:pt idx="8">
                  <c:v>Da merite vašu sklonost ka korupciju i integitet</c:v>
                </c:pt>
                <c:pt idx="9">
                  <c:v>Pišete o svojim iskustvima pozitivnim ili negativnim iskustvima u borbi protiv korupcije</c:v>
                </c:pt>
                <c:pt idx="10">
                  <c:v>Da potpišete i utičete na poštovanje Građanske deklaracije o borbi protiv korupcije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59.71</c:v>
                </c:pt>
                <c:pt idx="1">
                  <c:v>56.78</c:v>
                </c:pt>
                <c:pt idx="2">
                  <c:v>56.04</c:v>
                </c:pt>
                <c:pt idx="3">
                  <c:v>39.56</c:v>
                </c:pt>
                <c:pt idx="4">
                  <c:v>34.43</c:v>
                </c:pt>
                <c:pt idx="5">
                  <c:v>28.75</c:v>
                </c:pt>
                <c:pt idx="6">
                  <c:v>27.29</c:v>
                </c:pt>
                <c:pt idx="7">
                  <c:v>22.71</c:v>
                </c:pt>
                <c:pt idx="8">
                  <c:v>21.06</c:v>
                </c:pt>
                <c:pt idx="9">
                  <c:v>20.7</c:v>
                </c:pt>
                <c:pt idx="10">
                  <c:v>20.149999999999999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Ukazivanjem na slučajve koji se tiču društva/svih građana</c:v>
                </c:pt>
                <c:pt idx="1">
                  <c:v>Pružanjem podrške onima koji ukažu na korupciju</c:v>
                </c:pt>
                <c:pt idx="2">
                  <c:v>Pružate pomoć antikorupcijskim institucijama u sakupljanju informacija o slučajevima korupcije na anoniman način</c:v>
                </c:pt>
                <c:pt idx="3">
                  <c:v>Ukazivnjem na slučajeve korupcije koji se tiču Vas</c:v>
                </c:pt>
                <c:pt idx="4">
                  <c:v>Da budete deo socijalne mreže koja bi se bavila borbom protiv korupcije</c:v>
                </c:pt>
                <c:pt idx="5">
                  <c:v>Ocenjujete institucije koliko su sklone korupciji popunjavajući anonimne uptinike</c:v>
                </c:pt>
                <c:pt idx="6">
                  <c:v>Da budete deo građanskog pokreta koji bi se borio protiv korupcije</c:v>
                </c:pt>
                <c:pt idx="7">
                  <c:v>Da se na nivou svoje profesije borite protiv onih koji se bave korupcijom</c:v>
                </c:pt>
                <c:pt idx="8">
                  <c:v>Da merite vašu sklonost ka korupciju i integitet</c:v>
                </c:pt>
                <c:pt idx="9">
                  <c:v>Pišete o svojim iskustvima pozitivnim ili negativnim iskustvima u borbi protiv korupcije</c:v>
                </c:pt>
                <c:pt idx="10">
                  <c:v>Da potpišete i utičete na poštovanje Građanske deklaracije o borbi protiv korupcije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627368864"/>
        <c:axId val="-627377024"/>
      </c:barChart>
      <c:catAx>
        <c:axId val="-627368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endParaRPr lang="en-US"/>
          </a:p>
        </c:txPr>
        <c:crossAx val="-627377024"/>
        <c:crosses val="autoZero"/>
        <c:auto val="1"/>
        <c:lblAlgn val="ctr"/>
        <c:lblOffset val="100"/>
        <c:noMultiLvlLbl val="0"/>
      </c:catAx>
      <c:valAx>
        <c:axId val="-627377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27368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Ako je to jedini način ostvarivanja zakonom utvrđenih prava</c:v>
                </c:pt>
                <c:pt idx="1">
                  <c:v>Ako je to jedini način da građanin ostvari interes porodice</c:v>
                </c:pt>
                <c:pt idx="2">
                  <c:v>Ako je neko malo plaćen tamo gde radi</c:v>
                </c:pt>
                <c:pt idx="3">
                  <c:v>Ako je to način da se ostvari korist za preduzeće ili svoj biznis</c:v>
                </c:pt>
                <c:pt idx="4">
                  <c:v>Ako je to način da se građanin zaštiti od loše politike vlade</c:v>
                </c:pt>
                <c:pt idx="5">
                  <c:v>Ako je to način da se ostvari neka korist za državu</c:v>
                </c:pt>
                <c:pt idx="6">
                  <c:v>Ako se na taj način zaštite nacionalnih interesa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11.5</c:v>
                </c:pt>
                <c:pt idx="1">
                  <c:v>20.100000000000001</c:v>
                </c:pt>
                <c:pt idx="2">
                  <c:v>12</c:v>
                </c:pt>
                <c:pt idx="3">
                  <c:v>8.5</c:v>
                </c:pt>
                <c:pt idx="4">
                  <c:v>12</c:v>
                </c:pt>
                <c:pt idx="5">
                  <c:v>16.100000000000001</c:v>
                </c:pt>
                <c:pt idx="6">
                  <c:v>20.2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Zavisi od situacije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Ako je to jedini način ostvarivanja zakonom utvrđenih prava</c:v>
                </c:pt>
                <c:pt idx="1">
                  <c:v>Ako je to jedini način da građanin ostvari interes porodice</c:v>
                </c:pt>
                <c:pt idx="2">
                  <c:v>Ako je neko malo plaćen tamo gde radi</c:v>
                </c:pt>
                <c:pt idx="3">
                  <c:v>Ako je to način da se ostvari korist za preduzeće ili svoj biznis</c:v>
                </c:pt>
                <c:pt idx="4">
                  <c:v>Ako je to način da se građanin zaštiti od loše politike vlade</c:v>
                </c:pt>
                <c:pt idx="5">
                  <c:v>Ako je to način da se ostvari neka korist za državu</c:v>
                </c:pt>
                <c:pt idx="6">
                  <c:v>Ako se na taj način zaštite nacionalnih interesa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7</c:v>
                </c:pt>
                <c:pt idx="1">
                  <c:v>9.6</c:v>
                </c:pt>
                <c:pt idx="2">
                  <c:v>5.8</c:v>
                </c:pt>
                <c:pt idx="3">
                  <c:v>7.5</c:v>
                </c:pt>
                <c:pt idx="4">
                  <c:v>11.8</c:v>
                </c:pt>
                <c:pt idx="5">
                  <c:v>9.7000000000000011</c:v>
                </c:pt>
                <c:pt idx="6">
                  <c:v>11.5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1.1485721484639784E-3"/>
                  <c:y val="8.727167151664377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76.2</a:t>
                    </a:r>
                  </a:p>
                  <a:p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Ako je to jedini način ostvarivanja zakonom utvrđenih prava</c:v>
                </c:pt>
                <c:pt idx="1">
                  <c:v>Ako je to jedini način da građanin ostvari interes porodice</c:v>
                </c:pt>
                <c:pt idx="2">
                  <c:v>Ako je neko malo plaćen tamo gde radi</c:v>
                </c:pt>
                <c:pt idx="3">
                  <c:v>Ako je to način da se ostvari korist za preduzeće ili svoj biznis</c:v>
                </c:pt>
                <c:pt idx="4">
                  <c:v>Ako je to način da se građanin zaštiti od loše politike vlade</c:v>
                </c:pt>
                <c:pt idx="5">
                  <c:v>Ako je to način da se ostvari neka korist za državu</c:v>
                </c:pt>
                <c:pt idx="6">
                  <c:v>Ako se na taj način zaštite nacionalnih interesa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81.5</c:v>
                </c:pt>
                <c:pt idx="1">
                  <c:v>70.3</c:v>
                </c:pt>
                <c:pt idx="2">
                  <c:v>82.3</c:v>
                </c:pt>
                <c:pt idx="3">
                  <c:v>84</c:v>
                </c:pt>
                <c:pt idx="4">
                  <c:v>76.2</c:v>
                </c:pt>
                <c:pt idx="5">
                  <c:v>74.3</c:v>
                </c:pt>
                <c:pt idx="6">
                  <c:v>67.8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627376480"/>
        <c:axId val="-627373760"/>
      </c:barChart>
      <c:catAx>
        <c:axId val="-62737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27373760"/>
        <c:crosses val="autoZero"/>
        <c:auto val="1"/>
        <c:lblAlgn val="ctr"/>
        <c:lblOffset val="100"/>
        <c:noMultiLvlLbl val="0"/>
      </c:catAx>
      <c:valAx>
        <c:axId val="-627373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27376480"/>
        <c:crosses val="autoZero"/>
        <c:crossBetween val="between"/>
      </c:valAx>
      <c:spPr>
        <a:noFill/>
        <a:ln>
          <a:solidFill>
            <a:srgbClr val="CC0066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34265676851973"/>
          <c:y val="9.4695875480137692E-2"/>
          <c:w val="0.88850264630169207"/>
          <c:h val="0.540650365952096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3093938595763063E-3"/>
                  <c:y val="6.7389606803400004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45.6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7395411961769174E-3"/>
                  <c:y val="-1.40151279585363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1660114140427695E-3"/>
                  <c:y val="-1.4985113795045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4338244553353677E-4"/>
                  <c:y val="-8.30070155233816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9038126222302814E-16"/>
                  <c:y val="-1.5094339622641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Ne vidim nikoga, ne znam</c:v>
                </c:pt>
                <c:pt idx="1">
                  <c:v>Gradjani</c:v>
                </c:pt>
                <c:pt idx="2">
                  <c:v>Mladi</c:v>
                </c:pt>
                <c:pt idx="3">
                  <c:v>Policija</c:v>
                </c:pt>
                <c:pt idx="4">
                  <c:v>Skolovani i pametni ljudi</c:v>
                </c:pt>
                <c:pt idx="5">
                  <c:v>Drzavni organi</c:v>
                </c:pt>
                <c:pt idx="6">
                  <c:v>Pravosudje</c:v>
                </c:pt>
                <c:pt idx="7">
                  <c:v>Premijer</c:v>
                </c:pt>
                <c:pt idx="8">
                  <c:v>Udruzenje gradjana</c:v>
                </c:pt>
                <c:pt idx="9">
                  <c:v>Sasa Jankovic</c:v>
                </c:pt>
                <c:pt idx="10">
                  <c:v>Institucija za BPK</c:v>
                </c:pt>
                <c:pt idx="11">
                  <c:v>Vlada</c:v>
                </c:pt>
                <c:pt idx="12">
                  <c:v>Škola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45.6</c:v>
                </c:pt>
                <c:pt idx="1">
                  <c:v>28.39</c:v>
                </c:pt>
                <c:pt idx="2">
                  <c:v>4.03</c:v>
                </c:pt>
                <c:pt idx="3">
                  <c:v>2.0099999999999998</c:v>
                </c:pt>
                <c:pt idx="4">
                  <c:v>1.6500000000000001</c:v>
                </c:pt>
                <c:pt idx="5">
                  <c:v>2.0099999999999998</c:v>
                </c:pt>
                <c:pt idx="6">
                  <c:v>1.47</c:v>
                </c:pt>
                <c:pt idx="7">
                  <c:v>0.73000000000000009</c:v>
                </c:pt>
                <c:pt idx="8">
                  <c:v>1.1000000000000001</c:v>
                </c:pt>
                <c:pt idx="9">
                  <c:v>0.73000000000000009</c:v>
                </c:pt>
                <c:pt idx="10">
                  <c:v>0.92</c:v>
                </c:pt>
                <c:pt idx="11">
                  <c:v>0.18000000000000002</c:v>
                </c:pt>
                <c:pt idx="12">
                  <c:v>1.1000000000000001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-627366688"/>
        <c:axId val="-627366144"/>
      </c:barChart>
      <c:catAx>
        <c:axId val="-62736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27366144"/>
        <c:crosses val="autoZero"/>
        <c:auto val="1"/>
        <c:lblAlgn val="ctr"/>
        <c:lblOffset val="100"/>
        <c:noMultiLvlLbl val="0"/>
      </c:catAx>
      <c:valAx>
        <c:axId val="-627366144"/>
        <c:scaling>
          <c:orientation val="minMax"/>
          <c:max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2736668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solidFill>
          <a:schemeClr val="lt1"/>
        </a:solidFill>
        <a:ln w="12700" cap="flat" cmpd="sng" algn="ctr">
          <a:solidFill>
            <a:schemeClr val="accent3"/>
          </a:solidFill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0.19311</cdr:x>
      <cdr:y>0.52519</cdr:y>
    </cdr:from>
    <cdr:to>
      <cdr:x>0.22619</cdr:x>
      <cdr:y>0.75299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2135295" y="2672541"/>
          <a:ext cx="365773" cy="1159193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solidFill>
            <a:srgbClr val="CC0066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0.87172</cdr:x>
      <cdr:y>0.53249</cdr:y>
    </cdr:from>
    <cdr:to>
      <cdr:x>0.90861</cdr:x>
      <cdr:y>0.75</cdr:y>
    </cdr:to>
    <cdr:sp macro="" textlink="">
      <cdr:nvSpPr>
        <cdr:cNvPr id="3" name="Rounded Rectangle 2"/>
        <cdr:cNvSpPr/>
      </cdr:nvSpPr>
      <cdr:spPr>
        <a:xfrm xmlns:a="http://schemas.openxmlformats.org/drawingml/2006/main">
          <a:off x="9638751" y="2709658"/>
          <a:ext cx="407900" cy="1106836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solidFill>
            <a:srgbClr val="CC0066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0.73786</cdr:x>
      <cdr:y>0.53243</cdr:y>
    </cdr:from>
    <cdr:to>
      <cdr:x>0.77221</cdr:x>
      <cdr:y>0.74993</cdr:y>
    </cdr:to>
    <cdr:sp macro="" textlink="">
      <cdr:nvSpPr>
        <cdr:cNvPr id="4" name="Rounded Rectangle 3"/>
        <cdr:cNvSpPr/>
      </cdr:nvSpPr>
      <cdr:spPr>
        <a:xfrm xmlns:a="http://schemas.openxmlformats.org/drawingml/2006/main">
          <a:off x="8158671" y="2709357"/>
          <a:ext cx="379815" cy="1106786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solidFill>
            <a:srgbClr val="CC0066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0.94681</cdr:x>
      <cdr:y>0.54956</cdr:y>
    </cdr:from>
    <cdr:to>
      <cdr:x>0.97747</cdr:x>
      <cdr:y>0.61025</cdr:y>
    </cdr:to>
    <cdr:sp macro="" textlink="">
      <cdr:nvSpPr>
        <cdr:cNvPr id="3" name="Rounded Rectangle 2"/>
        <cdr:cNvSpPr/>
      </cdr:nvSpPr>
      <cdr:spPr>
        <a:xfrm xmlns:a="http://schemas.openxmlformats.org/drawingml/2006/main">
          <a:off x="10413586" y="2589187"/>
          <a:ext cx="337216" cy="285936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solidFill>
            <a:srgbClr val="CC0066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>
            <a:noFill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6DFF08F-DC6B-4601-B491-B0F83F6DD2DA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96DFF08F-DC6B-4601-B491-B0F83F6DD2DA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9379" y="7034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10387963" y="93785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96DFF08F-DC6B-4601-B491-B0F83F6DD2DA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96DFF08F-DC6B-4601-B491-B0F83F6DD2DA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96DFF08F-DC6B-4601-B491-B0F83F6DD2DA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96DFF08F-DC6B-4601-B491-B0F83F6DD2DA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96DFF08F-DC6B-4601-B491-B0F83F6DD2DA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96DFF08F-DC6B-4601-B491-B0F83F6DD2DA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13-Jan-17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STAVOVI GRA</a:t>
            </a:r>
            <a:r>
              <a:rPr lang="sr-Latn-RS" dirty="0" smtClean="0"/>
              <a:t>Đ</a:t>
            </a:r>
            <a:r>
              <a:rPr lang="en-US" dirty="0" smtClean="0"/>
              <a:t>ANA O </a:t>
            </a:r>
            <a:br>
              <a:rPr lang="en-US" dirty="0" smtClean="0"/>
            </a:br>
            <a:r>
              <a:rPr lang="en-US" dirty="0" smtClean="0"/>
              <a:t>BORBI PROTIV KORUPCIJE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Janu</a:t>
            </a:r>
            <a:r>
              <a:rPr lang="sr-Latn-RS" dirty="0" smtClean="0"/>
              <a:t>ar 201</a:t>
            </a:r>
            <a:r>
              <a:rPr lang="en-US" dirty="0" smtClean="0"/>
              <a:t>7</a:t>
            </a:r>
            <a:r>
              <a:rPr lang="sr-Latn-R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14669" y="5837252"/>
            <a:ext cx="2472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/>
              <a:t>Biro za društvena istraživanja</a:t>
            </a:r>
            <a:endParaRPr lang="en-US" dirty="0"/>
          </a:p>
        </p:txBody>
      </p:sp>
      <p:pic>
        <p:nvPicPr>
          <p:cNvPr id="5" name="Picture 4" descr="C:\Jelena\JELENA\5015093265446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837" y="5624644"/>
            <a:ext cx="1960701" cy="10715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17793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err="1" smtClean="0"/>
              <a:t>Projekat</a:t>
            </a:r>
            <a:r>
              <a:rPr lang="en-US" sz="3000" b="1" dirty="0" smtClean="0"/>
              <a:t> “</a:t>
            </a:r>
            <a:r>
              <a:rPr lang="en-US" sz="3000" b="1" dirty="0" err="1" smtClean="0"/>
              <a:t>Gradovi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protiv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korupcije</a:t>
            </a:r>
            <a:r>
              <a:rPr lang="en-US" sz="3000" b="1" dirty="0" smtClean="0"/>
              <a:t>” </a:t>
            </a:r>
            <a:endParaRPr lang="en-US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33" y="1882808"/>
            <a:ext cx="11505063" cy="45720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400" dirty="0" err="1" smtClean="0"/>
              <a:t>Olof</a:t>
            </a:r>
            <a:r>
              <a:rPr lang="en-US" sz="2400" dirty="0" smtClean="0"/>
              <a:t> Palme </a:t>
            </a:r>
            <a:r>
              <a:rPr lang="en-US" sz="2400" dirty="0" err="1" smtClean="0"/>
              <a:t>Centar</a:t>
            </a:r>
            <a:r>
              <a:rPr lang="en-US" sz="2400" dirty="0" smtClean="0"/>
              <a:t> 2013 - 2016</a:t>
            </a:r>
            <a:endParaRPr lang="en-US" sz="24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sr-Latn-RS" sz="2400" dirty="0"/>
              <a:t>Promocija i monitoring transparentnosti i odgovornosti na lokalnom nivou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P</a:t>
            </a:r>
            <a:r>
              <a:rPr lang="sr-Latn-RS" sz="2400" dirty="0" smtClean="0"/>
              <a:t>romocija </a:t>
            </a:r>
            <a:r>
              <a:rPr lang="sr-Latn-RS" sz="2400" dirty="0" smtClean="0"/>
              <a:t>integriteta kao </a:t>
            </a:r>
            <a:r>
              <a:rPr lang="sr-Latn-RS" sz="2400" dirty="0" smtClean="0"/>
              <a:t>vrednost</a:t>
            </a:r>
            <a:r>
              <a:rPr lang="en-US" sz="2400" dirty="0" err="1" smtClean="0"/>
              <a:t>i</a:t>
            </a:r>
            <a:endParaRPr lang="en-US" sz="24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sr-Latn-RS" sz="2400" dirty="0" smtClean="0"/>
              <a:t>Evaluacija </a:t>
            </a:r>
            <a:r>
              <a:rPr lang="sr-Latn-RS" sz="2400" dirty="0"/>
              <a:t>i unapređenje integriteta na nivou građana, sveta znanja, rada i kapitala, odnosno institucija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I</a:t>
            </a:r>
            <a:r>
              <a:rPr lang="sr-Latn-RS" sz="2400" dirty="0"/>
              <a:t>z</a:t>
            </a:r>
            <a:r>
              <a:rPr lang="en-US" sz="2400" dirty="0" err="1"/>
              <a:t>gradnja</a:t>
            </a:r>
            <a:r>
              <a:rPr lang="en-US" sz="2400" dirty="0"/>
              <a:t> </a:t>
            </a:r>
            <a:r>
              <a:rPr lang="sr-Latn-RS" sz="2400" dirty="0"/>
              <a:t>i</a:t>
            </a:r>
            <a:r>
              <a:rPr lang="en-US" sz="2400" dirty="0"/>
              <a:t> ja</a:t>
            </a:r>
            <a:r>
              <a:rPr lang="sr-Latn-RS" sz="2400" dirty="0"/>
              <a:t>č</a:t>
            </a:r>
            <a:r>
              <a:rPr lang="en-US" sz="2400" dirty="0" err="1"/>
              <a:t>anje</a:t>
            </a:r>
            <a:r>
              <a:rPr lang="en-US" sz="2400" dirty="0"/>
              <a:t> </a:t>
            </a:r>
            <a:r>
              <a:rPr lang="en-US" sz="2400" i="1" dirty="0" err="1"/>
              <a:t>Koalicije</a:t>
            </a:r>
            <a:r>
              <a:rPr lang="en-US" sz="2400" i="1" dirty="0"/>
              <a:t> </a:t>
            </a:r>
            <a:r>
              <a:rPr lang="en-US" sz="2400" i="1" dirty="0" err="1"/>
              <a:t>za</a:t>
            </a:r>
            <a:r>
              <a:rPr lang="en-US" sz="2400" i="1" dirty="0"/>
              <a:t> </a:t>
            </a:r>
            <a:r>
              <a:rPr lang="en-US" sz="2400" i="1" dirty="0" err="1"/>
              <a:t>integritet</a:t>
            </a:r>
            <a:r>
              <a:rPr lang="sr-Latn-RS" sz="2400" i="1" dirty="0"/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sr-Latn-RS" sz="2400" dirty="0" smtClean="0"/>
              <a:t>Unapređenje </a:t>
            </a:r>
            <a:r>
              <a:rPr lang="sr-Latn-RS" sz="2400" dirty="0" smtClean="0"/>
              <a:t>i promocija društvene mreže </a:t>
            </a:r>
            <a:r>
              <a:rPr lang="sr-Latn-RS" sz="2400" i="1" dirty="0" smtClean="0"/>
              <a:t>Integrist.net </a:t>
            </a:r>
            <a:endParaRPr lang="sr-Latn-RS" sz="2400" dirty="0" smtClean="0"/>
          </a:p>
          <a:p>
            <a:pPr>
              <a:spcAft>
                <a:spcPts val="600"/>
              </a:spcAf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6250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Istraživanje</a:t>
            </a:r>
            <a:r>
              <a:rPr lang="en-US" b="1" dirty="0" smtClean="0"/>
              <a:t> </a:t>
            </a:r>
            <a:r>
              <a:rPr lang="en-US" b="1" dirty="0" err="1" smtClean="0"/>
              <a:t>pecepcije</a:t>
            </a:r>
            <a:r>
              <a:rPr lang="en-US" b="1" dirty="0" smtClean="0"/>
              <a:t> </a:t>
            </a:r>
            <a:r>
              <a:rPr lang="en-US" b="1" dirty="0" err="1" smtClean="0"/>
              <a:t>anomičnog</a:t>
            </a:r>
            <a:r>
              <a:rPr lang="en-US" b="1" dirty="0" smtClean="0"/>
              <a:t> </a:t>
            </a:r>
            <a:r>
              <a:rPr lang="en-US" b="1" dirty="0" err="1" smtClean="0"/>
              <a:t>ambijenta</a:t>
            </a:r>
            <a:r>
              <a:rPr lang="en-US" b="1" dirty="0" smtClean="0"/>
              <a:t> u </a:t>
            </a:r>
            <a:r>
              <a:rPr lang="en-US" b="1" dirty="0" err="1" smtClean="0"/>
              <a:t>Srbiji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spremnosti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borbu</a:t>
            </a:r>
            <a:r>
              <a:rPr lang="en-US" b="1" dirty="0" smtClean="0"/>
              <a:t> </a:t>
            </a:r>
            <a:r>
              <a:rPr lang="en-US" b="1" dirty="0" err="1" smtClean="0"/>
              <a:t>protiv</a:t>
            </a:r>
            <a:r>
              <a:rPr lang="en-US" b="1" dirty="0" smtClean="0"/>
              <a:t> </a:t>
            </a:r>
            <a:r>
              <a:rPr lang="en-US" b="1" dirty="0" err="1" smtClean="0"/>
              <a:t>korupcije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Instrument: </a:t>
            </a:r>
            <a:r>
              <a:rPr lang="en-US" dirty="0" err="1" smtClean="0"/>
              <a:t>Skala</a:t>
            </a:r>
            <a:r>
              <a:rPr lang="en-US" dirty="0" smtClean="0"/>
              <a:t>  </a:t>
            </a:r>
            <a:r>
              <a:rPr lang="en-US" dirty="0" err="1" smtClean="0"/>
              <a:t>anomije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Uzorak</a:t>
            </a:r>
            <a:r>
              <a:rPr lang="en-US" dirty="0" smtClean="0"/>
              <a:t>: </a:t>
            </a:r>
            <a:r>
              <a:rPr lang="en-US" dirty="0" err="1" smtClean="0"/>
              <a:t>Punoletni</a:t>
            </a:r>
            <a:r>
              <a:rPr lang="en-US" dirty="0" smtClean="0"/>
              <a:t> </a:t>
            </a:r>
            <a:r>
              <a:rPr lang="en-US" dirty="0" err="1" smtClean="0"/>
              <a:t>građani</a:t>
            </a:r>
            <a:r>
              <a:rPr lang="en-US" dirty="0" smtClean="0"/>
              <a:t> </a:t>
            </a:r>
            <a:r>
              <a:rPr lang="en-US" dirty="0" err="1" smtClean="0"/>
              <a:t>Srbije</a:t>
            </a:r>
            <a:r>
              <a:rPr lang="en-US" dirty="0" smtClean="0"/>
              <a:t> </a:t>
            </a:r>
            <a:r>
              <a:rPr lang="en-US" dirty="0" err="1" smtClean="0"/>
              <a:t>stariji</a:t>
            </a:r>
            <a:r>
              <a:rPr lang="en-US" dirty="0" smtClean="0"/>
              <a:t> od 18 </a:t>
            </a:r>
            <a:r>
              <a:rPr lang="en-US" dirty="0" err="1" smtClean="0"/>
              <a:t>godina</a:t>
            </a:r>
            <a:r>
              <a:rPr lang="en-US" dirty="0" smtClean="0"/>
              <a:t>, 1006 </a:t>
            </a:r>
            <a:r>
              <a:rPr lang="en-US" dirty="0" err="1" smtClean="0"/>
              <a:t>ispitanika</a:t>
            </a:r>
            <a:endParaRPr lang="en-US" dirty="0" smtClean="0"/>
          </a:p>
          <a:p>
            <a:pPr lvl="0"/>
            <a:r>
              <a:rPr lang="en-US" dirty="0" err="1" smtClean="0"/>
              <a:t>Tehnika</a:t>
            </a:r>
            <a:r>
              <a:rPr lang="en-US" dirty="0" smtClean="0"/>
              <a:t> </a:t>
            </a:r>
            <a:r>
              <a:rPr lang="en-US" dirty="0" err="1" smtClean="0"/>
              <a:t>prikupljanja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– </a:t>
            </a:r>
            <a:r>
              <a:rPr lang="en-US" dirty="0" err="1" smtClean="0"/>
              <a:t>telefon</a:t>
            </a:r>
            <a:endParaRPr lang="en-US" dirty="0" smtClean="0"/>
          </a:p>
          <a:p>
            <a:pPr lvl="0"/>
            <a:r>
              <a:rPr lang="en-US" dirty="0" smtClean="0"/>
              <a:t>Period </a:t>
            </a:r>
            <a:r>
              <a:rPr lang="en-US" dirty="0" err="1" smtClean="0"/>
              <a:t>prikupljanja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:  </a:t>
            </a:r>
            <a:r>
              <a:rPr lang="en-US" dirty="0" err="1" smtClean="0"/>
              <a:t>kraj</a:t>
            </a:r>
            <a:r>
              <a:rPr lang="en-US" dirty="0" smtClean="0"/>
              <a:t> </a:t>
            </a:r>
            <a:r>
              <a:rPr lang="en-US" dirty="0" err="1" smtClean="0"/>
              <a:t>avgusta</a:t>
            </a:r>
            <a:r>
              <a:rPr lang="en-US" dirty="0" smtClean="0"/>
              <a:t> </a:t>
            </a:r>
            <a:r>
              <a:rPr lang="en-US" dirty="0" err="1" smtClean="0"/>
              <a:t>početak</a:t>
            </a:r>
            <a:r>
              <a:rPr lang="en-US" dirty="0" smtClean="0"/>
              <a:t> </a:t>
            </a:r>
            <a:r>
              <a:rPr lang="en-US" dirty="0" err="1" smtClean="0"/>
              <a:t>septembra</a:t>
            </a:r>
            <a:r>
              <a:rPr lang="en-US" dirty="0" smtClean="0"/>
              <a:t> 2016.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865270"/>
          </a:xfrm>
        </p:spPr>
        <p:txBody>
          <a:bodyPr>
            <a:normAutofit/>
          </a:bodyPr>
          <a:lstStyle/>
          <a:p>
            <a:r>
              <a:rPr lang="sr-Latn-RS" sz="3600" b="1" dirty="0" smtClean="0"/>
              <a:t>      </a:t>
            </a:r>
            <a:r>
              <a:rPr lang="en-US" sz="3600" b="1" dirty="0" err="1" smtClean="0"/>
              <a:t>Integritet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64776"/>
            <a:ext cx="10972800" cy="5090032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Celovitost</a:t>
            </a:r>
            <a:r>
              <a:rPr lang="en-US" dirty="0" smtClean="0"/>
              <a:t>, </a:t>
            </a:r>
            <a:r>
              <a:rPr lang="en-US" dirty="0" err="1" smtClean="0"/>
              <a:t>integrisanost</a:t>
            </a:r>
            <a:r>
              <a:rPr lang="en-US" dirty="0" smtClean="0"/>
              <a:t> u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prostor</a:t>
            </a:r>
            <a:r>
              <a:rPr lang="en-US" dirty="0" smtClean="0"/>
              <a:t>, </a:t>
            </a:r>
            <a:r>
              <a:rPr lang="en-US" dirty="0" err="1" smtClean="0"/>
              <a:t>profesionalna</a:t>
            </a:r>
            <a:r>
              <a:rPr lang="en-US" dirty="0" smtClean="0"/>
              <a:t> </a:t>
            </a:r>
            <a:r>
              <a:rPr lang="en-US" dirty="0" err="1" smtClean="0"/>
              <a:t>odgovornost</a:t>
            </a:r>
            <a:r>
              <a:rPr lang="en-US" dirty="0" smtClean="0"/>
              <a:t>, </a:t>
            </a:r>
            <a:r>
              <a:rPr lang="en-US" dirty="0" err="1" smtClean="0"/>
              <a:t>postupanje</a:t>
            </a:r>
            <a:r>
              <a:rPr lang="en-US" dirty="0" smtClean="0"/>
              <a:t>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moralnim</a:t>
            </a:r>
            <a:r>
              <a:rPr lang="en-US" dirty="0" smtClean="0"/>
              <a:t> </a:t>
            </a:r>
            <a:r>
              <a:rPr lang="en-US" dirty="0" err="1" smtClean="0"/>
              <a:t>principima</a:t>
            </a:r>
            <a:endParaRPr lang="en-US" dirty="0" smtClean="0"/>
          </a:p>
          <a:p>
            <a:endParaRPr lang="sr-Latn-RS" dirty="0" smtClean="0"/>
          </a:p>
          <a:p>
            <a:r>
              <a:rPr lang="en-US" dirty="0" smtClean="0"/>
              <a:t>KONTINUIRANO I DOSLEDNO PO</a:t>
            </a:r>
            <a:r>
              <a:rPr lang="sr-Latn-RS" dirty="0"/>
              <a:t>Š</a:t>
            </a:r>
            <a:r>
              <a:rPr lang="en-US" dirty="0" smtClean="0"/>
              <a:t>TOVANJE </a:t>
            </a:r>
            <a:r>
              <a:rPr lang="sr-Latn-RS" dirty="0" smtClean="0"/>
              <a:t>Z</a:t>
            </a:r>
            <a:r>
              <a:rPr lang="en-US" dirty="0" smtClean="0"/>
              <a:t>AKONA I ETI</a:t>
            </a:r>
            <a:r>
              <a:rPr lang="sr-Latn-RS" dirty="0" smtClean="0"/>
              <a:t>Č</a:t>
            </a:r>
            <a:r>
              <a:rPr lang="en-US" dirty="0" smtClean="0"/>
              <a:t>KIH STANDARDA </a:t>
            </a:r>
            <a:r>
              <a:rPr lang="sr-Latn-RS" dirty="0" smtClean="0"/>
              <a:t>Č</a:t>
            </a:r>
            <a:r>
              <a:rPr lang="en-US" dirty="0" smtClean="0"/>
              <a:t>IME SE POSTI</a:t>
            </a:r>
            <a:r>
              <a:rPr lang="sr-Latn-RS" dirty="0" smtClean="0"/>
              <a:t>ŽE IZVESNOST I PREDVIDIVOST PONAŠANJA U POGLEDU POSTIZANJA LIČNIH, GRUPNIH ILI JAVNOG INTERESA NA NAČIN </a:t>
            </a:r>
            <a:r>
              <a:rPr lang="sr-Latn-RS" dirty="0"/>
              <a:t>CILJEVA </a:t>
            </a:r>
            <a:r>
              <a:rPr lang="sr-Latn-RS" dirty="0" smtClean="0"/>
              <a:t>I U FUNKCIJI JE VLADAVINE PRAVA, SLOBODE, ETIČNOSTI I DEMOKRATIČNOSTI </a:t>
            </a:r>
            <a:endParaRPr lang="sr-Latn-RS" dirty="0"/>
          </a:p>
          <a:p>
            <a:endParaRPr lang="sr-Latn-RS" dirty="0" smtClean="0"/>
          </a:p>
          <a:p>
            <a:r>
              <a:rPr lang="sr-Latn-RS" b="1" dirty="0" smtClean="0"/>
              <a:t>Građanski - </a:t>
            </a:r>
            <a:r>
              <a:rPr lang="sr-Latn-RS" dirty="0" smtClean="0"/>
              <a:t>spremnost</a:t>
            </a:r>
            <a:r>
              <a:rPr lang="sr-Latn-RS" b="1" dirty="0" smtClean="0"/>
              <a:t> </a:t>
            </a:r>
            <a:r>
              <a:rPr lang="sr-Latn-RS" dirty="0" smtClean="0"/>
              <a:t>da se prava i interesi definišu i ostvaruju u skladu sa zakonima i etičkim stndardima i spremnost da se bore za očuvanje i promociju svih formi integriteta</a:t>
            </a:r>
          </a:p>
          <a:p>
            <a:r>
              <a:rPr lang="sr-Latn-RS" b="1" dirty="0" smtClean="0"/>
              <a:t>Profesionalni </a:t>
            </a:r>
            <a:r>
              <a:rPr lang="sr-Latn-RS" dirty="0" smtClean="0"/>
              <a:t>– povinovanje standardima struke i etičkim principima profesiije </a:t>
            </a:r>
          </a:p>
          <a:p>
            <a:r>
              <a:rPr lang="sr-Latn-RS" b="1" dirty="0" smtClean="0"/>
              <a:t>Integritet institucija </a:t>
            </a:r>
            <a:r>
              <a:rPr lang="sr-Latn-RS" dirty="0" smtClean="0"/>
              <a:t>– funkcionisanje institucija u skladu sa zakonom, internim proceurama na transparentan, odgovoran, efikasan i etičan način ufinkciji ostvarivanja prava i poteba korisnika servisa institucije </a:t>
            </a:r>
          </a:p>
          <a:p>
            <a:endParaRPr lang="sr-Latn-RS" dirty="0" smtClean="0"/>
          </a:p>
          <a:p>
            <a:r>
              <a:rPr lang="sr-Latn-RS" b="1" dirty="0" smtClean="0"/>
              <a:t>KOMPONENTE</a:t>
            </a:r>
            <a:r>
              <a:rPr lang="sr-Latn-RS" dirty="0" smtClean="0"/>
              <a:t>: normativna, etička i legitimizacijsko-funkcionalna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004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000" dirty="0" smtClean="0"/>
              <a:t>Da li biste se uključili u borbu protiv korupcije?</a:t>
            </a:r>
            <a:endParaRPr lang="en-US" sz="30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89599684"/>
              </p:ext>
            </p:extLst>
          </p:nvPr>
        </p:nvGraphicFramePr>
        <p:xfrm>
          <a:off x="747713" y="4003963"/>
          <a:ext cx="3831322" cy="2061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ontent Placeholder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07375938"/>
              </p:ext>
            </p:extLst>
          </p:nvPr>
        </p:nvGraphicFramePr>
        <p:xfrm>
          <a:off x="6300210" y="2759509"/>
          <a:ext cx="5149826" cy="3728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185175"/>
              </p:ext>
            </p:extLst>
          </p:nvPr>
        </p:nvGraphicFramePr>
        <p:xfrm>
          <a:off x="6554975" y="1444283"/>
          <a:ext cx="4945575" cy="1656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1043"/>
                <a:gridCol w="1073633"/>
                <a:gridCol w="1073633"/>
                <a:gridCol w="1073633"/>
                <a:gridCol w="1073633"/>
              </a:tblGrid>
              <a:tr h="832208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/>
                        <a:t>Vojvodina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/>
                        <a:t>Beograd 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/>
                        <a:t>Zapadna</a:t>
                      </a:r>
                      <a:r>
                        <a:rPr lang="sr-Latn-RS" sz="1400" baseline="0" dirty="0" smtClean="0"/>
                        <a:t> Srbija 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/>
                        <a:t>Istočna i južna Srbija </a:t>
                      </a:r>
                      <a:endParaRPr lang="en-US" sz="1400" dirty="0"/>
                    </a:p>
                  </a:txBody>
                  <a:tcPr anchor="ctr"/>
                </a:tc>
              </a:tr>
              <a:tr h="411914">
                <a:tc>
                  <a:txBody>
                    <a:bodyPr/>
                    <a:lstStyle/>
                    <a:p>
                      <a:r>
                        <a:rPr lang="sr-Latn-RS" sz="1600" dirty="0" smtClean="0"/>
                        <a:t>Da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 smtClean="0"/>
                        <a:t>58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 smtClean="0"/>
                        <a:t>52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 smtClean="0"/>
                        <a:t>53,3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 smtClean="0"/>
                        <a:t>54,2</a:t>
                      </a:r>
                      <a:endParaRPr lang="en-US" sz="1600" dirty="0"/>
                    </a:p>
                  </a:txBody>
                  <a:tcPr/>
                </a:tc>
              </a:tr>
              <a:tr h="411914">
                <a:tc>
                  <a:txBody>
                    <a:bodyPr/>
                    <a:lstStyle/>
                    <a:p>
                      <a:r>
                        <a:rPr lang="sr-Latn-RS" sz="1600" dirty="0" smtClean="0"/>
                        <a:t>Ne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 smtClean="0"/>
                        <a:t>42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 smtClean="0"/>
                        <a:t>48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 smtClean="0"/>
                        <a:t>46,7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dirty="0" smtClean="0"/>
                        <a:t>45,8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888862383"/>
              </p:ext>
            </p:extLst>
          </p:nvPr>
        </p:nvGraphicFramePr>
        <p:xfrm>
          <a:off x="686419" y="1627760"/>
          <a:ext cx="2666382" cy="2168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64898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256506"/>
          </a:xfrm>
        </p:spPr>
        <p:txBody>
          <a:bodyPr>
            <a:normAutofit/>
          </a:bodyPr>
          <a:lstStyle/>
          <a:p>
            <a:r>
              <a:rPr lang="en-US" sz="2800" dirty="0"/>
              <a:t>Na </a:t>
            </a:r>
            <a:r>
              <a:rPr lang="en-US" sz="2800" dirty="0" err="1"/>
              <a:t>koji</a:t>
            </a:r>
            <a:r>
              <a:rPr lang="en-US" sz="2800" dirty="0"/>
              <a:t> </a:t>
            </a:r>
            <a:r>
              <a:rPr lang="en-US" sz="2800" dirty="0" err="1"/>
              <a:t>način</a:t>
            </a:r>
            <a:r>
              <a:rPr lang="en-US" sz="2800" dirty="0"/>
              <a:t> </a:t>
            </a:r>
            <a:r>
              <a:rPr lang="en-US" sz="2800" dirty="0" err="1"/>
              <a:t>biste</a:t>
            </a:r>
            <a:r>
              <a:rPr lang="en-US" sz="2800" dirty="0"/>
              <a:t> </a:t>
            </a:r>
            <a:r>
              <a:rPr lang="en-US" sz="2800" dirty="0" err="1" smtClean="0"/>
              <a:t>voleli</a:t>
            </a:r>
            <a:r>
              <a:rPr lang="en-US" sz="2800" dirty="0" smtClean="0"/>
              <a:t> </a:t>
            </a:r>
            <a:r>
              <a:rPr lang="en-US" sz="2800" dirty="0"/>
              <a:t>da </a:t>
            </a:r>
            <a:r>
              <a:rPr lang="en-US" sz="2800" dirty="0" err="1"/>
              <a:t>učestvujete</a:t>
            </a:r>
            <a:r>
              <a:rPr lang="en-US" sz="2800" dirty="0"/>
              <a:t> u </a:t>
            </a:r>
            <a:r>
              <a:rPr lang="en-US" sz="2800" dirty="0" err="1"/>
              <a:t>borbi</a:t>
            </a:r>
            <a:r>
              <a:rPr lang="en-US" sz="2800" dirty="0"/>
              <a:t> </a:t>
            </a:r>
            <a:r>
              <a:rPr lang="en-US" sz="2800" dirty="0" err="1" smtClean="0"/>
              <a:t>protiv</a:t>
            </a:r>
            <a:r>
              <a:rPr lang="en-US" sz="2800" dirty="0" smtClean="0"/>
              <a:t> </a:t>
            </a:r>
            <a:r>
              <a:rPr lang="en-US" sz="2800" dirty="0" err="1"/>
              <a:t>korupcije</a:t>
            </a:r>
            <a:r>
              <a:rPr lang="en-US" sz="2800" dirty="0"/>
              <a:t>?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4351898"/>
              </p:ext>
            </p:extLst>
          </p:nvPr>
        </p:nvGraphicFramePr>
        <p:xfrm>
          <a:off x="512619" y="1399309"/>
          <a:ext cx="11000942" cy="5458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angle 10"/>
          <p:cNvSpPr/>
          <p:nvPr/>
        </p:nvSpPr>
        <p:spPr>
          <a:xfrm>
            <a:off x="10219753" y="4910051"/>
            <a:ext cx="844062" cy="1280160"/>
          </a:xfrm>
          <a:prstGeom prst="rect">
            <a:avLst/>
          </a:prstGeom>
          <a:noFill/>
          <a:ln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95746" y="4799214"/>
            <a:ext cx="5458690" cy="1393768"/>
          </a:xfrm>
          <a:prstGeom prst="rect">
            <a:avLst/>
          </a:prstGeom>
          <a:noFill/>
          <a:ln>
            <a:solidFill>
              <a:srgbClr val="CC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90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/>
              <a:t>Da li je korupciija </a:t>
            </a:r>
            <a:r>
              <a:rPr lang="sr-Latn-RS" sz="3200" dirty="0" smtClean="0"/>
              <a:t>opravdana</a:t>
            </a:r>
            <a:br>
              <a:rPr lang="sr-Latn-RS" sz="3200" dirty="0" smtClean="0"/>
            </a:br>
            <a:r>
              <a:rPr lang="sr-Latn-RS" sz="3200" b="1" dirty="0" smtClean="0"/>
              <a:t>tolerancija korupcije</a:t>
            </a:r>
            <a:endParaRPr lang="en-US" sz="32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0256100"/>
              </p:ext>
            </p:extLst>
          </p:nvPr>
        </p:nvGraphicFramePr>
        <p:xfrm>
          <a:off x="576775" y="1378424"/>
          <a:ext cx="11057207" cy="528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9464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err="1"/>
              <a:t>Ko</a:t>
            </a:r>
            <a:r>
              <a:rPr lang="en-US" sz="3400" dirty="0"/>
              <a:t> bi </a:t>
            </a:r>
            <a:r>
              <a:rPr lang="en-US" sz="3400" dirty="0" err="1"/>
              <a:t>trebalo</a:t>
            </a:r>
            <a:r>
              <a:rPr lang="en-US" sz="3400" dirty="0"/>
              <a:t> da se </a:t>
            </a:r>
            <a:r>
              <a:rPr lang="en-US" sz="3400" dirty="0" err="1" smtClean="0"/>
              <a:t>uklju</a:t>
            </a:r>
            <a:r>
              <a:rPr lang="sr-Latn-RS" sz="3400" dirty="0" smtClean="0"/>
              <a:t>č</a:t>
            </a:r>
            <a:r>
              <a:rPr lang="en-US" sz="3400" dirty="0" err="1" smtClean="0"/>
              <a:t>i</a:t>
            </a:r>
            <a:r>
              <a:rPr lang="en-US" sz="3400" dirty="0" smtClean="0"/>
              <a:t> </a:t>
            </a:r>
            <a:r>
              <a:rPr lang="en-US" sz="3400" dirty="0" err="1"/>
              <a:t>aktivno</a:t>
            </a:r>
            <a:r>
              <a:rPr lang="en-US" sz="3400" dirty="0"/>
              <a:t> u </a:t>
            </a:r>
            <a:r>
              <a:rPr lang="en-US" sz="3400" dirty="0" err="1" smtClean="0"/>
              <a:t>borb</a:t>
            </a:r>
            <a:r>
              <a:rPr lang="sr-Latn-RS" sz="3400" dirty="0" smtClean="0"/>
              <a:t>u</a:t>
            </a:r>
            <a:r>
              <a:rPr lang="en-US" sz="3400" dirty="0" smtClean="0"/>
              <a:t> </a:t>
            </a:r>
            <a:r>
              <a:rPr lang="en-US" sz="3400" dirty="0" err="1"/>
              <a:t>protiv</a:t>
            </a:r>
            <a:r>
              <a:rPr lang="en-US" sz="3400" dirty="0"/>
              <a:t> </a:t>
            </a:r>
            <a:r>
              <a:rPr lang="en-US" sz="3400" dirty="0" err="1"/>
              <a:t>korupcije</a:t>
            </a:r>
            <a:r>
              <a:rPr lang="en-US" sz="3400" dirty="0"/>
              <a:t> u </a:t>
            </a:r>
            <a:r>
              <a:rPr lang="en-US" sz="3400" dirty="0" err="1"/>
              <a:t>Srbiji</a:t>
            </a:r>
            <a:endParaRPr lang="en-US" sz="3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0376428"/>
              </p:ext>
            </p:extLst>
          </p:nvPr>
        </p:nvGraphicFramePr>
        <p:xfrm>
          <a:off x="618186" y="2011363"/>
          <a:ext cx="10998557" cy="4711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2000960" y="3339215"/>
            <a:ext cx="425003" cy="32607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390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266</TotalTime>
  <Words>315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Century Gothic</vt:lpstr>
      <vt:lpstr>Verdana</vt:lpstr>
      <vt:lpstr>Wingdings 2</vt:lpstr>
      <vt:lpstr>Verve</vt:lpstr>
      <vt:lpstr>STAVOVI GRAĐANA O  BORBI PROTIV KORUPCIJE</vt:lpstr>
      <vt:lpstr>Projekat “Gradovi protiv korupcije” </vt:lpstr>
      <vt:lpstr> Istraživanje pecepcije anomičnog ambijenta u Srbiji i spremnosti za borbu protiv korupcije </vt:lpstr>
      <vt:lpstr>      Integritet</vt:lpstr>
      <vt:lpstr>Da li biste se uključili u borbu protiv korupcije?</vt:lpstr>
      <vt:lpstr>Na koji način biste voleli da učestvujete u borbi protiv korupcije?</vt:lpstr>
      <vt:lpstr>Da li je korupciija opravdana tolerancija korupcije</vt:lpstr>
      <vt:lpstr>Ko bi trebalo da se uključi aktivno u borbu protiv korupcije u Srbiji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STAVOVI GRAĐANA O BORBI PROTIV KORUPCIJE</dc:title>
  <dc:creator>Snezana Đapić</dc:creator>
  <cp:lastModifiedBy>Snezana Đapić</cp:lastModifiedBy>
  <cp:revision>97</cp:revision>
  <cp:lastPrinted>2017-01-13T09:50:01Z</cp:lastPrinted>
  <dcterms:created xsi:type="dcterms:W3CDTF">2016-12-16T07:59:12Z</dcterms:created>
  <dcterms:modified xsi:type="dcterms:W3CDTF">2017-01-13T10:08:53Z</dcterms:modified>
</cp:coreProperties>
</file>