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7" r:id="rId23"/>
    <p:sldId id="275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Sheet1!$A$1:$A$22</c:f>
              <c:strCache>
                <c:ptCount val="22"/>
                <c:pt idx="0">
                  <c:v>Bujanovac</c:v>
                </c:pt>
                <c:pt idx="1">
                  <c:v>B.Radicevic</c:v>
                </c:pt>
                <c:pt idx="2">
                  <c:v>Kosovska</c:v>
                </c:pt>
                <c:pt idx="3">
                  <c:v>D. Tucovic</c:v>
                </c:pt>
                <c:pt idx="4">
                  <c:v>R. Sadiku</c:v>
                </c:pt>
                <c:pt idx="5">
                  <c:v>Moravska</c:v>
                </c:pt>
                <c:pt idx="6">
                  <c:v>Banjska</c:v>
                </c:pt>
                <c:pt idx="7">
                  <c:v>Morava 76</c:v>
                </c:pt>
                <c:pt idx="8">
                  <c:v>M.N. Cale</c:v>
                </c:pt>
                <c:pt idx="9">
                  <c:v>Jacima Djosica</c:v>
                </c:pt>
                <c:pt idx="10">
                  <c:v>Rakovac</c:v>
                </c:pt>
                <c:pt idx="11">
                  <c:v>Zuzeljica</c:v>
                </c:pt>
                <c:pt idx="12">
                  <c:v>Krsevica</c:v>
                </c:pt>
                <c:pt idx="13">
                  <c:v>Levosoje</c:v>
                </c:pt>
                <c:pt idx="14">
                  <c:v>Kosarno</c:v>
                </c:pt>
                <c:pt idx="15">
                  <c:v>Veliki Trnovac</c:v>
                </c:pt>
                <c:pt idx="16">
                  <c:v>Letovica</c:v>
                </c:pt>
                <c:pt idx="17">
                  <c:v>Konculj</c:v>
                </c:pt>
                <c:pt idx="18">
                  <c:v>Samoljica</c:v>
                </c:pt>
                <c:pt idx="19">
                  <c:v>C. Grada</c:v>
                </c:pt>
                <c:pt idx="20">
                  <c:v>Trnoc</c:v>
                </c:pt>
                <c:pt idx="21">
                  <c:v>Samolic</c:v>
                </c:pt>
              </c:strCache>
            </c:strRef>
          </c:cat>
          <c:val>
            <c:numRef>
              <c:f>Sheet1!$B$1:$B$22</c:f>
              <c:numCache>
                <c:formatCode>General</c:formatCode>
                <c:ptCount val="22"/>
                <c:pt idx="0">
                  <c:v>14.2</c:v>
                </c:pt>
                <c:pt idx="1">
                  <c:v>2.2999999999999998</c:v>
                </c:pt>
                <c:pt idx="2">
                  <c:v>9.7000000000000011</c:v>
                </c:pt>
                <c:pt idx="3">
                  <c:v>1.4</c:v>
                </c:pt>
                <c:pt idx="4">
                  <c:v>0.70000000000000051</c:v>
                </c:pt>
                <c:pt idx="5">
                  <c:v>1.4</c:v>
                </c:pt>
                <c:pt idx="6">
                  <c:v>1.1000000000000001</c:v>
                </c:pt>
                <c:pt idx="7">
                  <c:v>4.0999999999999996</c:v>
                </c:pt>
                <c:pt idx="8">
                  <c:v>5</c:v>
                </c:pt>
                <c:pt idx="9">
                  <c:v>3.2</c:v>
                </c:pt>
                <c:pt idx="10">
                  <c:v>8.8000000000000007</c:v>
                </c:pt>
                <c:pt idx="11">
                  <c:v>1.4</c:v>
                </c:pt>
                <c:pt idx="12">
                  <c:v>3.6</c:v>
                </c:pt>
                <c:pt idx="13">
                  <c:v>7.7</c:v>
                </c:pt>
                <c:pt idx="14">
                  <c:v>1.1000000000000001</c:v>
                </c:pt>
                <c:pt idx="15">
                  <c:v>14.6</c:v>
                </c:pt>
                <c:pt idx="16">
                  <c:v>4.5</c:v>
                </c:pt>
                <c:pt idx="17">
                  <c:v>6.1</c:v>
                </c:pt>
                <c:pt idx="18">
                  <c:v>2.2999999999999998</c:v>
                </c:pt>
                <c:pt idx="19">
                  <c:v>0.2</c:v>
                </c:pt>
                <c:pt idx="20">
                  <c:v>4.7</c:v>
                </c:pt>
                <c:pt idx="21">
                  <c:v>2.2999999999999998</c:v>
                </c:pt>
              </c:numCache>
            </c:numRef>
          </c:val>
        </c:ser>
        <c:shape val="box"/>
        <c:axId val="66448384"/>
        <c:axId val="67896064"/>
        <c:axId val="0"/>
      </c:bar3DChart>
      <c:catAx>
        <c:axId val="66448384"/>
        <c:scaling>
          <c:orientation val="minMax"/>
        </c:scaling>
        <c:axPos val="l"/>
        <c:tickLblPos val="nextTo"/>
        <c:crossAx val="67896064"/>
        <c:crosses val="autoZero"/>
        <c:auto val="1"/>
        <c:lblAlgn val="ctr"/>
        <c:lblOffset val="100"/>
      </c:catAx>
      <c:valAx>
        <c:axId val="67896064"/>
        <c:scaling>
          <c:orientation val="minMax"/>
        </c:scaling>
        <c:axPos val="b"/>
        <c:majorGridlines/>
        <c:numFmt formatCode="General" sourceLinked="1"/>
        <c:tickLblPos val="nextTo"/>
        <c:crossAx val="66448384"/>
        <c:crosses val="autoZero"/>
        <c:crossBetween val="between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Val val="1"/>
            <c:showLeaderLines val="1"/>
          </c:dLbls>
          <c:cat>
            <c:strRef>
              <c:f>Sheet2!$A$155:$A$157</c:f>
              <c:strCache>
                <c:ptCount val="3"/>
                <c:pt idx="0">
                  <c:v>Da</c:v>
                </c:pt>
                <c:pt idx="1">
                  <c:v>Ne</c:v>
                </c:pt>
                <c:pt idx="2">
                  <c:v>Nemam stav</c:v>
                </c:pt>
              </c:strCache>
            </c:strRef>
          </c:cat>
          <c:val>
            <c:numRef>
              <c:f>Sheet2!$B$155:$B$157</c:f>
              <c:numCache>
                <c:formatCode>0.00%</c:formatCode>
                <c:ptCount val="3"/>
                <c:pt idx="0">
                  <c:v>0.67800000000000082</c:v>
                </c:pt>
                <c:pt idx="1">
                  <c:v>0.115</c:v>
                </c:pt>
                <c:pt idx="2">
                  <c:v>0.20700000000000013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Sheet2!$B$170</c:f>
              <c:strCache>
                <c:ptCount val="1"/>
                <c:pt idx="0">
                  <c:v>Da</c:v>
                </c:pt>
              </c:strCache>
            </c:strRef>
          </c:tx>
          <c:dLbls>
            <c:showVal val="1"/>
          </c:dLbls>
          <c:cat>
            <c:strRef>
              <c:f>Sheet2!$A$171:$A$180</c:f>
              <c:strCache>
                <c:ptCount val="10"/>
                <c:pt idx="0">
                  <c:v>Analizom stanja korupcije</c:v>
                </c:pt>
                <c:pt idx="1">
                  <c:v>Analizom uspeha borbe protiv korupcije</c:v>
                </c:pt>
                <c:pt idx="2">
                  <c:v>Predlaganjem mera borbe protiv korupcije</c:v>
                </c:pt>
                <c:pt idx="3">
                  <c:v>Sprovodjenjem istraga u slucajevima sumnje na korupciju</c:v>
                </c:pt>
                <c:pt idx="4">
                  <c:v>Unapredjenjem primene antikorupcijskih zakona</c:v>
                </c:pt>
                <c:pt idx="5">
                  <c:v>Stvaranjem ambijneta za borbu protiv korupcije</c:v>
                </c:pt>
                <c:pt idx="6">
                  <c:v>Zaštitom i podrškom gradjanima koji su žrtve korupcije</c:v>
                </c:pt>
                <c:pt idx="7">
                  <c:v>Povecanjem ucešca gradjana u borbi protiv korupcije</c:v>
                </c:pt>
                <c:pt idx="8">
                  <c:v>Edukacijom</c:v>
                </c:pt>
                <c:pt idx="9">
                  <c:v>Medijskom kampanjom</c:v>
                </c:pt>
              </c:strCache>
            </c:strRef>
          </c:cat>
          <c:val>
            <c:numRef>
              <c:f>Sheet2!$B$171:$B$180</c:f>
              <c:numCache>
                <c:formatCode>0.00%</c:formatCode>
                <c:ptCount val="10"/>
                <c:pt idx="0">
                  <c:v>0.70900000000000052</c:v>
                </c:pt>
                <c:pt idx="1">
                  <c:v>0.63100000000000056</c:v>
                </c:pt>
                <c:pt idx="2">
                  <c:v>0.63500000000000056</c:v>
                </c:pt>
                <c:pt idx="3">
                  <c:v>0.57900000000000051</c:v>
                </c:pt>
                <c:pt idx="4">
                  <c:v>0.59199999999999997</c:v>
                </c:pt>
                <c:pt idx="5">
                  <c:v>0.56100000000000005</c:v>
                </c:pt>
                <c:pt idx="6">
                  <c:v>0.58599999999999997</c:v>
                </c:pt>
                <c:pt idx="7">
                  <c:v>0.56999999999999995</c:v>
                </c:pt>
                <c:pt idx="8">
                  <c:v>0.59699999999999998</c:v>
                </c:pt>
                <c:pt idx="9">
                  <c:v>0.55000000000000004</c:v>
                </c:pt>
              </c:numCache>
            </c:numRef>
          </c:val>
        </c:ser>
        <c:ser>
          <c:idx val="1"/>
          <c:order val="1"/>
          <c:tx>
            <c:strRef>
              <c:f>Sheet2!$C$170</c:f>
              <c:strCache>
                <c:ptCount val="1"/>
                <c:pt idx="0">
                  <c:v>Ne</c:v>
                </c:pt>
              </c:strCache>
            </c:strRef>
          </c:tx>
          <c:cat>
            <c:strRef>
              <c:f>Sheet2!$A$171:$A$180</c:f>
              <c:strCache>
                <c:ptCount val="10"/>
                <c:pt idx="0">
                  <c:v>Analizom stanja korupcije</c:v>
                </c:pt>
                <c:pt idx="1">
                  <c:v>Analizom uspeha borbe protiv korupcije</c:v>
                </c:pt>
                <c:pt idx="2">
                  <c:v>Predlaganjem mera borbe protiv korupcije</c:v>
                </c:pt>
                <c:pt idx="3">
                  <c:v>Sprovodjenjem istraga u slucajevima sumnje na korupciju</c:v>
                </c:pt>
                <c:pt idx="4">
                  <c:v>Unapredjenjem primene antikorupcijskih zakona</c:v>
                </c:pt>
                <c:pt idx="5">
                  <c:v>Stvaranjem ambijneta za borbu protiv korupcije</c:v>
                </c:pt>
                <c:pt idx="6">
                  <c:v>Zaštitom i podrškom gradjanima koji su žrtve korupcije</c:v>
                </c:pt>
                <c:pt idx="7">
                  <c:v>Povecanjem ucešca gradjana u borbi protiv korupcije</c:v>
                </c:pt>
                <c:pt idx="8">
                  <c:v>Edukacijom</c:v>
                </c:pt>
                <c:pt idx="9">
                  <c:v>Medijskom kampanjom</c:v>
                </c:pt>
              </c:strCache>
            </c:strRef>
          </c:cat>
          <c:val>
            <c:numRef>
              <c:f>Sheet2!$C$171:$C$180</c:f>
              <c:numCache>
                <c:formatCode>0.00%</c:formatCode>
                <c:ptCount val="10"/>
                <c:pt idx="0">
                  <c:v>8.8000000000000064E-2</c:v>
                </c:pt>
                <c:pt idx="1">
                  <c:v>0.14200000000000004</c:v>
                </c:pt>
                <c:pt idx="2">
                  <c:v>0.12200000000000007</c:v>
                </c:pt>
                <c:pt idx="3">
                  <c:v>0.16</c:v>
                </c:pt>
                <c:pt idx="4">
                  <c:v>0.126</c:v>
                </c:pt>
                <c:pt idx="5">
                  <c:v>0.14400000000000004</c:v>
                </c:pt>
                <c:pt idx="6">
                  <c:v>0.128</c:v>
                </c:pt>
                <c:pt idx="7">
                  <c:v>0.14200000000000004</c:v>
                </c:pt>
                <c:pt idx="8">
                  <c:v>0.11700000000000002</c:v>
                </c:pt>
                <c:pt idx="9">
                  <c:v>0.15500000000000014</c:v>
                </c:pt>
              </c:numCache>
            </c:numRef>
          </c:val>
        </c:ser>
        <c:ser>
          <c:idx val="2"/>
          <c:order val="2"/>
          <c:tx>
            <c:strRef>
              <c:f>Sheet2!$D$170</c:f>
              <c:strCache>
                <c:ptCount val="1"/>
                <c:pt idx="0">
                  <c:v>Ne znam</c:v>
                </c:pt>
              </c:strCache>
            </c:strRef>
          </c:tx>
          <c:dLbls>
            <c:showVal val="1"/>
          </c:dLbls>
          <c:cat>
            <c:strRef>
              <c:f>Sheet2!$A$171:$A$180</c:f>
              <c:strCache>
                <c:ptCount val="10"/>
                <c:pt idx="0">
                  <c:v>Analizom stanja korupcije</c:v>
                </c:pt>
                <c:pt idx="1">
                  <c:v>Analizom uspeha borbe protiv korupcije</c:v>
                </c:pt>
                <c:pt idx="2">
                  <c:v>Predlaganjem mera borbe protiv korupcije</c:v>
                </c:pt>
                <c:pt idx="3">
                  <c:v>Sprovodjenjem istraga u slucajevima sumnje na korupciju</c:v>
                </c:pt>
                <c:pt idx="4">
                  <c:v>Unapredjenjem primene antikorupcijskih zakona</c:v>
                </c:pt>
                <c:pt idx="5">
                  <c:v>Stvaranjem ambijneta za borbu protiv korupcije</c:v>
                </c:pt>
                <c:pt idx="6">
                  <c:v>Zaštitom i podrškom gradjanima koji su žrtve korupcije</c:v>
                </c:pt>
                <c:pt idx="7">
                  <c:v>Povecanjem ucešca gradjana u borbi protiv korupcije</c:v>
                </c:pt>
                <c:pt idx="8">
                  <c:v>Edukacijom</c:v>
                </c:pt>
                <c:pt idx="9">
                  <c:v>Medijskom kampanjom</c:v>
                </c:pt>
              </c:strCache>
            </c:strRef>
          </c:cat>
          <c:val>
            <c:numRef>
              <c:f>Sheet2!$D$171:$D$180</c:f>
              <c:numCache>
                <c:formatCode>0.00%</c:formatCode>
                <c:ptCount val="10"/>
                <c:pt idx="0">
                  <c:v>0.19600000000000001</c:v>
                </c:pt>
                <c:pt idx="1">
                  <c:v>0.22700000000000001</c:v>
                </c:pt>
                <c:pt idx="2">
                  <c:v>0.24300000000000013</c:v>
                </c:pt>
                <c:pt idx="3">
                  <c:v>0.26100000000000001</c:v>
                </c:pt>
                <c:pt idx="4">
                  <c:v>0.28200000000000008</c:v>
                </c:pt>
                <c:pt idx="5">
                  <c:v>0.29500000000000026</c:v>
                </c:pt>
                <c:pt idx="6">
                  <c:v>0.28600000000000025</c:v>
                </c:pt>
                <c:pt idx="7">
                  <c:v>0.28800000000000026</c:v>
                </c:pt>
                <c:pt idx="8">
                  <c:v>0.28600000000000025</c:v>
                </c:pt>
                <c:pt idx="9">
                  <c:v>0.29500000000000026</c:v>
                </c:pt>
              </c:numCache>
            </c:numRef>
          </c:val>
        </c:ser>
        <c:shape val="cylinder"/>
        <c:axId val="68731648"/>
        <c:axId val="68733184"/>
        <c:axId val="0"/>
      </c:bar3DChart>
      <c:catAx>
        <c:axId val="68731648"/>
        <c:scaling>
          <c:orientation val="minMax"/>
        </c:scaling>
        <c:axPos val="l"/>
        <c:tickLblPos val="nextTo"/>
        <c:crossAx val="68733184"/>
        <c:crosses val="autoZero"/>
        <c:auto val="1"/>
        <c:lblAlgn val="ctr"/>
        <c:lblOffset val="100"/>
      </c:catAx>
      <c:valAx>
        <c:axId val="68733184"/>
        <c:scaling>
          <c:orientation val="minMax"/>
        </c:scaling>
        <c:delete val="1"/>
        <c:axPos val="b"/>
        <c:majorGridlines/>
        <c:numFmt formatCode="0.00%" sourceLinked="1"/>
        <c:tickLblPos val="none"/>
        <c:crossAx val="6873164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bar"/>
        <c:grouping val="stacked"/>
        <c:ser>
          <c:idx val="0"/>
          <c:order val="0"/>
          <c:dLbls>
            <c:showVal val="1"/>
          </c:dLbls>
          <c:cat>
            <c:strRef>
              <c:f>Sheet2!$A$135:$A$145</c:f>
              <c:strCache>
                <c:ptCount val="11"/>
                <c:pt idx="0">
                  <c:v>Da je posten i iskren</c:v>
                </c:pt>
                <c:pt idx="1">
                  <c:v>Da je obrazovan</c:v>
                </c:pt>
                <c:pt idx="2">
                  <c:v>Da je porodican covek</c:v>
                </c:pt>
                <c:pt idx="3">
                  <c:v>Da je strucan u pregovaranju</c:v>
                </c:pt>
                <c:pt idx="4">
                  <c:v>Da je materijalno obezbedjen</c:v>
                </c:pt>
                <c:pt idx="5">
                  <c:v>Da je tolerantan i pristojan</c:v>
                </c:pt>
                <c:pt idx="6">
                  <c:v>Da je dobar vodja</c:v>
                </c:pt>
                <c:pt idx="7">
                  <c:v>Da je u zrelim godinama</c:v>
                </c:pt>
                <c:pt idx="8">
                  <c:v>Da je uspesan u svojoj profesiji</c:v>
                </c:pt>
                <c:pt idx="9">
                  <c:v>Da ima podrsku medjunarodnih organizacij</c:v>
                </c:pt>
                <c:pt idx="10">
                  <c:v>Da je moralan</c:v>
                </c:pt>
              </c:strCache>
            </c:strRef>
          </c:cat>
          <c:val>
            <c:numRef>
              <c:f>Sheet2!$B$135:$B$145</c:f>
              <c:numCache>
                <c:formatCode>0.00%</c:formatCode>
                <c:ptCount val="11"/>
                <c:pt idx="0">
                  <c:v>0.78100000000000003</c:v>
                </c:pt>
                <c:pt idx="1">
                  <c:v>0.62400000000000055</c:v>
                </c:pt>
                <c:pt idx="2">
                  <c:v>0.49500000000000027</c:v>
                </c:pt>
                <c:pt idx="3">
                  <c:v>0.34600000000000025</c:v>
                </c:pt>
                <c:pt idx="4">
                  <c:v>0.30100000000000032</c:v>
                </c:pt>
                <c:pt idx="5">
                  <c:v>0.28500000000000025</c:v>
                </c:pt>
                <c:pt idx="6">
                  <c:v>0.24900000000000014</c:v>
                </c:pt>
                <c:pt idx="7">
                  <c:v>0.24700000000000014</c:v>
                </c:pt>
                <c:pt idx="8">
                  <c:v>0.21700000000000014</c:v>
                </c:pt>
                <c:pt idx="9">
                  <c:v>0.21000000000000013</c:v>
                </c:pt>
                <c:pt idx="10">
                  <c:v>0.20400000000000001</c:v>
                </c:pt>
              </c:numCache>
            </c:numRef>
          </c:val>
        </c:ser>
        <c:shape val="box"/>
        <c:axId val="68639360"/>
        <c:axId val="68641152"/>
        <c:axId val="0"/>
      </c:bar3DChart>
      <c:catAx>
        <c:axId val="68639360"/>
        <c:scaling>
          <c:orientation val="minMax"/>
        </c:scaling>
        <c:axPos val="l"/>
        <c:tickLblPos val="nextTo"/>
        <c:crossAx val="68641152"/>
        <c:crosses val="autoZero"/>
        <c:auto val="1"/>
        <c:lblAlgn val="ctr"/>
        <c:lblOffset val="100"/>
      </c:catAx>
      <c:valAx>
        <c:axId val="68641152"/>
        <c:scaling>
          <c:orientation val="minMax"/>
        </c:scaling>
        <c:delete val="1"/>
        <c:axPos val="b"/>
        <c:majorGridlines/>
        <c:numFmt formatCode="0.00%" sourceLinked="1"/>
        <c:tickLblPos val="none"/>
        <c:crossAx val="68639360"/>
        <c:crosses val="autoZero"/>
        <c:crossBetween val="between"/>
      </c:valAx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Sheet1!$A$24:$A$32</c:f>
              <c:strCache>
                <c:ptCount val="9"/>
                <c:pt idx="0">
                  <c:v>Davanje novca odbornicima ili strankama da bi u skupštini glasali za ili protiv odredjenih odluka</c:v>
                </c:pt>
                <c:pt idx="1">
                  <c:v>Donošenje odluke u skladu sa ličnim interesima nosiocima vlasti</c:v>
                </c:pt>
                <c:pt idx="2">
                  <c:v>Donoše odluke u skladu sa ličnim interesima ljudi bliskih vlasti</c:v>
                </c:pt>
                <c:pt idx="3">
                  <c:v>"Kupovina" sudskih odluka</c:v>
                </c:pt>
                <c:pt idx="4">
                  <c:v>Finansiranje politickih partija od strane biznismena da bi im omogućili privilegije</c:v>
                </c:pt>
                <c:pt idx="5">
                  <c:v>Zapošljavanje preko veze dece, rodbine i prijatelja u državnim institucijama</c:v>
                </c:pt>
                <c:pt idx="6">
                  <c:v>Davanje mita državnim službenicima da bi se izbegao porez</c:v>
                </c:pt>
                <c:pt idx="7">
                  <c:v>Davanje novca odbornicima da bi prešli iz stranke u stranku</c:v>
                </c:pt>
                <c:pt idx="8">
                  <c:v>Funkcioneri daju privilegije po nacionalnoj osnovi</c:v>
                </c:pt>
              </c:strCache>
            </c:strRef>
          </c:cat>
          <c:val>
            <c:numRef>
              <c:f>Sheet1!$B$24:$B$32</c:f>
              <c:numCache>
                <c:formatCode>General</c:formatCode>
                <c:ptCount val="9"/>
                <c:pt idx="0">
                  <c:v>61</c:v>
                </c:pt>
                <c:pt idx="1">
                  <c:v>68.400000000000006</c:v>
                </c:pt>
                <c:pt idx="2">
                  <c:v>69.400000000000006</c:v>
                </c:pt>
                <c:pt idx="3">
                  <c:v>61.3</c:v>
                </c:pt>
                <c:pt idx="4">
                  <c:v>57</c:v>
                </c:pt>
                <c:pt idx="5">
                  <c:v>71.400000000000006</c:v>
                </c:pt>
                <c:pt idx="6">
                  <c:v>64</c:v>
                </c:pt>
                <c:pt idx="7">
                  <c:v>57</c:v>
                </c:pt>
                <c:pt idx="8">
                  <c:v>62.9</c:v>
                </c:pt>
              </c:numCache>
            </c:numRef>
          </c:val>
        </c:ser>
        <c:shape val="box"/>
        <c:axId val="67916160"/>
        <c:axId val="67917696"/>
        <c:axId val="0"/>
      </c:bar3DChart>
      <c:catAx>
        <c:axId val="67916160"/>
        <c:scaling>
          <c:orientation val="minMax"/>
        </c:scaling>
        <c:axPos val="l"/>
        <c:tickLblPos val="nextTo"/>
        <c:crossAx val="67917696"/>
        <c:crosses val="autoZero"/>
        <c:auto val="1"/>
        <c:lblAlgn val="ctr"/>
        <c:lblOffset val="100"/>
      </c:catAx>
      <c:valAx>
        <c:axId val="67917696"/>
        <c:scaling>
          <c:orientation val="minMax"/>
        </c:scaling>
        <c:axPos val="b"/>
        <c:majorGridlines/>
        <c:numFmt formatCode="General" sourceLinked="1"/>
        <c:tickLblPos val="nextTo"/>
        <c:crossAx val="67916160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Sheet1!$A$35:$A$44</c:f>
              <c:strCache>
                <c:ptCount val="10"/>
                <c:pt idx="0">
                  <c:v>Davanje i uzimanje mita</c:v>
                </c:pt>
                <c:pt idx="1">
                  <c:v>Pristrasnost i protekcija</c:v>
                </c:pt>
                <c:pt idx="2">
                  <c:v>Sukob interesa drzavnih i lokalnih funkcionera</c:v>
                </c:pt>
                <c:pt idx="3">
                  <c:v>Zloupotreba polozaja u javnom sektoru</c:v>
                </c:pt>
                <c:pt idx="4">
                  <c:v>Zloupotreba polozaja u privatnom sektoru</c:v>
                </c:pt>
                <c:pt idx="5">
                  <c:v>Krsenje zakona</c:v>
                </c:pt>
                <c:pt idx="6">
                  <c:v>Iznuda novca od strane nekoga ko radi u drzavnom sektoru</c:v>
                </c:pt>
                <c:pt idx="7">
                  <c:v>Trgovina uticajem, moci koju pojedinac ima</c:v>
                </c:pt>
                <c:pt idx="8">
                  <c:v>Nanosenje nepravde</c:v>
                </c:pt>
                <c:pt idx="9">
                  <c:v>Uskracivanje prava</c:v>
                </c:pt>
              </c:strCache>
            </c:strRef>
          </c:cat>
          <c:val>
            <c:numRef>
              <c:f>Sheet1!$B$35:$B$44</c:f>
              <c:numCache>
                <c:formatCode>0.00%</c:formatCode>
                <c:ptCount val="10"/>
                <c:pt idx="0">
                  <c:v>0.53500000000000003</c:v>
                </c:pt>
                <c:pt idx="1">
                  <c:v>7.3999999999999996E-2</c:v>
                </c:pt>
                <c:pt idx="2">
                  <c:v>8.1000000000000003E-2</c:v>
                </c:pt>
                <c:pt idx="3">
                  <c:v>8.4000000000000047E-2</c:v>
                </c:pt>
                <c:pt idx="4">
                  <c:v>6.5000000000000002E-2</c:v>
                </c:pt>
                <c:pt idx="5">
                  <c:v>7.6999999999999999E-2</c:v>
                </c:pt>
                <c:pt idx="6">
                  <c:v>2.9000000000000001E-2</c:v>
                </c:pt>
                <c:pt idx="7">
                  <c:v>2.3E-2</c:v>
                </c:pt>
                <c:pt idx="8">
                  <c:v>2.5000000000000001E-2</c:v>
                </c:pt>
                <c:pt idx="9">
                  <c:v>7.0000000000000045E-3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doughnut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Sheet1!$A$47:$A$56</c:f>
              <c:strCache>
                <c:ptCount val="10"/>
                <c:pt idx="0">
                  <c:v>Davanje i uzimanje mita</c:v>
                </c:pt>
                <c:pt idx="1">
                  <c:v>Pristrasnost i protekcija</c:v>
                </c:pt>
                <c:pt idx="2">
                  <c:v>Sukob interesa drzavnih i lokalnih funkcionera</c:v>
                </c:pt>
                <c:pt idx="3">
                  <c:v>Zloupotreba polozaja u javnom sektoru</c:v>
                </c:pt>
                <c:pt idx="4">
                  <c:v>Zloupotreba polozaja u privatnom sektoru</c:v>
                </c:pt>
                <c:pt idx="5">
                  <c:v>Krsenje zakona</c:v>
                </c:pt>
                <c:pt idx="6">
                  <c:v>Iznuda novca od strane nekoga ko radi u drzavnom sektoru</c:v>
                </c:pt>
                <c:pt idx="7">
                  <c:v>Trgovina uticajem, moci koju pojedinac ima</c:v>
                </c:pt>
                <c:pt idx="8">
                  <c:v>Nanosenje nepravde</c:v>
                </c:pt>
                <c:pt idx="9">
                  <c:v>Uskracivanje prava</c:v>
                </c:pt>
              </c:strCache>
            </c:strRef>
          </c:cat>
          <c:val>
            <c:numRef>
              <c:f>Sheet1!$B$47:$B$56</c:f>
              <c:numCache>
                <c:formatCode>0.00%</c:formatCode>
                <c:ptCount val="10"/>
                <c:pt idx="0">
                  <c:v>8.4000000000000047E-2</c:v>
                </c:pt>
                <c:pt idx="1">
                  <c:v>0.223</c:v>
                </c:pt>
                <c:pt idx="2">
                  <c:v>0.10199999999999998</c:v>
                </c:pt>
                <c:pt idx="3">
                  <c:v>7.900000000000007E-2</c:v>
                </c:pt>
                <c:pt idx="4">
                  <c:v>5.9000000000000039E-2</c:v>
                </c:pt>
                <c:pt idx="5">
                  <c:v>0.12000000000000002</c:v>
                </c:pt>
                <c:pt idx="6">
                  <c:v>0.10800000000000007</c:v>
                </c:pt>
                <c:pt idx="7">
                  <c:v>8.4000000000000047E-2</c:v>
                </c:pt>
                <c:pt idx="8">
                  <c:v>0.111</c:v>
                </c:pt>
                <c:pt idx="9">
                  <c:v>3.2000000000000035E-2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812846310877807"/>
          <c:y val="0.12591983311626226"/>
          <c:w val="0.30945610965296061"/>
          <c:h val="0.55598441409648836"/>
        </c:manualLayout>
      </c:layout>
      <c:txPr>
        <a:bodyPr/>
        <a:lstStyle/>
        <a:p>
          <a:pPr>
            <a:defRPr sz="600"/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dLbls>
            <c:showVal val="1"/>
          </c:dLbls>
          <c:cat>
            <c:strRef>
              <c:f>Sheet2!$A$1:$A$10</c:f>
              <c:strCache>
                <c:ptCount val="10"/>
                <c:pt idx="0">
                  <c:v>Vlada Srbije</c:v>
                </c:pt>
                <c:pt idx="1">
                  <c:v>Pripadnici policije</c:v>
                </c:pt>
                <c:pt idx="2">
                  <c:v>Predsednik Opstine</c:v>
                </c:pt>
                <c:pt idx="3">
                  <c:v>Inspekcijske sluzbe</c:v>
                </c:pt>
                <c:pt idx="4">
                  <c:v>Direktori javnih preduzeca ciji je osnivač opština</c:v>
                </c:pt>
                <c:pt idx="5">
                  <c:v>Odbornici Opstine</c:v>
                </c:pt>
                <c:pt idx="6">
                  <c:v>Skupstina Opstine</c:v>
                </c:pt>
                <c:pt idx="7">
                  <c:v>Sudije</c:v>
                </c:pt>
                <c:pt idx="8">
                  <c:v>Zaposleni u javnim ustanovama ciji je osnivač opština</c:v>
                </c:pt>
                <c:pt idx="9">
                  <c:v>Zaposleni u javnim preduzecima ciji je osnivač opština</c:v>
                </c:pt>
              </c:strCache>
            </c:strRef>
          </c:cat>
          <c:val>
            <c:numRef>
              <c:f>Sheet2!$B$1:$B$10</c:f>
              <c:numCache>
                <c:formatCode>0.00%</c:formatCode>
                <c:ptCount val="10"/>
                <c:pt idx="0">
                  <c:v>0.45100000000000001</c:v>
                </c:pt>
                <c:pt idx="1">
                  <c:v>0.27800000000000002</c:v>
                </c:pt>
                <c:pt idx="2">
                  <c:v>0.251</c:v>
                </c:pt>
                <c:pt idx="3">
                  <c:v>0.23300000000000001</c:v>
                </c:pt>
                <c:pt idx="4">
                  <c:v>0.19400000000000001</c:v>
                </c:pt>
                <c:pt idx="5">
                  <c:v>0.19</c:v>
                </c:pt>
                <c:pt idx="6">
                  <c:v>0.18700000000000014</c:v>
                </c:pt>
                <c:pt idx="7">
                  <c:v>0.17800000000000013</c:v>
                </c:pt>
                <c:pt idx="8">
                  <c:v>0.15100000000000013</c:v>
                </c:pt>
                <c:pt idx="9">
                  <c:v>0.14900000000000013</c:v>
                </c:pt>
              </c:numCache>
            </c:numRef>
          </c:val>
        </c:ser>
        <c:shape val="box"/>
        <c:axId val="67607168"/>
        <c:axId val="67613056"/>
        <c:axId val="0"/>
      </c:bar3DChart>
      <c:catAx>
        <c:axId val="67607168"/>
        <c:scaling>
          <c:orientation val="minMax"/>
        </c:scaling>
        <c:axPos val="l"/>
        <c:tickLblPos val="nextTo"/>
        <c:crossAx val="67613056"/>
        <c:crosses val="autoZero"/>
        <c:auto val="1"/>
        <c:lblAlgn val="ctr"/>
        <c:lblOffset val="100"/>
      </c:catAx>
      <c:valAx>
        <c:axId val="67613056"/>
        <c:scaling>
          <c:orientation val="minMax"/>
        </c:scaling>
        <c:delete val="1"/>
        <c:axPos val="b"/>
        <c:majorGridlines/>
        <c:numFmt formatCode="0.00%" sourceLinked="1"/>
        <c:tickLblPos val="none"/>
        <c:crossAx val="67607168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>
        <c:manualLayout>
          <c:layoutTarget val="inner"/>
          <c:xMode val="edge"/>
          <c:yMode val="edge"/>
          <c:x val="0.18841571886847502"/>
          <c:y val="3.0866359269839376E-2"/>
          <c:w val="0.79460897248955098"/>
          <c:h val="0.96913364073016051"/>
        </c:manualLayout>
      </c:layout>
      <c:bar3DChart>
        <c:barDir val="bar"/>
        <c:grouping val="stacked"/>
        <c:ser>
          <c:idx val="0"/>
          <c:order val="0"/>
          <c:dLbls>
            <c:showVal val="1"/>
          </c:dLbls>
          <c:cat>
            <c:strRef>
              <c:f>Sheet2!$A$47:$A$62</c:f>
              <c:strCache>
                <c:ptCount val="16"/>
                <c:pt idx="0">
                  <c:v>Vlada Srbije</c:v>
                </c:pt>
                <c:pt idx="1">
                  <c:v>Predsednik Opstine</c:v>
                </c:pt>
                <c:pt idx="2">
                  <c:v>Vrtici</c:v>
                </c:pt>
                <c:pt idx="3">
                  <c:v>Tuzioci</c:v>
                </c:pt>
                <c:pt idx="4">
                  <c:v>Niko</c:v>
                </c:pt>
                <c:pt idx="5">
                  <c:v>Koordinaciono telo za jug Srbije</c:v>
                </c:pt>
                <c:pt idx="6">
                  <c:v>Skupstina Opstine</c:v>
                </c:pt>
                <c:pt idx="7">
                  <c:v>Sportski klubovi</c:v>
                </c:pt>
                <c:pt idx="8">
                  <c:v>Sudije</c:v>
                </c:pt>
                <c:pt idx="9">
                  <c:v>Ucitelji i nastavcnici u skolama</c:v>
                </c:pt>
                <c:pt idx="10">
                  <c:v>Pripadnici policije</c:v>
                </c:pt>
                <c:pt idx="11">
                  <c:v>Inspekcijske sluzbe</c:v>
                </c:pt>
                <c:pt idx="12">
                  <c:v>Posta</c:v>
                </c:pt>
                <c:pt idx="13">
                  <c:v>Profesori na fakultetima</c:v>
                </c:pt>
                <c:pt idx="14">
                  <c:v>Pijacna uprava</c:v>
                </c:pt>
                <c:pt idx="15">
                  <c:v>Direktori skola</c:v>
                </c:pt>
              </c:strCache>
            </c:strRef>
          </c:cat>
          <c:val>
            <c:numRef>
              <c:f>Sheet2!$B$47:$B$62</c:f>
              <c:numCache>
                <c:formatCode>0.00%</c:formatCode>
                <c:ptCount val="16"/>
                <c:pt idx="0">
                  <c:v>0.10800000000000007</c:v>
                </c:pt>
                <c:pt idx="1">
                  <c:v>0.16900000000000001</c:v>
                </c:pt>
                <c:pt idx="2">
                  <c:v>0.16300000000000001</c:v>
                </c:pt>
                <c:pt idx="3">
                  <c:v>0.15300000000000014</c:v>
                </c:pt>
                <c:pt idx="4">
                  <c:v>0.14900000000000013</c:v>
                </c:pt>
                <c:pt idx="5">
                  <c:v>0.14400000000000004</c:v>
                </c:pt>
                <c:pt idx="6">
                  <c:v>0.13500000000000001</c:v>
                </c:pt>
                <c:pt idx="7">
                  <c:v>0.13500000000000001</c:v>
                </c:pt>
                <c:pt idx="8">
                  <c:v>0.13100000000000001</c:v>
                </c:pt>
                <c:pt idx="9">
                  <c:v>0.111</c:v>
                </c:pt>
                <c:pt idx="10">
                  <c:v>0.10400000000000002</c:v>
                </c:pt>
                <c:pt idx="11">
                  <c:v>0.10199999999999998</c:v>
                </c:pt>
                <c:pt idx="12">
                  <c:v>9.300000000000011E-2</c:v>
                </c:pt>
                <c:pt idx="13">
                  <c:v>9.300000000000011E-2</c:v>
                </c:pt>
                <c:pt idx="14">
                  <c:v>8.4000000000000047E-2</c:v>
                </c:pt>
                <c:pt idx="15">
                  <c:v>8.1000000000000003E-2</c:v>
                </c:pt>
              </c:numCache>
            </c:numRef>
          </c:val>
        </c:ser>
        <c:shape val="cylinder"/>
        <c:axId val="67978752"/>
        <c:axId val="67980288"/>
        <c:axId val="0"/>
      </c:bar3DChart>
      <c:catAx>
        <c:axId val="67978752"/>
        <c:scaling>
          <c:orientation val="minMax"/>
        </c:scaling>
        <c:axPos val="l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67980288"/>
        <c:crosses val="autoZero"/>
        <c:auto val="1"/>
        <c:lblAlgn val="ctr"/>
        <c:lblOffset val="100"/>
      </c:catAx>
      <c:valAx>
        <c:axId val="67980288"/>
        <c:scaling>
          <c:orientation val="minMax"/>
        </c:scaling>
        <c:delete val="1"/>
        <c:axPos val="b"/>
        <c:majorGridlines/>
        <c:numFmt formatCode="0.00%" sourceLinked="1"/>
        <c:tickLblPos val="none"/>
        <c:crossAx val="67978752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  <c:showLeaderLines val="1"/>
          </c:dLbls>
          <c:cat>
            <c:strRef>
              <c:f>Sheet2!$A$94:$A$98</c:f>
              <c:strCache>
                <c:ptCount val="5"/>
                <c:pt idx="0">
                  <c:v>Na licnom iskustvu</c:v>
                </c:pt>
                <c:pt idx="1">
                  <c:v>Iz razgovora sa rodbinom i ljudima koje poznajete</c:v>
                </c:pt>
                <c:pt idx="2">
                  <c:v>Na osnovu informacija iz medija</c:v>
                </c:pt>
                <c:pt idx="3">
                  <c:v>Na osnovu nesklada izmedju malih plata i visokog zivotnog</c:v>
                </c:pt>
                <c:pt idx="4">
                  <c:v>Ne znam</c:v>
                </c:pt>
              </c:strCache>
            </c:strRef>
          </c:cat>
          <c:val>
            <c:numRef>
              <c:f>Sheet2!$B$94:$B$98</c:f>
              <c:numCache>
                <c:formatCode>0.00%</c:formatCode>
                <c:ptCount val="5"/>
                <c:pt idx="0">
                  <c:v>0.40300000000000002</c:v>
                </c:pt>
                <c:pt idx="1">
                  <c:v>0.18700000000000014</c:v>
                </c:pt>
                <c:pt idx="2">
                  <c:v>0.21400000000000013</c:v>
                </c:pt>
                <c:pt idx="3">
                  <c:v>0.15100000000000013</c:v>
                </c:pt>
                <c:pt idx="4">
                  <c:v>4.5000000000000012E-2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doughnut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Sheet2!$A$106:$A$110</c:f>
              <c:strCache>
                <c:ptCount val="5"/>
                <c:pt idx="0">
                  <c:v>Rast korupcije u Bujanovcu ne moze biti zaustavljen</c:v>
                </c:pt>
                <c:pt idx="1">
                  <c:v>Korucije ce u Bujanovcu uvek biti, ali ona ipak moze biti</c:v>
                </c:pt>
                <c:pt idx="2">
                  <c:v>Korupcija u Bujanovcu moze biti znacajno smanjena</c:v>
                </c:pt>
                <c:pt idx="3">
                  <c:v>Korupcija u bujanovcu moze biti iskorenjna</c:v>
                </c:pt>
                <c:pt idx="4">
                  <c:v>Ne zna</c:v>
                </c:pt>
              </c:strCache>
            </c:strRef>
          </c:cat>
          <c:val>
            <c:numRef>
              <c:f>Sheet2!$B$106:$B$110</c:f>
              <c:numCache>
                <c:formatCode>0.00%</c:formatCode>
                <c:ptCount val="5"/>
                <c:pt idx="0">
                  <c:v>0.26400000000000001</c:v>
                </c:pt>
                <c:pt idx="1">
                  <c:v>0.23600000000000004</c:v>
                </c:pt>
                <c:pt idx="2">
                  <c:v>0.23400000000000001</c:v>
                </c:pt>
                <c:pt idx="3">
                  <c:v>0.13500000000000001</c:v>
                </c:pt>
                <c:pt idx="4">
                  <c:v>0.13100000000000001</c:v>
                </c:pt>
              </c:numCache>
            </c:numRef>
          </c:val>
        </c:ser>
        <c:firstSliceAng val="0"/>
        <c:holeSize val="50"/>
      </c:doughnutChart>
    </c:plotArea>
    <c:legend>
      <c:legendPos val="r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bar"/>
        <c:grouping val="stacked"/>
        <c:ser>
          <c:idx val="0"/>
          <c:order val="0"/>
          <c:dLbls>
            <c:showVal val="1"/>
          </c:dLbls>
          <c:cat>
            <c:strRef>
              <c:f>Sheet2!$A$116:$A$125</c:f>
              <c:strCache>
                <c:ptCount val="10"/>
                <c:pt idx="0">
                  <c:v>Odlucna vladina politika u borbi protiv korupcije</c:v>
                </c:pt>
                <c:pt idx="1">
                  <c:v>Vece ukljucivanje gradjana u borbu proti korupcije</c:v>
                </c:pt>
                <c:pt idx="2">
                  <c:v>Porast broja krivicnih prijava i sudskih presuda za dela korupcije</c:v>
                </c:pt>
                <c:pt idx="3">
                  <c:v>Porast broja okoncanih sudskih postupaka za dela korupcije</c:v>
                </c:pt>
                <c:pt idx="4">
                  <c:v>Poboljsanje propisa koji regulisu borbu protiv korupcije</c:v>
                </c:pt>
                <c:pt idx="5">
                  <c:v>Efikasan rad antikorupcijskih tela</c:v>
                </c:pt>
                <c:pt idx="6">
                  <c:v>Postojanje odgovarajuce zastite gradjana</c:v>
                </c:pt>
                <c:pt idx="7">
                  <c:v>Postojanje nagraqda za prijavu korupcije</c:v>
                </c:pt>
                <c:pt idx="8">
                  <c:v>Medijska kampanja protiv korupcije</c:v>
                </c:pt>
                <c:pt idx="9">
                  <c:v>Stvaranje mehanizma za borbu protiv korupcije</c:v>
                </c:pt>
              </c:strCache>
            </c:strRef>
          </c:cat>
          <c:val>
            <c:numRef>
              <c:f>Sheet2!$B$116:$B$125</c:f>
              <c:numCache>
                <c:formatCode>0.00%</c:formatCode>
                <c:ptCount val="10"/>
                <c:pt idx="0">
                  <c:v>0.53300000000000003</c:v>
                </c:pt>
                <c:pt idx="1">
                  <c:v>0.41500000000000026</c:v>
                </c:pt>
                <c:pt idx="2">
                  <c:v>0.37200000000000027</c:v>
                </c:pt>
                <c:pt idx="3">
                  <c:v>0.37200000000000027</c:v>
                </c:pt>
                <c:pt idx="4">
                  <c:v>0.32700000000000035</c:v>
                </c:pt>
                <c:pt idx="5">
                  <c:v>0.24200000000000013</c:v>
                </c:pt>
                <c:pt idx="6">
                  <c:v>0.26600000000000001</c:v>
                </c:pt>
                <c:pt idx="7">
                  <c:v>0.21700000000000014</c:v>
                </c:pt>
                <c:pt idx="8">
                  <c:v>0.251</c:v>
                </c:pt>
                <c:pt idx="9">
                  <c:v>0.21200000000000013</c:v>
                </c:pt>
              </c:numCache>
            </c:numRef>
          </c:val>
        </c:ser>
        <c:shape val="cylinder"/>
        <c:axId val="68587520"/>
        <c:axId val="68589056"/>
        <c:axId val="0"/>
      </c:bar3DChart>
      <c:catAx>
        <c:axId val="68587520"/>
        <c:scaling>
          <c:orientation val="minMax"/>
        </c:scaling>
        <c:axPos val="l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68589056"/>
        <c:crosses val="autoZero"/>
        <c:auto val="1"/>
        <c:lblAlgn val="ctr"/>
        <c:lblOffset val="100"/>
      </c:catAx>
      <c:valAx>
        <c:axId val="68589056"/>
        <c:scaling>
          <c:orientation val="minMax"/>
        </c:scaling>
        <c:delete val="1"/>
        <c:axPos val="b"/>
        <c:majorGridlines/>
        <c:numFmt formatCode="0.00%" sourceLinked="1"/>
        <c:tickLblPos val="none"/>
        <c:crossAx val="68587520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CAE6-41D1-46F4-A4FA-C83358B082AB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0A9B-5AAA-4BB4-9593-016A876318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CAE6-41D1-46F4-A4FA-C83358B082AB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0A9B-5AAA-4BB4-9593-016A87631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CAE6-41D1-46F4-A4FA-C83358B082AB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0A9B-5AAA-4BB4-9593-016A87631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CAE6-41D1-46F4-A4FA-C83358B082AB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0A9B-5AAA-4BB4-9593-016A87631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CAE6-41D1-46F4-A4FA-C83358B082AB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0A9B-5AAA-4BB4-9593-016A87631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CAE6-41D1-46F4-A4FA-C83358B082AB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0A9B-5AAA-4BB4-9593-016A87631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CAE6-41D1-46F4-A4FA-C83358B082AB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0A9B-5AAA-4BB4-9593-016A87631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CAE6-41D1-46F4-A4FA-C83358B082AB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0A9B-5AAA-4BB4-9593-016A87631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CAE6-41D1-46F4-A4FA-C83358B082AB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0A9B-5AAA-4BB4-9593-016A87631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CAE6-41D1-46F4-A4FA-C83358B082AB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D0A9B-5AAA-4BB4-9593-016A876318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BB8CAE6-41D1-46F4-A4FA-C83358B082AB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CAD0A9B-5AAA-4BB4-9593-016A87631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BB8CAE6-41D1-46F4-A4FA-C83358B082AB}" type="datetimeFigureOut">
              <a:rPr lang="en-US" smtClean="0"/>
              <a:pPr/>
              <a:t>5/20/2014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CAD0A9B-5AAA-4BB4-9593-016A876318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sr-Latn-RS" sz="3200" b="1" dirty="0" smtClean="0"/>
              <a:t>Istraživanje stavova građana Bujanovca o korupciji i borbi protiv korupcije na loklanom nivou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Biro z</a:t>
            </a:r>
            <a:r>
              <a:rPr lang="sr-Latn-RS" dirty="0" smtClean="0"/>
              <a:t>a društvena istraživanja BIRODI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Šta jeste, a šta nije korupcija?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14876"/>
        </p:xfrm>
        <a:graphic>
          <a:graphicData uri="http://schemas.openxmlformats.org/drawingml/2006/table">
            <a:tbl>
              <a:tblPr firstRow="1" bandRow="1">
                <a:tableStyleId>{5202B0CA-FC54-4496-8BCA-5EF66A818D29}</a:tableStyleId>
              </a:tblPr>
              <a:tblGrid>
                <a:gridCol w="4972056"/>
                <a:gridCol w="857256"/>
                <a:gridCol w="571504"/>
                <a:gridCol w="928694"/>
                <a:gridCol w="900090"/>
              </a:tblGrid>
              <a:tr h="384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Da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Ne uvek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Ne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Ne znam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b"/>
                </a:tc>
              </a:tr>
              <a:tr h="384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/>
                        <a:t>Davanje poklona lekaru koji Vam je posvetio posebnu pažnju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45.9%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25.9%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22.5%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5.6%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84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/>
                        <a:t>Intervencija  kod profesora da bi se oslobodili od nastavnih obaveza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/>
                        <a:t>49.3%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25.2%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16.4%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9.0%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84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/>
                        <a:t>Intervencija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kod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visokog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funkcionera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da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posreduje</a:t>
                      </a:r>
                      <a:r>
                        <a:rPr lang="en-US" sz="900" dirty="0"/>
                        <a:t> u </a:t>
                      </a:r>
                      <a:r>
                        <a:rPr lang="en-US" sz="900" dirty="0" err="1"/>
                        <a:t>zapošljavanju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Vašeg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rodjaka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/>
                        <a:t>59.7%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27.3%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6.5%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6.5%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84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/>
                        <a:t>Licni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zahtev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opštinskom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odborniku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da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obezbedi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dobijanje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gradjevinske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dozvole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/>
                        <a:t>55.4%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/>
                        <a:t>25.7%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10.8%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8.1%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84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/>
                        <a:t>Davanje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novca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policajcu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da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vam</a:t>
                      </a:r>
                      <a:r>
                        <a:rPr lang="en-US" sz="900" dirty="0"/>
                        <a:t> ne </a:t>
                      </a:r>
                      <a:r>
                        <a:rPr lang="en-US" sz="900" dirty="0" err="1"/>
                        <a:t>oduzme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vozacku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dozvolu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65.3%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20.0%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7.4%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7.2%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84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/>
                        <a:t>Kada funkcioner posluje sa firmom koja je u vlasništvu njegovog kuma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51.4%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/>
                        <a:t>23.2%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13.1%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12.4%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84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/>
                        <a:t>Odavanje zvanicnih informacija poznanicima na osnovu kojih bi oni ostvarili licnu korist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55.6%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21.8%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/>
                        <a:t>12.2%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10.4%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84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/>
                        <a:t>Prihvatanje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da</a:t>
                      </a:r>
                      <a:r>
                        <a:rPr lang="en-US" sz="900" dirty="0"/>
                        <a:t> se </a:t>
                      </a:r>
                      <a:r>
                        <a:rPr lang="en-US" sz="900" dirty="0" err="1"/>
                        <a:t>plati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službeniku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radi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prikrivanja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ili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smanjivanja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poreskih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obaveza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61.0%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23.2%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/>
                        <a:t>6.1%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9.7%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84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/>
                        <a:t>Predizborne donacije politickim partijama od strane preduzetnika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47.1%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26.4%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/>
                        <a:t>14.0%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12.6%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84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/>
                        <a:t>Dodatne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naknade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advokatu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za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uspešno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oslobadjanje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osumnjicenog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od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krivicne</a:t>
                      </a:r>
                      <a:r>
                        <a:rPr lang="en-US" sz="900" dirty="0"/>
                        <a:t> </a:t>
                      </a:r>
                      <a:r>
                        <a:rPr lang="en-US" sz="900" dirty="0" err="1"/>
                        <a:t>odgovornosti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54.5%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21.2%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13.3%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11.0%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84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/>
                        <a:t>Kada komisija izmedju dva ista kandidata odluci da zaposli osobu zbog nacionalne pripadnosti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53.4%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/>
                        <a:t>23.2%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/>
                        <a:t>12.4%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/>
                        <a:t>11.0%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Glavni uzroci korupcije u Bujanovcu?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0618"/>
                <a:gridCol w="1143008"/>
                <a:gridCol w="1214446"/>
                <a:gridCol w="971528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Prvi cinilac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Drugi cinilac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Treci cinilac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Male plate sluzbenika u javnom sektoru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41.4%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5.6%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Moralna kriza i nepoverenje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18.7%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Nesprovodjenje zakona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13.1%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Problemi nasledjeni iz neposredne politicke proslosti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6.1%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Neefikasnost pravosudnog sistema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12.8%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Zelja onih koji su na vlasti da se brzo obogate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8.6%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Odsustvo stroge unutrasnje kontrole u lokalnoj samoupravi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8.8%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Spremnost gradjana Bujanovca da daju mito umesto da se bore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1.6%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Preveliki uticaj politickih stranaka na sve sfere drustva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1.1%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Losi medjunacionalni odnosi i podele po nacionalnoj osnovi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Nema korupcije u Bujanovcu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.7%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.7%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.7%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 zna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800" dirty="0" smtClean="0"/>
              <a:t>Šta utiče da neko iz Bujanovca prihvati korupciju i bude  KORUMPIRAN?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Prvi izbor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Drugi</a:t>
                      </a:r>
                      <a:r>
                        <a:rPr lang="sr-Latn-RS" baseline="0" dirty="0" smtClean="0"/>
                        <a:t> izbor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Materijalna korist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63.0%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8.6%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Korupcija je postala normalan oblik ponasanja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Prestizno je biti na polozaju gde ljudi mogu zloupotrebiti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Osoba koja je na polozaju i ima mogucnosti a ne bavi se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Odanost politickoj partiji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5.6%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 bi ocuvao svoj drustveni polozaj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7.7%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 bi ocuvao svoj polozaj na poslu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1.8%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11.1%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Lojalnost prema svom narodu, nacionalnoj zajednici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 bi ucinio prijateljima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 bi poboljsao ili odrzao polozaj clanova porodice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.7%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 bi vratili protivuslugu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2.7%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/>
              <a:t>Šta utiče da neko iz Bujanovca prihvati korupciju i bude KORUPTOR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3953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3296"/>
                <a:gridCol w="1943104"/>
                <a:gridCol w="2743200"/>
              </a:tblGrid>
              <a:tr h="2968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</a:t>
                      </a:r>
                      <a:r>
                        <a:rPr lang="sr-Latn-RS" dirty="0" smtClean="0"/>
                        <a:t>rvi odgovor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dirty="0" smtClean="0"/>
                        <a:t>Drugi odgovor</a:t>
                      </a:r>
                      <a:endParaRPr lang="en-US" dirty="0"/>
                    </a:p>
                  </a:txBody>
                  <a:tcPr/>
                </a:tc>
              </a:tr>
              <a:tr h="598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Nemogucnost da se na drugi nacin ostvare svoja prava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15.1%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598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Navika da se neka prava ostvaruju davanjem mita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20.3%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31.2%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598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Nespremnost gradjana da se bore za svoja zakonom propisana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17.8%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598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Spremnost gradjana da svoja prava ostvaruju i van zakona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14.0%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598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Stvar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je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prestiza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9.5%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5980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Normalno je </a:t>
                      </a:r>
                      <a:r>
                        <a:rPr lang="pl-PL" sz="90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 osobu </a:t>
                      </a:r>
                      <a:r>
                        <a:rPr lang="pl-PL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koja odgovorno i strucno radi svoj posao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8.1%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Kada je korupcija opravdana?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718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1924"/>
                <a:gridCol w="928694"/>
                <a:gridCol w="1071570"/>
                <a:gridCol w="857256"/>
                <a:gridCol w="642942"/>
                <a:gridCol w="757214"/>
              </a:tblGrid>
              <a:tr h="4714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Potpuno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Uglavnom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Delimicno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Malo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Nimalo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561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Ako je to jedini nacin ostvarivanja zakonom utvrdjenih prava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27.8%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14.4%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13.9%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28.9%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439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Ako je to jedini nacin da gradjanin ostvari svoj cilj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25.3%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16.6%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561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Ako je to jedini nacin da gradjanin ostvari interes porodice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23.6%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12.8%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439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Ako mu je mala plata u preduzecu u kojem radi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561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Ako je to nacin da se ostvari korist za preduzece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20.7%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35.9%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561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Ako je to nacin da se gradjanin zaštiti od loše politike vlade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20.8%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12.7%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31.6%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561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Ako je to nacin da se ostvari neka korist za državu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19.1%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14.5%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15.4%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10.8%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40.1%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561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Ako se na taj nacin zaštite nacionalnih interesa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22.2%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12.8%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12.2%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13.8%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39.0%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Učešće u korupciji i borbi protiv korupcije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400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4734"/>
                <a:gridCol w="857256"/>
                <a:gridCol w="1714512"/>
                <a:gridCol w="857256"/>
                <a:gridCol w="1185842"/>
              </a:tblGrid>
              <a:tr h="6444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 vise puta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Da, jednom ili dva puta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 secam se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6444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Vam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je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tražio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novac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uslugu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30.2%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6444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tražili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nekome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novac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uslugu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52.9%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822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li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bili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prisutni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je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nekome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tražen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novac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protiv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uslugu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36.5%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822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 li ste bili u prilici da Vam je neko tražio pomoc u borbi protiv korupcije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45.7%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17.8%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8223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 li ste nekome pružili traženu pomoc u borbi protiv korupcije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17.6%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49.1%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17.8%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Posledice korupcije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732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478"/>
                <a:gridCol w="1357322"/>
                <a:gridCol w="2057400"/>
                <a:gridCol w="2057400"/>
              </a:tblGrid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900" dirty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Prvi odgovor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Drugi odgovor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Treci Odgovor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b"/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Krsenje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prava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gradjana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51.8%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3.6%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8.6%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Ekonomski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razvoj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Bujanovca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10.6%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Moralu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gradjana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Bujanovca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6.8%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Ugledu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Bujanovca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6.3%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12.2%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Investiraju u Bujanovac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8.1%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10.4%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Razvoju demokratije u Bujanovcu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2.0%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7.7%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7.2%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Nepoverenju u institucije opstine Bujanovac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2.9%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10.1%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7.7%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Povacanju socijalnih razlika u Bujanovcu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2.3%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5.6%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7.0%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Nesavestan rad zaposlenih u drzavnim i javnim sluzbama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5.0%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6.3%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Nemogucnost bavljenja biznisom pod istim uslovima za sve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1.1%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1.4%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5.0%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Nemogucnost potpunog ostvarivanja garantovanih prava zakonom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2.7%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8.6%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Medjunacionalni odnosi i sukobi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.7%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7.2%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Politickim sukobima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.7%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1.1%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4.7%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154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Nemam stav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3.8%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Šta je borba protiv korupcije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186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0420"/>
                <a:gridCol w="2085980"/>
                <a:gridCol w="2743200"/>
              </a:tblGrid>
              <a:tr h="465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Prvi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odgovor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Drugi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odgovor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465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Otkrivanje i kaznjavanje pocinilaca dela korupcije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49.8%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11.3%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465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Stvaranje mehanizama koji treba da sprece korupciju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32.0%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465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Jacanje tela koja se bore protiv korupcije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465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Unapredjenje rada i integriteta drzavnih organa i institucije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9.0%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465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Usvajanje i sprovodjenje zakona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4.7%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9.2%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465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Jacanje morala i integritetazaposlenih u javnom sektoru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7.2%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465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Zastita prava onih koji prijave slucajeve korupcije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10.4%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4651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Nemam stav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8.1%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8.6%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Perspektiva borbe protiv korupcije?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Pretpostavke za borbu protiv korupcije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Metodološki okvir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Ukupan realizovan uzorak 444 ispitanika</a:t>
            </a:r>
          </a:p>
          <a:p>
            <a:r>
              <a:rPr lang="sr-Latn-RS" dirty="0" smtClean="0"/>
              <a:t>Anketa u trajanju od 45 minuta</a:t>
            </a:r>
          </a:p>
          <a:p>
            <a:r>
              <a:rPr lang="sr-Latn-RS" dirty="0" smtClean="0"/>
              <a:t>Teme ankete</a:t>
            </a:r>
          </a:p>
          <a:p>
            <a:pPr lvl="1"/>
            <a:r>
              <a:rPr lang="sr-Latn-RS" dirty="0" smtClean="0"/>
              <a:t>Ocena stanja korupcije u Bujanovcu</a:t>
            </a:r>
          </a:p>
          <a:p>
            <a:pPr lvl="1"/>
            <a:r>
              <a:rPr lang="sr-Latn-RS" dirty="0" smtClean="0"/>
              <a:t>Ocena stanja borbe protiv korupcije u Bujanovcu</a:t>
            </a:r>
          </a:p>
          <a:p>
            <a:pPr lvl="1"/>
            <a:r>
              <a:rPr lang="sr-Latn-RS" dirty="0" smtClean="0"/>
              <a:t>Prepostavke i modeli borbe protiv korupcije u Bujanovcu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Način uključivanja u borbu protiv korupcije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1333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5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90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Prvi odgovor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Drugi odgovor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Treci odgovor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5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 uticem na clanove porodice da ne ucestvuju u korupciji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38.7%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5.7%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5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 uticem na prijatelje, kolege da ne ucestvuju u korupciji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6.6%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7.1%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5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 nadleznim organima prijavim slucaj korupcije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9.7%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5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 medijima saopstim primer korupcije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5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 se ukljucim u organizaciju koja se bori protiv korupcije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6.3%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6.6%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7.4%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5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 ucestvujem u kampanjama protiv korupcije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3.8%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2.9%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5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 tuzite osobu koju ste morali da podmitite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3.2%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5.0%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5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 u saradnji sa policijom razotkrivam korupciju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1.1%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3.8%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5.5%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5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Da ne ucestvujem u korupciji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1.6%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6.1%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6.2%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  <a:tr h="375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9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Ne zelim da ucestvujem u borbi protiv korupcije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16.5%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910" marR="4191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err="1"/>
              <a:t>Da</a:t>
            </a:r>
            <a:r>
              <a:rPr lang="en-US" sz="2000" dirty="0"/>
              <a:t> </a:t>
            </a:r>
            <a:r>
              <a:rPr lang="en-US" sz="2000" dirty="0" err="1"/>
              <a:t>li</a:t>
            </a:r>
            <a:r>
              <a:rPr lang="en-US" sz="2000" dirty="0"/>
              <a:t> </a:t>
            </a:r>
            <a:r>
              <a:rPr lang="en-US" sz="2000" dirty="0" err="1"/>
              <a:t>smatrate</a:t>
            </a:r>
            <a:r>
              <a:rPr lang="en-US" sz="2000" dirty="0"/>
              <a:t> </a:t>
            </a:r>
            <a:r>
              <a:rPr lang="en-US" sz="2000" dirty="0" err="1"/>
              <a:t>celishodnim</a:t>
            </a:r>
            <a:r>
              <a:rPr lang="en-US" sz="2000" dirty="0"/>
              <a:t> </a:t>
            </a:r>
            <a:r>
              <a:rPr lang="en-US" sz="2000" dirty="0" err="1"/>
              <a:t>da</a:t>
            </a:r>
            <a:r>
              <a:rPr lang="en-US" sz="2000" dirty="0"/>
              <a:t> se </a:t>
            </a:r>
            <a:r>
              <a:rPr lang="en-US" sz="2000" dirty="0" err="1"/>
              <a:t>pri</a:t>
            </a:r>
            <a:r>
              <a:rPr lang="en-US" sz="2000" dirty="0"/>
              <a:t> </a:t>
            </a:r>
            <a:r>
              <a:rPr lang="en-US" sz="2000" dirty="0" err="1"/>
              <a:t>organima</a:t>
            </a:r>
            <a:r>
              <a:rPr lang="en-US" sz="2000" dirty="0"/>
              <a:t> </a:t>
            </a:r>
            <a:r>
              <a:rPr lang="en-US" sz="2000" dirty="0" err="1"/>
              <a:t>lokalne</a:t>
            </a:r>
            <a:r>
              <a:rPr lang="en-US" sz="2000" dirty="0"/>
              <a:t> </a:t>
            </a:r>
            <a:r>
              <a:rPr lang="en-US" sz="2000" dirty="0" err="1"/>
              <a:t>samouprave</a:t>
            </a:r>
            <a:r>
              <a:rPr lang="en-US" sz="2000" dirty="0"/>
              <a:t> </a:t>
            </a:r>
            <a:r>
              <a:rPr lang="en-US" sz="2000" dirty="0" err="1"/>
              <a:t>formira</a:t>
            </a:r>
            <a:r>
              <a:rPr lang="en-US" sz="2000" dirty="0"/>
              <a:t> </a:t>
            </a:r>
            <a:r>
              <a:rPr lang="en-US" sz="2000" dirty="0" err="1"/>
              <a:t>telo</a:t>
            </a:r>
            <a:r>
              <a:rPr lang="en-US" sz="2000" dirty="0"/>
              <a:t> </a:t>
            </a:r>
            <a:r>
              <a:rPr lang="en-US" sz="2000" dirty="0" err="1"/>
              <a:t>koje</a:t>
            </a:r>
            <a:r>
              <a:rPr lang="en-US" sz="2000" dirty="0"/>
              <a:t> bi se </a:t>
            </a:r>
            <a:r>
              <a:rPr lang="en-US" sz="2000" dirty="0" err="1"/>
              <a:t>bavilo</a:t>
            </a:r>
            <a:r>
              <a:rPr lang="en-US" sz="2000" dirty="0"/>
              <a:t> </a:t>
            </a:r>
            <a:r>
              <a:rPr lang="en-US" sz="2000" dirty="0" err="1"/>
              <a:t>borbom</a:t>
            </a:r>
            <a:r>
              <a:rPr lang="en-US" sz="2000" dirty="0"/>
              <a:t> </a:t>
            </a:r>
            <a:r>
              <a:rPr lang="en-US" sz="2000" dirty="0" err="1"/>
              <a:t>protiv</a:t>
            </a:r>
            <a:r>
              <a:rPr lang="en-US" sz="2000" dirty="0"/>
              <a:t> </a:t>
            </a:r>
            <a:r>
              <a:rPr lang="en-US" sz="2000" dirty="0" err="1"/>
              <a:t>korupcije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nivou</a:t>
            </a:r>
            <a:r>
              <a:rPr lang="en-US" sz="2000" dirty="0"/>
              <a:t> </a:t>
            </a:r>
            <a:r>
              <a:rPr lang="en-US" sz="2000" dirty="0" err="1" smtClean="0"/>
              <a:t>opštine</a:t>
            </a:r>
            <a:r>
              <a:rPr lang="sr-Latn-RS" sz="2000" dirty="0" smtClean="0"/>
              <a:t>? 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Delatnost antikorupcijskog tela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b="1" dirty="0"/>
              <a:t>Koje od navedenih osobina treba da ima osoba koja predvodi borbu protiv korupcije  u Bujanovcu u  koju bi Vi imali veliko poverenje </a:t>
            </a:r>
            <a:r>
              <a:rPr lang="pl-PL" sz="2000" b="1" dirty="0" smtClean="0"/>
              <a:t>?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Distribucija</a:t>
            </a:r>
            <a:r>
              <a:rPr lang="en-US" dirty="0" smtClean="0"/>
              <a:t> </a:t>
            </a:r>
            <a:r>
              <a:rPr lang="en-US" dirty="0" err="1" smtClean="0"/>
              <a:t>ispitanika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naseljima</a:t>
            </a:r>
            <a:r>
              <a:rPr lang="sr-Latn-RS" dirty="0" smtClean="0"/>
              <a:t>/ulicama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err="1" smtClean="0"/>
              <a:t>Procenat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ispitanika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koji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smatra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su</a:t>
            </a:r>
            <a:r>
              <a:rPr lang="en-US" sz="2000" b="1" dirty="0" smtClean="0"/>
              <a:t> u </a:t>
            </a:r>
            <a:r>
              <a:rPr lang="en-US" sz="2000" b="1" dirty="0" err="1" smtClean="0"/>
              <a:t>Bujanovcu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prisutne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sle</a:t>
            </a:r>
            <a:r>
              <a:rPr lang="sr-Latn-RS" sz="2000" b="1" dirty="0" smtClean="0"/>
              <a:t>će pojave?</a:t>
            </a:r>
            <a:endParaRPr lang="en-US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Šta je korupcija?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sr-Latn-RS" dirty="0" smtClean="0"/>
              <a:t> šta je još korupcija?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Ko najviše doprinosi korupciji?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Autofit/>
          </a:bodyPr>
          <a:lstStyle/>
          <a:p>
            <a:r>
              <a:rPr lang="sr-Latn-RS" sz="2400" dirty="0" smtClean="0"/>
              <a:t>Gde je najmanja korupcija,  ko najviše doprinosi borbi protiv korupcije? 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357297"/>
          <a:ext cx="8229600" cy="4429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Na osnovu čega formirate stav o stanju korupcije?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115</TotalTime>
  <Words>1426</Words>
  <Application>Microsoft Office PowerPoint</Application>
  <PresentationFormat>On-screen Show (4:3)</PresentationFormat>
  <Paragraphs>403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Module</vt:lpstr>
      <vt:lpstr>Istraživanje stavova građana Bujanovca o korupciji i borbi protiv korupcije na loklanom nivou</vt:lpstr>
      <vt:lpstr>Metodološki okvir</vt:lpstr>
      <vt:lpstr>Distribucija ispitanika po naseljima/ulicama</vt:lpstr>
      <vt:lpstr>Procenat ispitanika koji smatra da su u Bujanovcu prisutne sleće pojave?</vt:lpstr>
      <vt:lpstr>Šta je korupcija?</vt:lpstr>
      <vt:lpstr>A šta je još korupcija?</vt:lpstr>
      <vt:lpstr>Ko najviše doprinosi korupciji?</vt:lpstr>
      <vt:lpstr>Gde je najmanja korupcija,  ko najviše doprinosi borbi protiv korupcije? </vt:lpstr>
      <vt:lpstr>Na osnovu čega formirate stav o stanju korupcije?</vt:lpstr>
      <vt:lpstr>Šta jeste, a šta nije korupcija?</vt:lpstr>
      <vt:lpstr>Glavni uzroci korupcije u Bujanovcu?</vt:lpstr>
      <vt:lpstr>Šta utiče da neko iz Bujanovca prihvati korupciju i bude  KORUMPIRAN?</vt:lpstr>
      <vt:lpstr>Šta utiče da neko iz Bujanovca prihvati korupciju i bude KORUPTOR</vt:lpstr>
      <vt:lpstr>Kada je korupcija opravdana?</vt:lpstr>
      <vt:lpstr>Učešće u korupciji i borbi protiv korupcije</vt:lpstr>
      <vt:lpstr>Posledice korupcije</vt:lpstr>
      <vt:lpstr>Šta je borba protiv korupcije</vt:lpstr>
      <vt:lpstr>Perspektiva borbe protiv korupcije?</vt:lpstr>
      <vt:lpstr>Pretpostavke za borbu protiv korupcije</vt:lpstr>
      <vt:lpstr>Način uključivanja u borbu protiv korupcije</vt:lpstr>
      <vt:lpstr>Da li smatrate celishodnim da se pri organima lokalne samouprave formira telo koje bi se bavilo borbom protiv korupcije na nivou opštine? </vt:lpstr>
      <vt:lpstr>Delatnost antikorupcijskog tela</vt:lpstr>
      <vt:lpstr>Koje od navedenih osobina treba da ima osoba koja predvodi borbu protiv korupcije  u Bujanovcu u  koju bi Vi imali veliko poverenje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Zoran</dc:creator>
  <cp:lastModifiedBy>Birodi</cp:lastModifiedBy>
  <cp:revision>14</cp:revision>
  <dcterms:created xsi:type="dcterms:W3CDTF">2011-08-30T08:00:59Z</dcterms:created>
  <dcterms:modified xsi:type="dcterms:W3CDTF">2014-05-20T10:09:11Z</dcterms:modified>
</cp:coreProperties>
</file>