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4" r:id="rId2"/>
    <p:sldId id="257" r:id="rId3"/>
    <p:sldId id="258" r:id="rId4"/>
    <p:sldId id="260" r:id="rId5"/>
    <p:sldId id="263" r:id="rId6"/>
    <p:sldId id="279" r:id="rId7"/>
    <p:sldId id="280" r:id="rId8"/>
    <p:sldId id="281" r:id="rId9"/>
    <p:sldId id="282" r:id="rId10"/>
    <p:sldId id="276" r:id="rId11"/>
    <p:sldId id="261" r:id="rId12"/>
    <p:sldId id="262" r:id="rId13"/>
    <p:sldId id="266" r:id="rId14"/>
    <p:sldId id="286" r:id="rId15"/>
    <p:sldId id="277" r:id="rId16"/>
    <p:sldId id="283" r:id="rId17"/>
    <p:sldId id="278" r:id="rId18"/>
    <p:sldId id="28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190" autoAdjust="0"/>
  </p:normalViewPr>
  <p:slideViewPr>
    <p:cSldViewPr>
      <p:cViewPr>
        <p:scale>
          <a:sx n="75" d="100"/>
          <a:sy n="75" d="100"/>
        </p:scale>
        <p:origin x="-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oran\Desktop\graf%20alternativn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rodi\Desktop\Alternativni%20izvestaj\ocene%20(1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rodi\Desktop\Alternativni%20izvestaj\ocene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7.7354549431321196E-2"/>
          <c:y val="7.9178331875182417E-2"/>
          <c:w val="0.88653433945756743"/>
          <c:h val="0.46299905220180809"/>
        </c:manualLayout>
      </c:layout>
      <c:barChart>
        <c:barDir val="col"/>
        <c:grouping val="stacked"/>
        <c:ser>
          <c:idx val="0"/>
          <c:order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Sheet1!$A$2:$A$8</c:f>
              <c:strCache>
                <c:ptCount val="7"/>
                <c:pt idx="0">
                  <c:v>Dijagnostifikovanje</c:v>
                </c:pt>
                <c:pt idx="1">
                  <c:v>Normiranje</c:v>
                </c:pt>
                <c:pt idx="2">
                  <c:v>Institucionalizacija</c:v>
                </c:pt>
                <c:pt idx="3">
                  <c:v>Sankcionisanje </c:v>
                </c:pt>
                <c:pt idx="4">
                  <c:v>Edukacija i informisanje</c:v>
                </c:pt>
                <c:pt idx="5">
                  <c:v>Podrška borcima protiv korupcije </c:v>
                </c:pt>
                <c:pt idx="6">
                  <c:v>Monitoring borbe protiv korupcije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4</c:v>
                </c:pt>
                <c:pt idx="4">
                  <c:v>7</c:v>
                </c:pt>
                <c:pt idx="5">
                  <c:v>6</c:v>
                </c:pt>
                <c:pt idx="6">
                  <c:v>7</c:v>
                </c:pt>
              </c:numCache>
            </c:numRef>
          </c:val>
        </c:ser>
        <c:overlap val="100"/>
        <c:axId val="60858752"/>
        <c:axId val="60860288"/>
      </c:barChart>
      <c:catAx>
        <c:axId val="6085875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0860288"/>
        <c:crosses val="autoZero"/>
        <c:auto val="1"/>
        <c:lblAlgn val="ctr"/>
        <c:lblOffset val="100"/>
      </c:catAx>
      <c:valAx>
        <c:axId val="60860288"/>
        <c:scaling>
          <c:orientation val="minMax"/>
        </c:scaling>
        <c:axPos val="l"/>
        <c:majorGridlines/>
        <c:numFmt formatCode="General" sourceLinked="1"/>
        <c:tickLblPos val="nextTo"/>
        <c:crossAx val="60858752"/>
        <c:crosses val="autoZero"/>
        <c:crossBetween val="between"/>
      </c:valAx>
    </c:plotArea>
    <c:plotVisOnly val="1"/>
  </c:chart>
  <c:spPr>
    <a:scene3d>
      <a:camera prst="orthographicFront"/>
      <a:lightRig rig="threePt" dir="t"/>
    </a:scene3d>
    <a:sp3d>
      <a:bevelB prst="slope"/>
    </a:sp3d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dLbls>
            <c:showVal val="1"/>
          </c:dLbls>
          <c:cat>
            <c:strRef>
              <c:f>Sheet1!$A$100:$A$106</c:f>
              <c:strCache>
                <c:ptCount val="7"/>
                <c:pt idx="0">
                  <c:v>Zakonitost</c:v>
                </c:pt>
                <c:pt idx="1">
                  <c:v>Doslednost</c:v>
                </c:pt>
                <c:pt idx="2">
                  <c:v>Efikasnost</c:v>
                </c:pt>
                <c:pt idx="3">
                  <c:v>Blagovremenost</c:v>
                </c:pt>
                <c:pt idx="4">
                  <c:v>Autoritativnost</c:v>
                </c:pt>
                <c:pt idx="5">
                  <c:v>Autonomnost</c:v>
                </c:pt>
                <c:pt idx="6">
                  <c:v>Efektivnost</c:v>
                </c:pt>
              </c:strCache>
            </c:strRef>
          </c:cat>
          <c:val>
            <c:numRef>
              <c:f>Sheet1!$B$100:$B$106</c:f>
              <c:numCache>
                <c:formatCode>General</c:formatCode>
                <c:ptCount val="7"/>
                <c:pt idx="0">
                  <c:v>3.4</c:v>
                </c:pt>
                <c:pt idx="1">
                  <c:v>3</c:v>
                </c:pt>
                <c:pt idx="2">
                  <c:v>2.7</c:v>
                </c:pt>
                <c:pt idx="3">
                  <c:v>2.6</c:v>
                </c:pt>
                <c:pt idx="4">
                  <c:v>2.8</c:v>
                </c:pt>
                <c:pt idx="5">
                  <c:v>2.7</c:v>
                </c:pt>
                <c:pt idx="6">
                  <c:v>2.6</c:v>
                </c:pt>
              </c:numCache>
            </c:numRef>
          </c:val>
        </c:ser>
        <c:shape val="box"/>
        <c:axId val="60827520"/>
        <c:axId val="60829056"/>
        <c:axId val="0"/>
      </c:bar3DChart>
      <c:catAx>
        <c:axId val="6082752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0829056"/>
        <c:crosses val="autoZero"/>
        <c:auto val="1"/>
        <c:lblAlgn val="ctr"/>
        <c:lblOffset val="100"/>
      </c:catAx>
      <c:valAx>
        <c:axId val="60829056"/>
        <c:scaling>
          <c:orientation val="minMax"/>
        </c:scaling>
        <c:axPos val="l"/>
        <c:majorGridlines/>
        <c:numFmt formatCode="General" sourceLinked="1"/>
        <c:tickLblPos val="nextTo"/>
        <c:crossAx val="608275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dLbls>
            <c:showVal val="1"/>
          </c:dLbls>
          <c:cat>
            <c:strRef>
              <c:f>Sheet!$I$3:$I$12</c:f>
              <c:strCache>
                <c:ptCount val="10"/>
                <c:pt idx="0">
                  <c:v>Poverenik za informacije</c:v>
                </c:pt>
                <c:pt idx="1">
                  <c:v>Savet za borbu protiv korupcije</c:v>
                </c:pt>
                <c:pt idx="2">
                  <c:v>Biro za koordinaciju službama bezbednosti</c:v>
                </c:pt>
                <c:pt idx="3">
                  <c:v>Državna revizorska institucija</c:v>
                </c:pt>
                <c:pt idx="4">
                  <c:v>Uprava kriminalističke policije</c:v>
                </c:pt>
                <c:pt idx="5">
                  <c:v>Agencija za borbu protiv korupcije</c:v>
                </c:pt>
                <c:pt idx="6">
                  <c:v>Poreska uprava</c:v>
                </c:pt>
                <c:pt idx="7">
                  <c:v>Uprava za javne nabavke</c:v>
                </c:pt>
                <c:pt idx="8">
                  <c:v>Republičko javno tužilaštvo</c:v>
                </c:pt>
                <c:pt idx="9">
                  <c:v>Uprava za sprečavanje pranja novca</c:v>
                </c:pt>
              </c:strCache>
            </c:strRef>
          </c:cat>
          <c:val>
            <c:numRef>
              <c:f>Sheet!$J$3:$J$12</c:f>
              <c:numCache>
                <c:formatCode>General</c:formatCode>
                <c:ptCount val="10"/>
                <c:pt idx="0">
                  <c:v>3.9299999999999997</c:v>
                </c:pt>
                <c:pt idx="1">
                  <c:v>3.21</c:v>
                </c:pt>
                <c:pt idx="2">
                  <c:v>3.06</c:v>
                </c:pt>
                <c:pt idx="3">
                  <c:v>2.98</c:v>
                </c:pt>
                <c:pt idx="4">
                  <c:v>2.72</c:v>
                </c:pt>
                <c:pt idx="5">
                  <c:v>2.71</c:v>
                </c:pt>
                <c:pt idx="6">
                  <c:v>2.57</c:v>
                </c:pt>
                <c:pt idx="7">
                  <c:v>2.44</c:v>
                </c:pt>
                <c:pt idx="8">
                  <c:v>2.42</c:v>
                </c:pt>
                <c:pt idx="9">
                  <c:v>2.3099999999999987</c:v>
                </c:pt>
              </c:numCache>
            </c:numRef>
          </c:val>
        </c:ser>
        <c:shape val="cylinder"/>
        <c:axId val="61476224"/>
        <c:axId val="61502592"/>
        <c:axId val="0"/>
      </c:bar3DChart>
      <c:catAx>
        <c:axId val="6147622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1502592"/>
        <c:crosses val="autoZero"/>
        <c:auto val="1"/>
        <c:lblAlgn val="ctr"/>
        <c:lblOffset val="100"/>
      </c:catAx>
      <c:valAx>
        <c:axId val="61502592"/>
        <c:scaling>
          <c:orientation val="minMax"/>
        </c:scaling>
        <c:axPos val="l"/>
        <c:majorGridlines/>
        <c:numFmt formatCode="General" sourceLinked="1"/>
        <c:tickLblPos val="nextTo"/>
        <c:crossAx val="61476224"/>
        <c:crosses val="autoZero"/>
        <c:crossBetween val="between"/>
      </c:valAx>
    </c:plotArea>
    <c:plotVisOnly val="1"/>
    <c:dispBlanksAs val="gap"/>
  </c:chart>
  <c:spPr>
    <a:ln w="9525" cmpd="dbl">
      <a:solidFill>
        <a:schemeClr val="tx1"/>
      </a:solidFill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16E8A83-5AB5-4A2B-A91D-1A415A3465E7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8A83-5AB5-4A2B-A91D-1A415A3465E7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16E8A83-5AB5-4A2B-A91D-1A415A3465E7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8A83-5AB5-4A2B-A91D-1A415A3465E7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2050" name="Picture 2" descr="D:\Jelena\JELENA\Sajt\501509326544625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068722" y="5643577"/>
            <a:ext cx="1875248" cy="10429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8A83-5AB5-4A2B-A91D-1A415A3465E7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16E8A83-5AB5-4A2B-A91D-1A415A3465E7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16E8A83-5AB5-4A2B-A91D-1A415A3465E7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8A83-5AB5-4A2B-A91D-1A415A3465E7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8A83-5AB5-4A2B-A91D-1A415A3465E7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8A83-5AB5-4A2B-A91D-1A415A3465E7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16E8A83-5AB5-4A2B-A91D-1A415A3465E7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16E8A83-5AB5-4A2B-A91D-1A415A3465E7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F3708B-61BC-4A58-8610-CBBD914F6B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t="30000" r="-14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Jelena\JELENA\Sajt\50150932654462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142852"/>
            <a:ext cx="3371838" cy="187534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Ocena stanja - 2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n-US" sz="1800" dirty="0" err="1" smtClean="0"/>
              <a:t>Srbiju</a:t>
            </a:r>
            <a:r>
              <a:rPr lang="en-US" sz="1800" dirty="0" smtClean="0"/>
              <a:t> u </a:t>
            </a:r>
            <a:r>
              <a:rPr lang="en-US" sz="1800" dirty="0" err="1" smtClean="0"/>
              <a:t>tribunskoj</a:t>
            </a:r>
            <a:r>
              <a:rPr lang="en-US" sz="1800" dirty="0" smtClean="0"/>
              <a:t> </a:t>
            </a:r>
            <a:r>
              <a:rPr lang="en-US" sz="1800" dirty="0" err="1" smtClean="0"/>
              <a:t>fazi</a:t>
            </a:r>
            <a:r>
              <a:rPr lang="en-US" sz="1800" dirty="0" smtClean="0"/>
              <a:t> je pre </a:t>
            </a:r>
            <a:r>
              <a:rPr lang="en-US" sz="1800" dirty="0" err="1" smtClean="0"/>
              <a:t>svega</a:t>
            </a:r>
            <a:r>
              <a:rPr lang="en-US" sz="1800" dirty="0" smtClean="0"/>
              <a:t> “</a:t>
            </a:r>
            <a:r>
              <a:rPr lang="en-US" sz="1800" dirty="0" err="1" smtClean="0"/>
              <a:t>drži</a:t>
            </a:r>
            <a:r>
              <a:rPr lang="en-US" sz="1800" dirty="0" smtClean="0"/>
              <a:t>”, </a:t>
            </a:r>
            <a:r>
              <a:rPr lang="en-US" sz="1800" dirty="0" err="1" smtClean="0"/>
              <a:t>manjak</a:t>
            </a:r>
            <a:r>
              <a:rPr lang="en-US" sz="1800" dirty="0" smtClean="0"/>
              <a:t> </a:t>
            </a:r>
            <a:r>
              <a:rPr lang="en-US" sz="1800" dirty="0" err="1" smtClean="0"/>
              <a:t>rezultata</a:t>
            </a:r>
            <a:r>
              <a:rPr lang="en-US" sz="1800" dirty="0" smtClean="0"/>
              <a:t> u </a:t>
            </a:r>
            <a:r>
              <a:rPr lang="en-US" sz="1800" dirty="0" err="1" smtClean="0"/>
              <a:t>borbi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, a pre </a:t>
            </a:r>
            <a:r>
              <a:rPr lang="en-US" sz="1800" dirty="0" err="1" smtClean="0"/>
              <a:t>svega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nivou</a:t>
            </a:r>
            <a:r>
              <a:rPr lang="en-US" sz="1800" dirty="0" smtClean="0"/>
              <a:t> </a:t>
            </a:r>
            <a:r>
              <a:rPr lang="en-US" sz="1800" dirty="0" err="1" smtClean="0"/>
              <a:t>kažnjivosti</a:t>
            </a:r>
            <a:r>
              <a:rPr lang="en-US" sz="1800" dirty="0" smtClean="0"/>
              <a:t>, </a:t>
            </a:r>
            <a:r>
              <a:rPr lang="en-US" sz="1800" dirty="0" err="1" smtClean="0"/>
              <a:t>odnosno</a:t>
            </a:r>
            <a:r>
              <a:rPr lang="en-US" sz="1800" dirty="0" smtClean="0"/>
              <a:t> </a:t>
            </a:r>
            <a:r>
              <a:rPr lang="en-US" sz="1800" dirty="0" err="1" smtClean="0"/>
              <a:t>izraženo</a:t>
            </a:r>
            <a:r>
              <a:rPr lang="en-US" sz="1800" dirty="0" smtClean="0"/>
              <a:t> </a:t>
            </a:r>
            <a:r>
              <a:rPr lang="en-US" sz="1800" dirty="0" err="1" smtClean="0"/>
              <a:t>prisustvo</a:t>
            </a:r>
            <a:r>
              <a:rPr lang="en-US" sz="1800" dirty="0" smtClean="0"/>
              <a:t> </a:t>
            </a:r>
            <a:r>
              <a:rPr lang="en-US" sz="1800" dirty="0" err="1" smtClean="0"/>
              <a:t>kažnjivosti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diskriminacije</a:t>
            </a:r>
            <a:r>
              <a:rPr lang="en-US" sz="1800" dirty="0" smtClean="0"/>
              <a:t> </a:t>
            </a:r>
            <a:r>
              <a:rPr lang="en-US" sz="1800" dirty="0" err="1" smtClean="0"/>
              <a:t>onih</a:t>
            </a:r>
            <a:r>
              <a:rPr lang="en-US" sz="1800" dirty="0" smtClean="0"/>
              <a:t> </a:t>
            </a:r>
            <a:r>
              <a:rPr lang="en-US" sz="1800" dirty="0" err="1" smtClean="0"/>
              <a:t>koji</a:t>
            </a:r>
            <a:r>
              <a:rPr lang="en-US" sz="1800" dirty="0" smtClean="0"/>
              <a:t> se bore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. </a:t>
            </a:r>
            <a:endParaRPr lang="sr-Latn-RS" sz="1800" dirty="0" smtClean="0"/>
          </a:p>
          <a:p>
            <a:pPr>
              <a:buClr>
                <a:srgbClr val="C00000"/>
              </a:buClr>
            </a:pPr>
            <a:r>
              <a:rPr lang="en-US" sz="1800" dirty="0" smtClean="0"/>
              <a:t>S </a:t>
            </a:r>
            <a:r>
              <a:rPr lang="en-US" sz="1800" dirty="0" err="1" smtClean="0"/>
              <a:t>druge</a:t>
            </a:r>
            <a:r>
              <a:rPr lang="en-US" sz="1800" dirty="0" smtClean="0"/>
              <a:t> </a:t>
            </a:r>
            <a:r>
              <a:rPr lang="en-US" sz="1800" dirty="0" err="1" smtClean="0"/>
              <a:t>strane</a:t>
            </a:r>
            <a:r>
              <a:rPr lang="en-US" sz="1800" dirty="0" smtClean="0"/>
              <a:t>, </a:t>
            </a:r>
            <a:r>
              <a:rPr lang="en-US" sz="1800" dirty="0" err="1" smtClean="0"/>
              <a:t>Srbija</a:t>
            </a:r>
            <a:r>
              <a:rPr lang="en-US" sz="1800" dirty="0" smtClean="0"/>
              <a:t> je </a:t>
            </a:r>
            <a:r>
              <a:rPr lang="en-US" sz="1800" dirty="0" err="1" smtClean="0"/>
              <a:t>počela</a:t>
            </a:r>
            <a:r>
              <a:rPr lang="en-US" sz="1800" dirty="0" smtClean="0"/>
              <a:t> </a:t>
            </a:r>
            <a:r>
              <a:rPr lang="en-US" sz="1800" dirty="0" err="1" smtClean="0"/>
              <a:t>gradnju</a:t>
            </a:r>
            <a:r>
              <a:rPr lang="en-US" sz="1800" dirty="0" smtClean="0"/>
              <a:t> </a:t>
            </a:r>
            <a:r>
              <a:rPr lang="en-US" sz="1800" dirty="0" err="1" smtClean="0"/>
              <a:t>institucionalno-normativnog</a:t>
            </a:r>
            <a:r>
              <a:rPr lang="en-US" sz="1800" dirty="0" smtClean="0"/>
              <a:t> </a:t>
            </a:r>
            <a:r>
              <a:rPr lang="en-US" sz="1800" dirty="0" err="1" smtClean="0"/>
              <a:t>okvira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borbu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 </a:t>
            </a:r>
            <a:r>
              <a:rPr lang="en-US" sz="1800" dirty="0" err="1" smtClean="0"/>
              <a:t>čime</a:t>
            </a:r>
            <a:r>
              <a:rPr lang="en-US" sz="1800" dirty="0" smtClean="0"/>
              <a:t> je </a:t>
            </a:r>
            <a:r>
              <a:rPr lang="en-US" sz="1800" dirty="0" err="1" smtClean="0"/>
              <a:t>zakoračila</a:t>
            </a:r>
            <a:r>
              <a:rPr lang="en-US" sz="1800" dirty="0" smtClean="0"/>
              <a:t> u </a:t>
            </a:r>
            <a:r>
              <a:rPr lang="en-US" sz="1800" dirty="0" err="1" smtClean="0"/>
              <a:t>sledeću</a:t>
            </a:r>
            <a:r>
              <a:rPr lang="en-US" sz="1800" dirty="0" smtClean="0"/>
              <a:t> </a:t>
            </a:r>
            <a:r>
              <a:rPr lang="en-US" sz="1800" dirty="0" err="1" smtClean="0"/>
              <a:t>fazu</a:t>
            </a:r>
            <a:r>
              <a:rPr lang="en-US" sz="1800" dirty="0" smtClean="0"/>
              <a:t>. </a:t>
            </a:r>
            <a:r>
              <a:rPr lang="en-US" sz="1800" dirty="0" err="1" smtClean="0"/>
              <a:t>Da</a:t>
            </a:r>
            <a:r>
              <a:rPr lang="en-US" sz="1800" dirty="0" smtClean="0"/>
              <a:t> bi </a:t>
            </a:r>
            <a:r>
              <a:rPr lang="en-US" sz="1800" dirty="0" err="1" smtClean="0"/>
              <a:t>sa</a:t>
            </a:r>
            <a:r>
              <a:rPr lang="en-US" sz="1800" dirty="0" smtClean="0"/>
              <a:t> </a:t>
            </a:r>
            <a:r>
              <a:rPr lang="en-US" sz="1800" dirty="0" err="1" smtClean="0"/>
              <a:t>obe</a:t>
            </a:r>
            <a:r>
              <a:rPr lang="en-US" sz="1800" dirty="0" smtClean="0"/>
              <a:t> </a:t>
            </a:r>
            <a:r>
              <a:rPr lang="en-US" sz="1800" dirty="0" err="1" smtClean="0"/>
              <a:t>noge</a:t>
            </a:r>
            <a:r>
              <a:rPr lang="en-US" sz="1800" dirty="0" smtClean="0"/>
              <a:t> </a:t>
            </a:r>
            <a:r>
              <a:rPr lang="en-US" sz="1800" dirty="0" err="1" smtClean="0"/>
              <a:t>bila</a:t>
            </a:r>
            <a:r>
              <a:rPr lang="en-US" sz="1800" dirty="0" smtClean="0"/>
              <a:t> u </a:t>
            </a:r>
            <a:r>
              <a:rPr lang="en-US" sz="1800" dirty="0" err="1" smtClean="0"/>
              <a:t>institucionalno-normativnoj</a:t>
            </a:r>
            <a:r>
              <a:rPr lang="en-US" sz="1800" dirty="0" smtClean="0"/>
              <a:t> </a:t>
            </a:r>
            <a:r>
              <a:rPr lang="en-US" sz="1800" dirty="0" err="1" smtClean="0"/>
              <a:t>fazi</a:t>
            </a:r>
            <a:r>
              <a:rPr lang="en-US" sz="1800" dirty="0" smtClean="0"/>
              <a:t> </a:t>
            </a:r>
            <a:r>
              <a:rPr lang="en-US" sz="1800" dirty="0" err="1" smtClean="0"/>
              <a:t>potrebno</a:t>
            </a:r>
            <a:r>
              <a:rPr lang="en-US" sz="1800" dirty="0" smtClean="0"/>
              <a:t> je </a:t>
            </a:r>
            <a:r>
              <a:rPr lang="en-US" sz="1800" dirty="0" err="1" smtClean="0"/>
              <a:t>da</a:t>
            </a:r>
            <a:r>
              <a:rPr lang="en-US" sz="1800" dirty="0" smtClean="0"/>
              <a:t> (novo)</a:t>
            </a:r>
            <a:r>
              <a:rPr lang="en-US" sz="1800" dirty="0" err="1" smtClean="0"/>
              <a:t>osnovane</a:t>
            </a:r>
            <a:r>
              <a:rPr lang="en-US" sz="1800" dirty="0" smtClean="0"/>
              <a:t> </a:t>
            </a:r>
            <a:r>
              <a:rPr lang="en-US" sz="1800" dirty="0" err="1" smtClean="0"/>
              <a:t>institucije</a:t>
            </a:r>
            <a:r>
              <a:rPr lang="en-US" sz="1800" dirty="0" smtClean="0"/>
              <a:t> </a:t>
            </a:r>
            <a:r>
              <a:rPr lang="en-US" sz="1800" dirty="0" err="1" smtClean="0"/>
              <a:t>sprovodeći</a:t>
            </a:r>
            <a:r>
              <a:rPr lang="en-US" sz="1800" dirty="0" smtClean="0"/>
              <a:t> </a:t>
            </a:r>
            <a:r>
              <a:rPr lang="en-US" sz="1800" dirty="0" err="1" smtClean="0"/>
              <a:t>zakon</a:t>
            </a:r>
            <a:r>
              <a:rPr lang="en-US" sz="1800" dirty="0" smtClean="0"/>
              <a:t> </a:t>
            </a:r>
            <a:r>
              <a:rPr lang="en-US" sz="1800" dirty="0" err="1" smtClean="0"/>
              <a:t>unaprede</a:t>
            </a:r>
            <a:r>
              <a:rPr lang="en-US" sz="1800" dirty="0" smtClean="0"/>
              <a:t> </a:t>
            </a:r>
            <a:r>
              <a:rPr lang="en-US" sz="1800" dirty="0" err="1" smtClean="0"/>
              <a:t>borbu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, pre </a:t>
            </a:r>
            <a:r>
              <a:rPr lang="en-US" sz="1800" dirty="0" err="1" smtClean="0"/>
              <a:t>svega</a:t>
            </a:r>
            <a:r>
              <a:rPr lang="en-US" sz="1800" dirty="0" smtClean="0"/>
              <a:t> </a:t>
            </a:r>
            <a:r>
              <a:rPr lang="en-US" sz="1800" dirty="0" err="1" smtClean="0"/>
              <a:t>kažnjivosti</a:t>
            </a:r>
            <a:r>
              <a:rPr lang="en-US" sz="1800" dirty="0" smtClean="0"/>
              <a:t>, </a:t>
            </a:r>
            <a:r>
              <a:rPr lang="en-US" sz="1800" dirty="0" err="1" smtClean="0"/>
              <a:t>ali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sopstvene</a:t>
            </a:r>
            <a:r>
              <a:rPr lang="en-US" sz="1800" dirty="0" smtClean="0"/>
              <a:t> </a:t>
            </a:r>
            <a:r>
              <a:rPr lang="en-US" sz="1800" dirty="0" err="1" smtClean="0"/>
              <a:t>resurse</a:t>
            </a:r>
            <a:r>
              <a:rPr lang="en-US" sz="1800" dirty="0" smtClean="0"/>
              <a:t> </a:t>
            </a:r>
            <a:r>
              <a:rPr lang="en-US" sz="1800" dirty="0" err="1" smtClean="0"/>
              <a:t>uključujući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integritet</a:t>
            </a:r>
            <a:r>
              <a:rPr lang="en-US" sz="1800" dirty="0" smtClean="0"/>
              <a:t>. </a:t>
            </a:r>
            <a:r>
              <a:rPr lang="en-US" sz="1800" dirty="0" err="1" smtClean="0"/>
              <a:t>Ovo</a:t>
            </a:r>
            <a:r>
              <a:rPr lang="en-US" sz="1800" dirty="0" smtClean="0"/>
              <a:t> pre </a:t>
            </a:r>
            <a:r>
              <a:rPr lang="en-US" sz="1800" dirty="0" err="1" smtClean="0"/>
              <a:t>svega</a:t>
            </a:r>
            <a:r>
              <a:rPr lang="en-US" sz="1800" dirty="0" smtClean="0"/>
              <a:t> </a:t>
            </a:r>
            <a:r>
              <a:rPr lang="en-US" sz="1800" dirty="0" err="1" smtClean="0"/>
              <a:t>važi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pravosuđe</a:t>
            </a:r>
            <a:r>
              <a:rPr lang="en-US" sz="1800" dirty="0" smtClean="0"/>
              <a:t>. </a:t>
            </a:r>
          </a:p>
          <a:p>
            <a:pPr>
              <a:buClr>
                <a:srgbClr val="C00000"/>
              </a:buClr>
            </a:pPr>
            <a:r>
              <a:rPr lang="en-US" sz="1800" dirty="0" err="1" smtClean="0"/>
              <a:t>Imajući</a:t>
            </a:r>
            <a:r>
              <a:rPr lang="en-US" sz="1800" dirty="0" smtClean="0"/>
              <a:t> u </a:t>
            </a:r>
            <a:r>
              <a:rPr lang="en-US" sz="1800" dirty="0" err="1" smtClean="0"/>
              <a:t>vidu</a:t>
            </a:r>
            <a:r>
              <a:rPr lang="en-US" sz="1800" dirty="0" smtClean="0"/>
              <a:t> </a:t>
            </a:r>
            <a:r>
              <a:rPr lang="en-US" sz="1800" dirty="0" err="1" smtClean="0"/>
              <a:t>aktuelne</a:t>
            </a:r>
            <a:r>
              <a:rPr lang="en-US" sz="1800" dirty="0" smtClean="0"/>
              <a:t> </a:t>
            </a:r>
            <a:r>
              <a:rPr lang="en-US" sz="1800" dirty="0" err="1" smtClean="0"/>
              <a:t>skromne</a:t>
            </a:r>
            <a:r>
              <a:rPr lang="en-US" sz="1800" dirty="0" smtClean="0"/>
              <a:t> </a:t>
            </a:r>
            <a:r>
              <a:rPr lang="en-US" sz="1800" dirty="0" err="1" smtClean="0"/>
              <a:t>raspoložive</a:t>
            </a:r>
            <a:r>
              <a:rPr lang="en-US" sz="1800" dirty="0" smtClean="0"/>
              <a:t> </a:t>
            </a:r>
            <a:r>
              <a:rPr lang="en-US" sz="1800" dirty="0" err="1" smtClean="0"/>
              <a:t>resurse</a:t>
            </a:r>
            <a:r>
              <a:rPr lang="en-US" sz="1800" dirty="0" smtClean="0"/>
              <a:t> </a:t>
            </a:r>
            <a:r>
              <a:rPr lang="en-US" sz="1800" dirty="0" err="1" smtClean="0"/>
              <a:t>od</a:t>
            </a:r>
            <a:r>
              <a:rPr lang="en-US" sz="1800" dirty="0" smtClean="0"/>
              <a:t> </a:t>
            </a:r>
            <a:r>
              <a:rPr lang="en-US" sz="1800" dirty="0" err="1" smtClean="0"/>
              <a:t>antikorupcijske</a:t>
            </a:r>
            <a:r>
              <a:rPr lang="en-US" sz="1800" dirty="0" smtClean="0"/>
              <a:t> </a:t>
            </a:r>
            <a:r>
              <a:rPr lang="en-US" sz="1800" dirty="0" err="1" smtClean="0"/>
              <a:t>zajednice</a:t>
            </a:r>
            <a:r>
              <a:rPr lang="en-US" sz="1800" dirty="0" smtClean="0"/>
              <a:t> se </a:t>
            </a:r>
            <a:r>
              <a:rPr lang="en-US" sz="1800" dirty="0" err="1" smtClean="0"/>
              <a:t>očekuje</a:t>
            </a:r>
            <a:r>
              <a:rPr lang="en-US" sz="1800" dirty="0" smtClean="0"/>
              <a:t> </a:t>
            </a:r>
            <a:r>
              <a:rPr lang="en-US" sz="1800" dirty="0" err="1" smtClean="0"/>
              <a:t>proaktivan</a:t>
            </a:r>
            <a:r>
              <a:rPr lang="en-US" sz="1800" dirty="0" smtClean="0"/>
              <a:t> </a:t>
            </a:r>
            <a:r>
              <a:rPr lang="en-US" sz="1800" dirty="0" err="1" smtClean="0"/>
              <a:t>pristup</a:t>
            </a:r>
            <a:r>
              <a:rPr lang="en-US" sz="1800" dirty="0" smtClean="0"/>
              <a:t> u </a:t>
            </a:r>
            <a:r>
              <a:rPr lang="en-US" sz="1800" dirty="0" err="1" smtClean="0"/>
              <a:t>borbi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 </a:t>
            </a:r>
            <a:r>
              <a:rPr lang="en-US" sz="1800" dirty="0" err="1" smtClean="0"/>
              <a:t>koji</a:t>
            </a:r>
            <a:r>
              <a:rPr lang="en-US" sz="1800" dirty="0" smtClean="0"/>
              <a:t> je </a:t>
            </a:r>
            <a:r>
              <a:rPr lang="en-US" sz="1800" dirty="0" err="1" smtClean="0"/>
              <a:t>pretpostavka</a:t>
            </a:r>
            <a:r>
              <a:rPr lang="en-US" sz="1800" dirty="0" smtClean="0"/>
              <a:t> </a:t>
            </a:r>
            <a:r>
              <a:rPr lang="en-US" sz="1800" dirty="0" err="1" smtClean="0"/>
              <a:t>održivosti</a:t>
            </a:r>
            <a:r>
              <a:rPr lang="en-US" sz="1800" dirty="0" smtClean="0"/>
              <a:t> </a:t>
            </a:r>
            <a:r>
              <a:rPr lang="en-US" sz="1800" dirty="0" err="1" smtClean="0"/>
              <a:t>borbe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. </a:t>
            </a:r>
            <a:endParaRPr lang="sr-Latn-RS" sz="1800" dirty="0" smtClean="0"/>
          </a:p>
          <a:p>
            <a:pPr>
              <a:buClr>
                <a:srgbClr val="C00000"/>
              </a:buClr>
            </a:pPr>
            <a:r>
              <a:rPr lang="en-US" sz="1800" dirty="0" err="1" smtClean="0"/>
              <a:t>Aktuelni</a:t>
            </a:r>
            <a:r>
              <a:rPr lang="en-US" sz="1800" dirty="0" smtClean="0"/>
              <a:t> </a:t>
            </a:r>
            <a:r>
              <a:rPr lang="en-US" sz="1800" dirty="0" err="1" smtClean="0"/>
              <a:t>pritisak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podrška</a:t>
            </a:r>
            <a:r>
              <a:rPr lang="en-US" sz="1800" dirty="0" smtClean="0"/>
              <a:t> </a:t>
            </a:r>
            <a:r>
              <a:rPr lang="en-US" sz="1800" dirty="0" err="1" smtClean="0"/>
              <a:t>koja</a:t>
            </a:r>
            <a:r>
              <a:rPr lang="en-US" sz="1800" dirty="0" smtClean="0"/>
              <a:t> </a:t>
            </a:r>
            <a:r>
              <a:rPr lang="en-US" sz="1800" dirty="0" err="1" smtClean="0"/>
              <a:t>postoji</a:t>
            </a:r>
            <a:r>
              <a:rPr lang="en-US" sz="1800" dirty="0" smtClean="0"/>
              <a:t> </a:t>
            </a:r>
            <a:r>
              <a:rPr lang="en-US" sz="1800" dirty="0" err="1" smtClean="0"/>
              <a:t>od</a:t>
            </a:r>
            <a:r>
              <a:rPr lang="en-US" sz="1800" dirty="0" smtClean="0"/>
              <a:t> </a:t>
            </a:r>
            <a:r>
              <a:rPr lang="en-US" sz="1800" dirty="0" err="1" smtClean="0"/>
              <a:t>strane</a:t>
            </a:r>
            <a:r>
              <a:rPr lang="en-US" sz="1800" dirty="0" smtClean="0"/>
              <a:t> </a:t>
            </a:r>
            <a:r>
              <a:rPr lang="en-US" sz="1800" dirty="0" err="1" smtClean="0"/>
              <a:t>međunarodne</a:t>
            </a:r>
            <a:r>
              <a:rPr lang="en-US" sz="1800" dirty="0" smtClean="0"/>
              <a:t> </a:t>
            </a:r>
            <a:r>
              <a:rPr lang="en-US" sz="1800" dirty="0" err="1" smtClean="0"/>
              <a:t>zajednice</a:t>
            </a:r>
            <a:r>
              <a:rPr lang="en-US" sz="1800" dirty="0" smtClean="0"/>
              <a:t>, </a:t>
            </a:r>
            <a:r>
              <a:rPr lang="en-US" sz="1800" dirty="0" err="1" smtClean="0"/>
              <a:t>tačnije</a:t>
            </a:r>
            <a:r>
              <a:rPr lang="en-US" sz="1800" dirty="0" smtClean="0"/>
              <a:t> EU, </a:t>
            </a:r>
            <a:r>
              <a:rPr lang="en-US" sz="1800" dirty="0" err="1" smtClean="0"/>
              <a:t>nije</a:t>
            </a:r>
            <a:r>
              <a:rPr lang="en-US" sz="1800" dirty="0" smtClean="0"/>
              <a:t> </a:t>
            </a:r>
            <a:r>
              <a:rPr lang="en-US" sz="1800" dirty="0" err="1" smtClean="0"/>
              <a:t>neograničena</a:t>
            </a:r>
            <a:r>
              <a:rPr lang="en-US" sz="1800" dirty="0" smtClean="0"/>
              <a:t>, a </a:t>
            </a:r>
            <a:r>
              <a:rPr lang="en-US" sz="1800" dirty="0" err="1" smtClean="0"/>
              <a:t>ako</a:t>
            </a:r>
            <a:r>
              <a:rPr lang="en-US" sz="1800" dirty="0" smtClean="0"/>
              <a:t> bi </a:t>
            </a:r>
            <a:r>
              <a:rPr lang="en-US" sz="1800" dirty="0" err="1" smtClean="0"/>
              <a:t>bila</a:t>
            </a:r>
            <a:r>
              <a:rPr lang="en-US" sz="1800" dirty="0" smtClean="0"/>
              <a:t> </a:t>
            </a:r>
            <a:r>
              <a:rPr lang="en-US" sz="1800" dirty="0" err="1" smtClean="0"/>
              <a:t>predugo</a:t>
            </a:r>
            <a:r>
              <a:rPr lang="en-US" sz="1800" dirty="0" smtClean="0"/>
              <a:t> </a:t>
            </a:r>
            <a:r>
              <a:rPr lang="en-US" sz="1800" dirty="0" err="1" smtClean="0"/>
              <a:t>prisutna</a:t>
            </a:r>
            <a:r>
              <a:rPr lang="en-US" sz="1800" dirty="0" smtClean="0"/>
              <a:t> </a:t>
            </a:r>
            <a:r>
              <a:rPr lang="en-US" sz="1800" dirty="0" err="1" smtClean="0"/>
              <a:t>mogla</a:t>
            </a:r>
            <a:r>
              <a:rPr lang="en-US" sz="1800" dirty="0" smtClean="0"/>
              <a:t> bi </a:t>
            </a:r>
            <a:r>
              <a:rPr lang="en-US" sz="1800" dirty="0" err="1" smtClean="0"/>
              <a:t>da</a:t>
            </a:r>
            <a:r>
              <a:rPr lang="en-US" sz="1800" dirty="0" smtClean="0"/>
              <a:t> </a:t>
            </a:r>
            <a:r>
              <a:rPr lang="en-US" sz="1800" dirty="0" err="1" smtClean="0"/>
              <a:t>stvari</a:t>
            </a:r>
            <a:r>
              <a:rPr lang="en-US" sz="1800" dirty="0" smtClean="0"/>
              <a:t> </a:t>
            </a:r>
            <a:r>
              <a:rPr lang="en-US" sz="1800" dirty="0" err="1" smtClean="0"/>
              <a:t>zavisnost</a:t>
            </a:r>
            <a:r>
              <a:rPr lang="en-US" sz="1800" dirty="0" smtClean="0"/>
              <a:t> </a:t>
            </a:r>
            <a:r>
              <a:rPr lang="en-US" sz="1800" dirty="0" err="1" smtClean="0"/>
              <a:t>borbe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 u </a:t>
            </a:r>
            <a:r>
              <a:rPr lang="en-US" sz="1800" dirty="0" err="1" smtClean="0"/>
              <a:t>Srbiji</a:t>
            </a:r>
            <a:r>
              <a:rPr lang="en-US" sz="1800" dirty="0" smtClean="0"/>
              <a:t> </a:t>
            </a:r>
            <a:r>
              <a:rPr lang="en-US" sz="1800" dirty="0" err="1" smtClean="0"/>
              <a:t>od</a:t>
            </a:r>
            <a:r>
              <a:rPr lang="en-US" sz="1800" dirty="0" smtClean="0"/>
              <a:t> </a:t>
            </a:r>
            <a:r>
              <a:rPr lang="en-US" sz="1800" dirty="0" err="1" smtClean="0"/>
              <a:t>okruženja</a:t>
            </a:r>
            <a:r>
              <a:rPr lang="en-US" sz="1800" dirty="0" smtClean="0"/>
              <a:t>. </a:t>
            </a:r>
          </a:p>
          <a:p>
            <a:pPr>
              <a:buClr>
                <a:srgbClr val="C00000"/>
              </a:buClr>
            </a:pPr>
            <a:endParaRPr lang="en-US" sz="18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Antikorupcijski mehanizmi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1785926"/>
            <a:ext cx="8153400" cy="4495800"/>
          </a:xfrm>
        </p:spPr>
        <p:txBody>
          <a:bodyPr>
            <a:noAutofit/>
          </a:bodyPr>
          <a:lstStyle/>
          <a:p>
            <a:pPr lvl="0">
              <a:buClr>
                <a:srgbClr val="C00000"/>
              </a:buClr>
            </a:pPr>
            <a:r>
              <a:rPr lang="en-US" sz="1800" i="1" dirty="0" err="1" smtClean="0"/>
              <a:t>Dijagnostifikovanje</a:t>
            </a:r>
            <a:r>
              <a:rPr lang="sr-Latn-RS" sz="1800" i="1" dirty="0" smtClean="0"/>
              <a:t> </a:t>
            </a:r>
            <a:r>
              <a:rPr lang="en-US" sz="1800" i="1" dirty="0" smtClean="0"/>
              <a:t>  (</a:t>
            </a:r>
            <a:r>
              <a:rPr lang="en-US" sz="1800" i="1" dirty="0" err="1" smtClean="0"/>
              <a:t>istra</a:t>
            </a:r>
            <a:r>
              <a:rPr lang="sr-Latn-RS" sz="1800" i="1" dirty="0" smtClean="0"/>
              <a:t>živanje, istrage, istraživačko novinarstvo</a:t>
            </a:r>
            <a:r>
              <a:rPr lang="sr-Latn-RS" sz="1800" i="1" dirty="0" smtClean="0"/>
              <a:t>);</a:t>
            </a:r>
            <a:endParaRPr lang="en-US" sz="1800" i="1" dirty="0"/>
          </a:p>
          <a:p>
            <a:pPr lvl="0">
              <a:buClr>
                <a:srgbClr val="C00000"/>
              </a:buClr>
            </a:pPr>
            <a:r>
              <a:rPr lang="en-US" sz="1800" i="1" dirty="0" err="1" smtClean="0"/>
              <a:t>Normiranje</a:t>
            </a:r>
            <a:r>
              <a:rPr lang="sr-Latn-RS" sz="1800" i="1" dirty="0" smtClean="0"/>
              <a:t> (izrada i primena strateških, zakonskih, podzakonskih i etičkih akata);</a:t>
            </a:r>
            <a:endParaRPr lang="en-US" sz="1800" i="1" dirty="0"/>
          </a:p>
          <a:p>
            <a:pPr lvl="0">
              <a:buClr>
                <a:srgbClr val="C00000"/>
              </a:buClr>
            </a:pPr>
            <a:r>
              <a:rPr lang="en-US" sz="1800" i="1" dirty="0" err="1" smtClean="0"/>
              <a:t>Institucionalizacija</a:t>
            </a:r>
            <a:r>
              <a:rPr lang="en-US" sz="1800" i="1" dirty="0" smtClean="0"/>
              <a:t>  </a:t>
            </a:r>
            <a:r>
              <a:rPr lang="sr-Latn-RS" sz="1800" i="1" dirty="0" smtClean="0"/>
              <a:t>(izgradnja institucija);</a:t>
            </a:r>
            <a:endParaRPr lang="en-US" sz="1800" i="1" dirty="0"/>
          </a:p>
          <a:p>
            <a:pPr lvl="0">
              <a:buClr>
                <a:srgbClr val="C00000"/>
              </a:buClr>
            </a:pPr>
            <a:r>
              <a:rPr lang="en-US" sz="1800" i="1" dirty="0" err="1" smtClean="0"/>
              <a:t>Sankcionisanje</a:t>
            </a:r>
            <a:r>
              <a:rPr lang="sr-Latn-RS" sz="1800" i="1" dirty="0" smtClean="0"/>
              <a:t> </a:t>
            </a:r>
            <a:r>
              <a:rPr lang="sr-Latn-RS" sz="1800" i="1" dirty="0" smtClean="0"/>
              <a:t>(zakonsko i etičko sankcionisanje);</a:t>
            </a:r>
            <a:endParaRPr lang="en-US" sz="1800" i="1" dirty="0"/>
          </a:p>
          <a:p>
            <a:pPr lvl="0">
              <a:buClr>
                <a:srgbClr val="C00000"/>
              </a:buClr>
            </a:pPr>
            <a:r>
              <a:rPr lang="en-US" sz="1800" i="1" dirty="0" err="1" smtClean="0"/>
              <a:t>Edukacija</a:t>
            </a:r>
            <a:r>
              <a:rPr lang="en-US" sz="1800" i="1" dirty="0" smtClean="0"/>
              <a:t> </a:t>
            </a:r>
            <a:r>
              <a:rPr lang="en-US" sz="1800" i="1" dirty="0" err="1"/>
              <a:t>i</a:t>
            </a:r>
            <a:r>
              <a:rPr lang="en-US" sz="1800" i="1" dirty="0"/>
              <a:t> </a:t>
            </a:r>
            <a:r>
              <a:rPr lang="en-US" sz="1800" i="1" dirty="0" err="1" smtClean="0"/>
              <a:t>informisanje</a:t>
            </a:r>
            <a:r>
              <a:rPr lang="sr-Latn-RS" sz="1800" i="1" dirty="0" smtClean="0"/>
              <a:t> (povećanje znanja i antikoruptivnog aktivizma);</a:t>
            </a:r>
            <a:endParaRPr lang="en-US" sz="1800" i="1" dirty="0"/>
          </a:p>
          <a:p>
            <a:pPr lvl="0">
              <a:buClr>
                <a:srgbClr val="C00000"/>
              </a:buClr>
            </a:pPr>
            <a:r>
              <a:rPr lang="en-US" sz="1800" i="1" dirty="0" err="1" smtClean="0"/>
              <a:t>Podrška</a:t>
            </a:r>
            <a:r>
              <a:rPr lang="en-US" sz="1800" i="1" dirty="0" smtClean="0"/>
              <a:t> </a:t>
            </a:r>
            <a:r>
              <a:rPr lang="en-US" sz="1800" i="1" dirty="0" err="1"/>
              <a:t>borcima</a:t>
            </a:r>
            <a:r>
              <a:rPr lang="en-US" sz="1800" i="1" dirty="0"/>
              <a:t> </a:t>
            </a:r>
            <a:r>
              <a:rPr lang="en-US" sz="1800" i="1" dirty="0" err="1"/>
              <a:t>protiv</a:t>
            </a:r>
            <a:r>
              <a:rPr lang="en-US" sz="1800" i="1" dirty="0"/>
              <a:t> </a:t>
            </a:r>
            <a:r>
              <a:rPr lang="en-US" sz="1800" i="1" dirty="0" err="1"/>
              <a:t>korupcije</a:t>
            </a:r>
            <a:r>
              <a:rPr lang="en-US" sz="1800" i="1" dirty="0"/>
              <a:t> </a:t>
            </a:r>
            <a:r>
              <a:rPr lang="en-US" sz="1800" i="1" dirty="0" err="1"/>
              <a:t>i</a:t>
            </a:r>
            <a:r>
              <a:rPr lang="en-US" sz="1800" i="1" dirty="0"/>
              <a:t> </a:t>
            </a:r>
            <a:r>
              <a:rPr lang="en-US" sz="1800" i="1" dirty="0" err="1"/>
              <a:t>žrtvama</a:t>
            </a:r>
            <a:r>
              <a:rPr lang="en-US" sz="1800" i="1" dirty="0"/>
              <a:t> </a:t>
            </a:r>
            <a:r>
              <a:rPr lang="sr-Latn-RS" sz="1800" i="1" dirty="0" smtClean="0"/>
              <a:t>(pravna, medijska, psihosocijalna podrška žrtvama korupcije i uzbunjivačima);</a:t>
            </a:r>
            <a:endParaRPr lang="en-US" sz="1800" i="1" dirty="0"/>
          </a:p>
          <a:p>
            <a:pPr lvl="0">
              <a:buClr>
                <a:srgbClr val="C00000"/>
              </a:buClr>
            </a:pPr>
            <a:r>
              <a:rPr lang="en-US" sz="1800" i="1" dirty="0"/>
              <a:t>Monitoring </a:t>
            </a:r>
            <a:r>
              <a:rPr lang="en-US" sz="1800" i="1" dirty="0" err="1"/>
              <a:t>i</a:t>
            </a:r>
            <a:r>
              <a:rPr lang="en-US" sz="1800" i="1" dirty="0"/>
              <a:t> </a:t>
            </a:r>
            <a:r>
              <a:rPr lang="en-US" sz="1800" i="1" dirty="0" err="1"/>
              <a:t>evaluacija</a:t>
            </a:r>
            <a:r>
              <a:rPr lang="en-US" sz="1800" i="1" dirty="0"/>
              <a:t> </a:t>
            </a:r>
            <a:r>
              <a:rPr lang="en-US" sz="1800" i="1" dirty="0" err="1"/>
              <a:t>korupcije</a:t>
            </a:r>
            <a:r>
              <a:rPr lang="en-US" sz="1800" i="1" dirty="0"/>
              <a:t> </a:t>
            </a:r>
            <a:r>
              <a:rPr lang="en-US" sz="1800" i="1" dirty="0" err="1"/>
              <a:t>i</a:t>
            </a:r>
            <a:r>
              <a:rPr lang="en-US" sz="1800" i="1" dirty="0"/>
              <a:t> </a:t>
            </a:r>
            <a:r>
              <a:rPr lang="en-US" sz="1800" i="1" dirty="0" err="1"/>
              <a:t>borbe</a:t>
            </a:r>
            <a:r>
              <a:rPr lang="en-US" sz="1800" i="1" dirty="0"/>
              <a:t> </a:t>
            </a:r>
            <a:r>
              <a:rPr lang="en-US" sz="1800" i="1" dirty="0" err="1"/>
              <a:t>protiv</a:t>
            </a:r>
            <a:r>
              <a:rPr lang="en-US" sz="1800" i="1" dirty="0"/>
              <a:t> </a:t>
            </a:r>
            <a:r>
              <a:rPr lang="en-US" sz="1800" i="1" dirty="0" err="1"/>
              <a:t>korupcije</a:t>
            </a:r>
            <a:r>
              <a:rPr lang="en-US" sz="1800" i="1" dirty="0"/>
              <a:t> </a:t>
            </a:r>
            <a:r>
              <a:rPr lang="sr-Latn-RS" sz="1800" i="1" dirty="0" smtClean="0"/>
              <a:t>.</a:t>
            </a:r>
            <a:endParaRPr lang="en-US" sz="1800" i="1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Skala</a:t>
            </a:r>
            <a:r>
              <a:rPr lang="en-U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cene </a:t>
            </a:r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antikorupcijske mehanizme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85720" y="1600200"/>
          <a:ext cx="8643998" cy="42576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0942"/>
                <a:gridCol w="6573056"/>
              </a:tblGrid>
              <a:tr h="4257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Vrednost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ocene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Opsi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značenja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ocene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25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/>
                        <a:t>10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Postoji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uz</a:t>
                      </a:r>
                      <a:r>
                        <a:rPr lang="en-US" sz="1600" dirty="0"/>
                        <a:t> trend </a:t>
                      </a:r>
                      <a:r>
                        <a:rPr lang="en-US" sz="1600" dirty="0" err="1"/>
                        <a:t>proaktivno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postupanja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inovacija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/>
                </a:tc>
              </a:tr>
              <a:tr h="425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/>
                        <a:t>9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Postoji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uz</a:t>
                      </a:r>
                      <a:r>
                        <a:rPr lang="en-US" sz="1600" dirty="0"/>
                        <a:t> trend </a:t>
                      </a:r>
                      <a:r>
                        <a:rPr lang="en-US" sz="1600" dirty="0" err="1"/>
                        <a:t>unapređenja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25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/>
                        <a:t>8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Postoji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nivou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propisanog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ili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prethodnog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/>
                </a:tc>
              </a:tr>
              <a:tr h="425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/>
                        <a:t>7</a:t>
                      </a:r>
                      <a:endParaRPr lang="en-US" sz="16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Postoji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nivou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propisanog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ili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prethodnog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postoji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potreba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unapređenja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25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/>
                        <a:t>6</a:t>
                      </a:r>
                      <a:endParaRPr lang="en-US" sz="16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Postoji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uz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podršku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ili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pritisak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/>
                </a:tc>
              </a:tr>
              <a:tr h="425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/>
                        <a:t>5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Postoji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uz</a:t>
                      </a:r>
                      <a:r>
                        <a:rPr lang="en-US" sz="1600" dirty="0"/>
                        <a:t> trend </a:t>
                      </a:r>
                      <a:r>
                        <a:rPr lang="en-US" sz="1600" dirty="0" err="1"/>
                        <a:t>smanjenja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umanjenja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25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/>
                        <a:t>4</a:t>
                      </a:r>
                      <a:endParaRPr lang="en-US" sz="16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Postoji</a:t>
                      </a:r>
                      <a:r>
                        <a:rPr lang="en-US" sz="1600" dirty="0"/>
                        <a:t>, </a:t>
                      </a:r>
                      <a:r>
                        <a:rPr lang="en-US" sz="1600" dirty="0" err="1"/>
                        <a:t>ali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uz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konflikte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tendenciju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onemogućavanja</a:t>
                      </a:r>
                      <a:r>
                        <a:rPr lang="en-US" sz="1600" dirty="0"/>
                        <a:t> do </a:t>
                      </a:r>
                      <a:r>
                        <a:rPr lang="en-US" sz="1600" dirty="0" err="1"/>
                        <a:t>ukidanja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/>
                </a:tc>
              </a:tr>
              <a:tr h="425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/>
                        <a:t>3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Postoji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ali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ima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kontra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efekte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na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borbu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protiv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korupcije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zloupotebljava</a:t>
                      </a:r>
                      <a:r>
                        <a:rPr lang="en-US" sz="1600" dirty="0"/>
                        <a:t> se 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25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/>
                        <a:t>2</a:t>
                      </a:r>
                      <a:endParaRPr lang="en-US" sz="16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/>
                        <a:t>Ne </a:t>
                      </a:r>
                      <a:r>
                        <a:rPr lang="en-US" sz="1600" dirty="0" err="1"/>
                        <a:t>postoji</a:t>
                      </a:r>
                      <a:endParaRPr lang="en-US" sz="16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Mehnizmi za borbu protiv korupcije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Samoevalucija antikorupcijske zajednice - indikatori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C00000"/>
              </a:buClr>
            </a:pPr>
            <a:r>
              <a:rPr lang="de-DE" sz="2000" dirty="0" smtClean="0"/>
              <a:t>Zakonitost – postupaju u skladu sa zakonom; </a:t>
            </a:r>
            <a:endParaRPr lang="en-US" sz="2000" dirty="0" smtClean="0"/>
          </a:p>
          <a:p>
            <a:pPr lvl="0">
              <a:buClr>
                <a:srgbClr val="C00000"/>
              </a:buClr>
            </a:pPr>
            <a:r>
              <a:rPr lang="de-DE" sz="2000" dirty="0" smtClean="0"/>
              <a:t>Doslednost/nepristrasnost - postupaju u skladu sa propisima i procedurama u relativno sličnim i istim slučajevima;</a:t>
            </a:r>
            <a:endParaRPr lang="en-US" sz="2000" dirty="0" smtClean="0"/>
          </a:p>
          <a:p>
            <a:pPr lvl="0">
              <a:buClr>
                <a:srgbClr val="C00000"/>
              </a:buClr>
            </a:pPr>
            <a:r>
              <a:rPr lang="de-DE" sz="2000" dirty="0" smtClean="0"/>
              <a:t>Efikasnost – postupaju na način da zakonske obaveze sprovodi u relevantnom vremenskom periodu;</a:t>
            </a:r>
            <a:endParaRPr lang="en-US" sz="2000" dirty="0" smtClean="0"/>
          </a:p>
          <a:p>
            <a:pPr lvl="0">
              <a:buClr>
                <a:srgbClr val="C00000"/>
              </a:buClr>
            </a:pPr>
            <a:r>
              <a:rPr lang="en-US" sz="2000" dirty="0" err="1" smtClean="0"/>
              <a:t>Blagovremenost</a:t>
            </a:r>
            <a:r>
              <a:rPr lang="en-US" sz="2000" dirty="0" smtClean="0"/>
              <a:t> –  </a:t>
            </a:r>
            <a:r>
              <a:rPr lang="en-US" sz="2000" dirty="0" err="1" smtClean="0"/>
              <a:t>deluju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adekvatan</a:t>
            </a:r>
            <a:r>
              <a:rPr lang="en-US" sz="2000" dirty="0" smtClean="0"/>
              <a:t> </a:t>
            </a:r>
            <a:r>
              <a:rPr lang="en-US" sz="2000" dirty="0" err="1" smtClean="0"/>
              <a:t>način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u </a:t>
            </a:r>
            <a:r>
              <a:rPr lang="en-US" sz="2000" dirty="0" err="1" smtClean="0"/>
              <a:t>pravo</a:t>
            </a:r>
            <a:r>
              <a:rPr lang="en-US" sz="2000" dirty="0" smtClean="0"/>
              <a:t> </a:t>
            </a:r>
            <a:r>
              <a:rPr lang="en-US" sz="2000" dirty="0" err="1" smtClean="0"/>
              <a:t>vreme</a:t>
            </a:r>
            <a:r>
              <a:rPr lang="en-US" sz="2000" dirty="0" smtClean="0"/>
              <a:t>; </a:t>
            </a:r>
          </a:p>
          <a:p>
            <a:pPr lvl="0">
              <a:buClr>
                <a:srgbClr val="C00000"/>
              </a:buClr>
            </a:pPr>
            <a:r>
              <a:rPr lang="en-US" sz="2000" dirty="0" err="1" smtClean="0"/>
              <a:t>Autoritativnost</a:t>
            </a:r>
            <a:r>
              <a:rPr lang="en-US" sz="2000" dirty="0" smtClean="0"/>
              <a:t> – </a:t>
            </a:r>
            <a:r>
              <a:rPr lang="en-US" sz="2000" dirty="0" err="1" smtClean="0"/>
              <a:t>postupanje</a:t>
            </a:r>
            <a:r>
              <a:rPr lang="en-US" sz="2000" dirty="0" smtClean="0"/>
              <a:t> (</a:t>
            </a:r>
            <a:r>
              <a:rPr lang="en-US" sz="2000" dirty="0" err="1" smtClean="0"/>
              <a:t>aktivnosti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odluke</a:t>
            </a:r>
            <a:r>
              <a:rPr lang="en-US" sz="2000" dirty="0" smtClean="0"/>
              <a:t>) se ne </a:t>
            </a:r>
            <a:r>
              <a:rPr lang="en-US" sz="2000" dirty="0" err="1" smtClean="0"/>
              <a:t>dovodi</a:t>
            </a:r>
            <a:r>
              <a:rPr lang="en-US" sz="2000" dirty="0" smtClean="0"/>
              <a:t> u </a:t>
            </a:r>
            <a:r>
              <a:rPr lang="en-US" sz="2000" dirty="0" err="1" smtClean="0"/>
              <a:t>pitanje</a:t>
            </a:r>
            <a:r>
              <a:rPr lang="en-US" sz="2000" dirty="0" smtClean="0"/>
              <a:t> </a:t>
            </a:r>
            <a:r>
              <a:rPr lang="en-US" sz="2000" dirty="0" err="1" smtClean="0"/>
              <a:t>po</a:t>
            </a:r>
            <a:r>
              <a:rPr lang="en-US" sz="2000" dirty="0" smtClean="0"/>
              <a:t> </a:t>
            </a:r>
            <a:r>
              <a:rPr lang="en-US" sz="2000" dirty="0" err="1" smtClean="0"/>
              <a:t>pitanju</a:t>
            </a:r>
            <a:r>
              <a:rPr lang="en-US" sz="2000" dirty="0" smtClean="0"/>
              <a:t> </a:t>
            </a:r>
            <a:r>
              <a:rPr lang="en-US" sz="2000" dirty="0" err="1" smtClean="0"/>
              <a:t>stručnosti</a:t>
            </a:r>
            <a:r>
              <a:rPr lang="en-US" sz="2000" dirty="0" smtClean="0"/>
              <a:t>; </a:t>
            </a:r>
          </a:p>
          <a:p>
            <a:pPr lvl="0">
              <a:buClr>
                <a:srgbClr val="C00000"/>
              </a:buClr>
            </a:pPr>
            <a:r>
              <a:rPr lang="de-DE" sz="2000" dirty="0" smtClean="0"/>
              <a:t>Autonomnost – postupaju u skladu sa pravnim aktima i svojim planovima rada; </a:t>
            </a:r>
            <a:endParaRPr lang="en-US" sz="2000" dirty="0" smtClean="0"/>
          </a:p>
          <a:p>
            <a:pPr lvl="0">
              <a:buClr>
                <a:srgbClr val="C00000"/>
              </a:buClr>
            </a:pPr>
            <a:r>
              <a:rPr lang="de-DE" sz="2000" dirty="0" smtClean="0"/>
              <a:t>Efektivnost – imaju relevantne rezultate u borbi protiv korupcije</a:t>
            </a:r>
            <a:r>
              <a:rPr lang="sr-Latn-RS" sz="2000" dirty="0" smtClean="0"/>
              <a:t>.</a:t>
            </a:r>
            <a:endParaRPr lang="en-US" sz="2000" dirty="0" smtClean="0"/>
          </a:p>
          <a:p>
            <a:pPr>
              <a:buClr>
                <a:srgbClr val="C00000"/>
              </a:buClr>
            </a:pPr>
            <a:endParaRPr lang="en-US" sz="20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Samoevalucija antikorupcijske zajednice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Samoevalucija antikorupcijske zajednice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572140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sr-Latn-RS" sz="2000" dirty="0" smtClean="0">
                <a:solidFill>
                  <a:schemeClr val="bg1">
                    <a:lumMod val="50000"/>
                  </a:schemeClr>
                </a:solidFill>
              </a:rPr>
              <a:t>Biro za društvena istraživanja (BIRODI)</a:t>
            </a:r>
            <a:br>
              <a:rPr lang="sr-Latn-RS" sz="20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r-Latn-RS" sz="2000" dirty="0" smtClean="0">
                <a:solidFill>
                  <a:schemeClr val="bg1">
                    <a:lumMod val="50000"/>
                  </a:schemeClr>
                </a:solidFill>
              </a:rPr>
              <a:t>www.birodi.rs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074" name="Picture 2" descr="D:\Jelena\JELENA\Sajt\5015093265446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857364"/>
            <a:ext cx="4357718" cy="2423674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571472" y="4357694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Hvala na pažnji.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Šta je </a:t>
            </a:r>
            <a:b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Alternativni antikorupcijski izveštaj (AAI)?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1857364"/>
            <a:ext cx="8153400" cy="44958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n-US" sz="1800" dirty="0" smtClean="0"/>
              <a:t>Instrument </a:t>
            </a:r>
            <a:r>
              <a:rPr lang="en-US" sz="1800" dirty="0" err="1" smtClean="0"/>
              <a:t>monitoringa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evaluacije</a:t>
            </a:r>
            <a:r>
              <a:rPr lang="en-US" sz="1800" dirty="0" smtClean="0"/>
              <a:t> </a:t>
            </a:r>
            <a:r>
              <a:rPr lang="en-US" sz="1800" dirty="0" err="1" smtClean="0"/>
              <a:t>borbe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,</a:t>
            </a:r>
            <a:r>
              <a:rPr lang="sr-Latn-RS" sz="1800" dirty="0" smtClean="0"/>
              <a:t> odnosno</a:t>
            </a:r>
            <a:r>
              <a:rPr lang="sr-Latn-RS" sz="1800" dirty="0" smtClean="0"/>
              <a:t>:</a:t>
            </a:r>
            <a:endParaRPr lang="en-US" sz="1800" dirty="0" smtClean="0"/>
          </a:p>
          <a:p>
            <a:pPr>
              <a:buClr>
                <a:srgbClr val="C00000"/>
              </a:buClr>
            </a:pPr>
            <a:endParaRPr lang="en-US" sz="1800" dirty="0" smtClean="0"/>
          </a:p>
          <a:p>
            <a:pPr lvl="1">
              <a:buClr>
                <a:srgbClr val="C00000"/>
              </a:buClr>
            </a:pPr>
            <a:r>
              <a:rPr lang="en-US" sz="1800" dirty="0" err="1" smtClean="0"/>
              <a:t>Integriteta</a:t>
            </a:r>
            <a:r>
              <a:rPr lang="en-US" sz="1800" dirty="0" smtClean="0"/>
              <a:t> </a:t>
            </a:r>
            <a:r>
              <a:rPr lang="sr-Latn-RS" sz="1800" dirty="0" smtClean="0"/>
              <a:t>(institucionalnog i personalnog) aktera u antikorupcijskoj zajednici;</a:t>
            </a:r>
            <a:endParaRPr lang="en-US" sz="1800" dirty="0" smtClean="0"/>
          </a:p>
          <a:p>
            <a:pPr lvl="1">
              <a:buClr>
                <a:srgbClr val="C00000"/>
              </a:buClr>
            </a:pPr>
            <a:endParaRPr lang="en-US" sz="1800" dirty="0" smtClean="0"/>
          </a:p>
          <a:p>
            <a:pPr lvl="1">
              <a:buClr>
                <a:srgbClr val="C00000"/>
              </a:buClr>
            </a:pPr>
            <a:r>
              <a:rPr lang="en-US" sz="1800" dirty="0" err="1" smtClean="0"/>
              <a:t>Alata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resursa</a:t>
            </a:r>
            <a:r>
              <a:rPr lang="sr-Latn-RS" sz="1800" dirty="0" smtClean="0"/>
              <a:t> dostupnih antikorupcijskoj zajednici;</a:t>
            </a:r>
            <a:endParaRPr lang="en-US" sz="1800" dirty="0" smtClean="0"/>
          </a:p>
          <a:p>
            <a:pPr lvl="1">
              <a:buClr>
                <a:srgbClr val="C00000"/>
              </a:buClr>
            </a:pPr>
            <a:endParaRPr lang="en-US" sz="1800" dirty="0" smtClean="0"/>
          </a:p>
          <a:p>
            <a:pPr lvl="1">
              <a:buClr>
                <a:srgbClr val="C00000"/>
              </a:buClr>
            </a:pPr>
            <a:r>
              <a:rPr lang="en-US" sz="1800" dirty="0" err="1" smtClean="0"/>
              <a:t>Uticaja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mo</a:t>
            </a:r>
            <a:r>
              <a:rPr lang="sr-Latn-RS" sz="1800" dirty="0" smtClean="0"/>
              <a:t>ći aktera u antikorupcijskoj zajednici na nivou društva.</a:t>
            </a:r>
          </a:p>
          <a:p>
            <a:pPr lvl="1">
              <a:buClr>
                <a:srgbClr val="C00000"/>
              </a:buClr>
              <a:buNone/>
            </a:pPr>
            <a:endParaRPr lang="sr-Latn-RS" sz="1800" dirty="0" smtClean="0"/>
          </a:p>
          <a:p>
            <a:pPr lvl="1">
              <a:buClr>
                <a:srgbClr val="C00000"/>
              </a:buClr>
              <a:buNone/>
            </a:pPr>
            <a:endParaRPr lang="sr-Latn-RS" sz="18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Šta je borba protiv korupcije 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1500174"/>
            <a:ext cx="8153400" cy="4214842"/>
          </a:xfrm>
        </p:spPr>
        <p:txBody>
          <a:bodyPr>
            <a:noAutofit/>
          </a:bodyPr>
          <a:lstStyle/>
          <a:p>
            <a:pPr algn="ctr">
              <a:buClr>
                <a:srgbClr val="C00000"/>
              </a:buClr>
              <a:buNone/>
            </a:pPr>
            <a:r>
              <a:rPr lang="de-DE" sz="1800" b="1" dirty="0" smtClean="0"/>
              <a:t>Antikorupcija </a:t>
            </a:r>
            <a:r>
              <a:rPr lang="de-DE" sz="1800" b="1" dirty="0"/>
              <a:t>= Integritet + Alati + </a:t>
            </a:r>
            <a:r>
              <a:rPr lang="de-DE" sz="1800" b="1" dirty="0" smtClean="0"/>
              <a:t>Uticaj</a:t>
            </a:r>
            <a:endParaRPr lang="en-US" sz="1800" dirty="0"/>
          </a:p>
          <a:p>
            <a:pPr>
              <a:buClr>
                <a:srgbClr val="C00000"/>
              </a:buClr>
              <a:buNone/>
            </a:pPr>
            <a:r>
              <a:rPr lang="de-DE" sz="1800" dirty="0"/>
              <a:t>gde je:</a:t>
            </a:r>
            <a:endParaRPr lang="en-US" sz="1800" dirty="0"/>
          </a:p>
          <a:p>
            <a:pPr>
              <a:buClr>
                <a:srgbClr val="C00000"/>
              </a:buClr>
            </a:pPr>
            <a:endParaRPr lang="sr-Latn-RS" sz="1800" b="1" dirty="0" smtClean="0"/>
          </a:p>
          <a:p>
            <a:pPr>
              <a:buClr>
                <a:srgbClr val="C00000"/>
              </a:buClr>
            </a:pPr>
            <a:r>
              <a:rPr lang="de-DE" sz="1800" b="1" dirty="0" smtClean="0"/>
              <a:t>INTEGRITET </a:t>
            </a:r>
            <a:r>
              <a:rPr lang="de-DE" sz="1800" dirty="0"/>
              <a:t>– pravno-institucionalna </a:t>
            </a:r>
            <a:r>
              <a:rPr lang="de-DE" sz="1800" dirty="0" smtClean="0"/>
              <a:t>uređenost antikorupcijskih </a:t>
            </a:r>
            <a:r>
              <a:rPr lang="de-DE" sz="1800" dirty="0"/>
              <a:t>tela i </a:t>
            </a:r>
            <a:r>
              <a:rPr lang="de-DE" sz="1800" dirty="0" smtClean="0"/>
              <a:t>organizacije        </a:t>
            </a:r>
            <a:r>
              <a:rPr lang="de-DE" sz="1800" b="1" dirty="0" smtClean="0"/>
              <a:t>-garant </a:t>
            </a:r>
            <a:r>
              <a:rPr lang="de-DE" sz="1800" b="1" dirty="0"/>
              <a:t>sprečavanja zloupotreba u borbi protiv </a:t>
            </a:r>
            <a:r>
              <a:rPr lang="de-DE" sz="1800" b="1" dirty="0" smtClean="0"/>
              <a:t>korupcije</a:t>
            </a:r>
            <a:endParaRPr lang="en-US" sz="1800" dirty="0"/>
          </a:p>
          <a:p>
            <a:pPr>
              <a:buClr>
                <a:srgbClr val="C00000"/>
              </a:buClr>
            </a:pPr>
            <a:r>
              <a:rPr lang="de-DE" sz="1800" b="1" dirty="0" smtClean="0"/>
              <a:t>ALATI </a:t>
            </a:r>
            <a:r>
              <a:rPr lang="de-DE" sz="1800" dirty="0"/>
              <a:t>(eng. tools) – zakoni, institucije, znanja, kadrovi, materijalno-tehnički uslovi, svest i interesi na nivou </a:t>
            </a:r>
            <a:r>
              <a:rPr lang="de-DE" sz="1800" dirty="0" smtClean="0"/>
              <a:t>društva</a:t>
            </a:r>
            <a:r>
              <a:rPr lang="en-US" sz="1800" dirty="0" smtClean="0"/>
              <a:t> -</a:t>
            </a:r>
            <a:r>
              <a:rPr lang="sr-Latn-RS" sz="1800" dirty="0" smtClean="0"/>
              <a:t> </a:t>
            </a:r>
            <a:r>
              <a:rPr lang="de-DE" sz="1800" b="1" dirty="0" smtClean="0"/>
              <a:t>garant </a:t>
            </a:r>
            <a:r>
              <a:rPr lang="de-DE" sz="1800" b="1" dirty="0"/>
              <a:t>legalnosti i legitimnosti borbe protiv </a:t>
            </a:r>
            <a:r>
              <a:rPr lang="de-DE" sz="1800" b="1" dirty="0" smtClean="0"/>
              <a:t>korupcije</a:t>
            </a:r>
            <a:endParaRPr lang="en-US" sz="1800" dirty="0"/>
          </a:p>
          <a:p>
            <a:pPr>
              <a:buClr>
                <a:srgbClr val="C00000"/>
              </a:buClr>
            </a:pPr>
            <a:r>
              <a:rPr lang="de-DE" sz="1800" b="1" dirty="0" smtClean="0"/>
              <a:t>UTICAJ </a:t>
            </a:r>
            <a:r>
              <a:rPr lang="de-DE" sz="1800" dirty="0"/>
              <a:t>– moć i autoritet antikorupcijskih </a:t>
            </a:r>
            <a:r>
              <a:rPr lang="de-DE" sz="1800" dirty="0" smtClean="0"/>
              <a:t>tela -</a:t>
            </a:r>
            <a:r>
              <a:rPr lang="sr-Latn-CS" sz="1800" dirty="0" smtClean="0"/>
              <a:t> </a:t>
            </a:r>
            <a:r>
              <a:rPr lang="sr-Latn-CS" sz="1800" b="1" dirty="0"/>
              <a:t>garant efektivnosti i efikasnosti borbe protiv </a:t>
            </a:r>
            <a:r>
              <a:rPr lang="sr-Latn-CS" sz="1800" b="1" dirty="0" smtClean="0"/>
              <a:t>korupcije</a:t>
            </a:r>
            <a:endParaRPr lang="en-US" sz="1800" b="1" dirty="0"/>
          </a:p>
          <a:p>
            <a:pPr>
              <a:buClr>
                <a:srgbClr val="C00000"/>
              </a:buClr>
            </a:pPr>
            <a:endParaRPr lang="en-US" sz="18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Faze u borbi protiv korupcije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85720" y="1785927"/>
          <a:ext cx="8572560" cy="364333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25903"/>
                <a:gridCol w="6146657"/>
              </a:tblGrid>
              <a:tr h="52047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Nulta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faza</a:t>
                      </a:r>
                      <a:endParaRPr lang="en-US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Faktor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napredovanja</a:t>
                      </a:r>
                      <a:endParaRPr lang="en-US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Lični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integritet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boraca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protiv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korupcije</a:t>
                      </a:r>
                      <a:endParaRPr lang="en-US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bg1"/>
                    </a:solidFill>
                  </a:tcPr>
                </a:tc>
              </a:tr>
              <a:tr h="52047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/>
                        <a:t>Tribunska</a:t>
                      </a:r>
                      <a:r>
                        <a:rPr lang="en-US" sz="1800" b="1" dirty="0"/>
                        <a:t> </a:t>
                      </a:r>
                      <a:r>
                        <a:rPr lang="en-US" sz="1800" b="1" dirty="0" err="1"/>
                        <a:t>faza</a:t>
                      </a:r>
                      <a:endParaRPr lang="en-US" sz="18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4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Faktor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napredovanja</a:t>
                      </a:r>
                      <a:endParaRPr lang="en-US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Politička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volja</a:t>
                      </a:r>
                      <a:endParaRPr lang="en-US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bg1"/>
                    </a:solidFill>
                  </a:tcPr>
                </a:tc>
              </a:tr>
              <a:tr h="52047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/>
                        <a:t>Institucionalno-normativna</a:t>
                      </a:r>
                      <a:r>
                        <a:rPr lang="en-US" sz="1800" b="1" dirty="0"/>
                        <a:t> </a:t>
                      </a:r>
                      <a:r>
                        <a:rPr lang="en-US" sz="1800" b="1" dirty="0" err="1"/>
                        <a:t>faza</a:t>
                      </a:r>
                      <a:endParaRPr lang="en-US" sz="18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4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Faktor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napredovanja</a:t>
                      </a:r>
                      <a:endParaRPr lang="en-US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/>
                        <a:t>Integritet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pravosuđa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antikorupcijskih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institucija</a:t>
                      </a:r>
                      <a:endParaRPr lang="en-US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bg1"/>
                    </a:solidFill>
                  </a:tcPr>
                </a:tc>
              </a:tr>
              <a:tr h="52047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 err="1"/>
                        <a:t>Socijalizacijska</a:t>
                      </a:r>
                      <a:r>
                        <a:rPr lang="en-US" sz="1800" b="1" dirty="0"/>
                        <a:t> </a:t>
                      </a:r>
                      <a:r>
                        <a:rPr lang="en-US" sz="1800" b="1" dirty="0" err="1"/>
                        <a:t>faza</a:t>
                      </a:r>
                      <a:endParaRPr lang="en-US" sz="18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7945" marR="67945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Fazna ocena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42844" y="1643046"/>
          <a:ext cx="8858312" cy="46434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1805"/>
                <a:gridCol w="6940075"/>
                <a:gridCol w="1216432"/>
              </a:tblGrid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Ocena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Dominatno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stanja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borbe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protiv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Faza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/>
                        <a:t>0</a:t>
                      </a:r>
                      <a:endParaRPr lang="en-US" sz="9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Nema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borbe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protiv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nema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boraca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protiv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, </a:t>
                      </a:r>
                      <a:r>
                        <a:rPr lang="en-US" sz="900" b="1" kern="1200" dirty="0" err="1"/>
                        <a:t>stanje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totalnih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diktatura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ili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ratnih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sukoba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Zarobljeni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korupcijom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/>
                        <a:t>1-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Borci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protiv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se </a:t>
                      </a:r>
                      <a:r>
                        <a:rPr lang="en-US" sz="900" b="1" kern="1200" dirty="0" err="1"/>
                        <a:t>diskriminišu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ciljem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da</a:t>
                      </a:r>
                      <a:r>
                        <a:rPr lang="en-US" sz="900" b="1" kern="1200" dirty="0"/>
                        <a:t> se </a:t>
                      </a:r>
                      <a:r>
                        <a:rPr lang="en-US" sz="900" b="1" kern="1200" dirty="0" err="1"/>
                        <a:t>borba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protiv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učini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nemogućom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</a:t>
                      </a:r>
                      <a:r>
                        <a:rPr lang="en-US" sz="900" b="1" kern="1200" dirty="0"/>
                        <a:t>/</a:t>
                      </a:r>
                      <a:r>
                        <a:rPr lang="en-US" sz="900" b="1" kern="1200" dirty="0" err="1"/>
                        <a:t>ili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društveno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nepoželjnim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ponašanjem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r-Latn-RS" sz="900" b="1" kern="12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r-Latn-RS" sz="900" b="1" kern="12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r-Latn-RS" sz="900" b="1" kern="12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r-Latn-RS" sz="900" b="1" kern="1200" dirty="0" smtClean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kern="1200" dirty="0" err="1" smtClean="0"/>
                        <a:t>Tribunska</a:t>
                      </a:r>
                      <a:r>
                        <a:rPr lang="en-US" sz="900" b="1" kern="1200" dirty="0" smtClean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/>
                        <a:t>1</a:t>
                      </a:r>
                      <a:endParaRPr lang="en-US" sz="9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Borci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protiv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se </a:t>
                      </a:r>
                      <a:r>
                        <a:rPr lang="en-US" sz="900" b="1" kern="1200" dirty="0" err="1"/>
                        <a:t>tolerišu</a:t>
                      </a:r>
                      <a:r>
                        <a:rPr lang="en-US" sz="900" b="1" kern="1200" dirty="0"/>
                        <a:t>, </a:t>
                      </a:r>
                      <a:r>
                        <a:rPr lang="en-US" sz="900" b="1" kern="1200" dirty="0" err="1"/>
                        <a:t>odnosno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destimulišu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kroz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mehanizme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kooptiranja</a:t>
                      </a:r>
                      <a:r>
                        <a:rPr lang="en-US" sz="900" b="1" kern="1200" dirty="0"/>
                        <a:t> u </a:t>
                      </a:r>
                      <a:r>
                        <a:rPr lang="en-US" sz="900" b="1" kern="1200" dirty="0" err="1"/>
                        <a:t>korupciju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/>
                        <a:t>1+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Borci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protiv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imaju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jasan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sistem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integriteta</a:t>
                      </a:r>
                      <a:r>
                        <a:rPr lang="en-US" sz="900" b="1" kern="1200" dirty="0"/>
                        <a:t>, </a:t>
                      </a:r>
                      <a:r>
                        <a:rPr lang="en-US" sz="900" b="1" kern="1200" dirty="0" err="1"/>
                        <a:t>organizovani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uticajni</a:t>
                      </a:r>
                      <a:r>
                        <a:rPr lang="en-US" sz="900" b="1" kern="1200" dirty="0"/>
                        <a:t> u </a:t>
                      </a:r>
                      <a:r>
                        <a:rPr lang="en-US" sz="900" b="1" kern="1200" dirty="0" err="1"/>
                        <a:t>društvu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na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način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da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mogu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da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sprovedu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efektivne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akcije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dovode</a:t>
                      </a:r>
                      <a:r>
                        <a:rPr lang="en-US" sz="900" b="1" kern="1200" dirty="0"/>
                        <a:t> do </a:t>
                      </a:r>
                      <a:r>
                        <a:rPr lang="en-US" sz="900" b="1" kern="1200" dirty="0" err="1"/>
                        <a:t>jačanja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svesti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interesa</a:t>
                      </a:r>
                      <a:r>
                        <a:rPr lang="en-US" sz="900" b="1" kern="1200" dirty="0"/>
                        <a:t> o </a:t>
                      </a:r>
                      <a:r>
                        <a:rPr lang="en-US" sz="900" b="1" kern="1200" dirty="0" err="1"/>
                        <a:t>značaju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borbe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protiv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, </a:t>
                      </a:r>
                      <a:r>
                        <a:rPr lang="en-US" sz="900" b="1" kern="1200" dirty="0" err="1"/>
                        <a:t>odnosno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da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sa</a:t>
                      </a:r>
                      <a:r>
                        <a:rPr lang="en-US" sz="900" b="1" kern="1200" dirty="0"/>
                        <a:t> se </a:t>
                      </a:r>
                      <a:r>
                        <a:rPr lang="en-US" sz="900" b="1" kern="1200" dirty="0" err="1"/>
                        <a:t>inicira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procesuiranje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slučajeva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/>
                        <a:t>2-</a:t>
                      </a:r>
                      <a:endParaRPr lang="en-US" sz="9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Usvojen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pravni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okvir</a:t>
                      </a:r>
                      <a:r>
                        <a:rPr lang="en-US" sz="900" b="1" kern="1200" dirty="0"/>
                        <a:t>, a </a:t>
                      </a:r>
                      <a:r>
                        <a:rPr lang="en-US" sz="900" b="1" kern="1200" dirty="0" err="1"/>
                        <a:t>antkorupcijska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zajednica</a:t>
                      </a:r>
                      <a:r>
                        <a:rPr lang="en-US" sz="900" b="1" kern="1200" dirty="0"/>
                        <a:t> je </a:t>
                      </a:r>
                      <a:r>
                        <a:rPr lang="en-US" sz="900" b="1" kern="1200" dirty="0" err="1"/>
                        <a:t>neautomna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bez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integriteta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kern="1200" dirty="0" err="1"/>
                        <a:t>Normativno-institucionalna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/>
                        <a:t>2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Usvojen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pravni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okvir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postoji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antikorupcijska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zajednica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koja</a:t>
                      </a:r>
                      <a:r>
                        <a:rPr lang="en-US" sz="900" b="1" kern="1200" dirty="0"/>
                        <a:t> je </a:t>
                      </a:r>
                      <a:r>
                        <a:rPr lang="en-US" sz="900" b="1" kern="1200" dirty="0" err="1"/>
                        <a:t>izgradila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mehanizme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integriteta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ali</a:t>
                      </a:r>
                      <a:r>
                        <a:rPr lang="en-US" sz="900" b="1" kern="1200" dirty="0"/>
                        <a:t> je </a:t>
                      </a:r>
                      <a:r>
                        <a:rPr lang="en-US" sz="900" b="1" kern="1200" dirty="0" err="1"/>
                        <a:t>neučinkovita</a:t>
                      </a:r>
                      <a:r>
                        <a:rPr lang="en-US" sz="900" b="1" kern="1200" dirty="0"/>
                        <a:t>, </a:t>
                      </a:r>
                      <a:r>
                        <a:rPr lang="en-US" sz="900" b="1" kern="1200" dirty="0" err="1"/>
                        <a:t>nepostoje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adekvatni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uslovi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za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rad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/>
                        <a:t>2+</a:t>
                      </a:r>
                      <a:endParaRPr lang="en-US" sz="9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Usvojen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pravni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okvir</a:t>
                      </a:r>
                      <a:r>
                        <a:rPr lang="en-US" sz="900" b="1" kern="1200" dirty="0"/>
                        <a:t>, </a:t>
                      </a:r>
                      <a:r>
                        <a:rPr lang="en-US" sz="900" b="1" kern="1200" dirty="0" err="1"/>
                        <a:t>antikorupcijska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zajednica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izgradila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mehanizme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integriteta</a:t>
                      </a:r>
                      <a:r>
                        <a:rPr lang="en-US" sz="900" b="1" kern="1200" dirty="0"/>
                        <a:t>, </a:t>
                      </a:r>
                      <a:r>
                        <a:rPr lang="en-US" sz="900" b="1" kern="1200" dirty="0" err="1"/>
                        <a:t>antikorupcijska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tela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sama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ili</a:t>
                      </a:r>
                      <a:r>
                        <a:rPr lang="en-US" sz="900" b="1" kern="1200" dirty="0"/>
                        <a:t> u </a:t>
                      </a:r>
                      <a:r>
                        <a:rPr lang="en-US" sz="900" b="1" kern="1200" dirty="0" err="1"/>
                        <a:t>saradnji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ostalim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antikorupcijskim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akterima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postupa</a:t>
                      </a:r>
                      <a:r>
                        <a:rPr lang="en-US" sz="900" b="1" kern="1200" dirty="0"/>
                        <a:t> u </a:t>
                      </a:r>
                      <a:r>
                        <a:rPr lang="en-US" sz="900" b="1" kern="1200" dirty="0" err="1"/>
                        <a:t>skladu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zakonskim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obavezama</a:t>
                      </a:r>
                      <a:r>
                        <a:rPr lang="en-US" sz="900" b="1" kern="1200" dirty="0"/>
                        <a:t>, </a:t>
                      </a:r>
                      <a:r>
                        <a:rPr lang="en-US" sz="900" b="1" kern="1200" dirty="0" err="1"/>
                        <a:t>vlast</a:t>
                      </a:r>
                      <a:r>
                        <a:rPr lang="en-US" sz="900" b="1" kern="1200" dirty="0"/>
                        <a:t> je </a:t>
                      </a:r>
                      <a:r>
                        <a:rPr lang="en-US" sz="900" b="1" kern="1200" dirty="0" err="1"/>
                        <a:t>nezainteresovana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ili</a:t>
                      </a:r>
                      <a:r>
                        <a:rPr lang="en-US" sz="900" b="1" kern="1200" dirty="0"/>
                        <a:t> se </a:t>
                      </a:r>
                      <a:r>
                        <a:rPr lang="en-US" sz="900" b="1" kern="1200" dirty="0" err="1"/>
                        <a:t>suprostavlja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borbi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protiv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/>
                        <a:t>3-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Antikorupcijska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zajednica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sprovodi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aktivnosti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što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rezultiraju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otkrivanja</a:t>
                      </a:r>
                      <a:r>
                        <a:rPr lang="en-US" sz="900" b="1" kern="1200" dirty="0"/>
                        <a:t>, </a:t>
                      </a:r>
                      <a:r>
                        <a:rPr lang="en-US" sz="900" b="1" kern="1200" dirty="0" err="1"/>
                        <a:t>procesuiranja</a:t>
                      </a:r>
                      <a:r>
                        <a:rPr lang="en-US" sz="900" b="1" kern="1200" dirty="0"/>
                        <a:t>, </a:t>
                      </a:r>
                      <a:r>
                        <a:rPr lang="en-US" sz="900" b="1" kern="1200" dirty="0" err="1"/>
                        <a:t>sankcionisanja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pružanja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podrške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borcima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protiv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kern="1200" dirty="0" err="1"/>
                        <a:t>Socijalizacijska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/>
                        <a:t>3</a:t>
                      </a:r>
                      <a:endParaRPr lang="en-US" sz="9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Antikorupcijska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zajednica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sprovodi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aktivnosti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rezultiraju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razvoju</a:t>
                      </a:r>
                      <a:r>
                        <a:rPr lang="en-US" sz="900" b="1" kern="1200" dirty="0"/>
                        <a:t>  </a:t>
                      </a:r>
                      <a:r>
                        <a:rPr lang="en-US" sz="900" b="1" kern="1200" dirty="0" err="1"/>
                        <a:t>integriteta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na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nivou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pojedinaca</a:t>
                      </a:r>
                      <a:r>
                        <a:rPr lang="en-US" sz="900" b="1" kern="1200" dirty="0"/>
                        <a:t>, </a:t>
                      </a:r>
                      <a:r>
                        <a:rPr lang="en-US" sz="900" b="1" kern="1200" dirty="0" err="1"/>
                        <a:t>institucija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profesija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/>
                        <a:t>3+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 dirty="0" err="1"/>
                        <a:t>Antikorupcijska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zajednica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sprovodi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aktivnosti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rezultiraju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razvoju</a:t>
                      </a:r>
                      <a:r>
                        <a:rPr lang="en-US" sz="900" b="1" kern="1200" dirty="0"/>
                        <a:t>  </a:t>
                      </a:r>
                      <a:r>
                        <a:rPr lang="en-US" sz="900" b="1" kern="1200" dirty="0" err="1"/>
                        <a:t>prevencije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kroz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stvaranje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antikoruptivnog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ambijenta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/>
                        <a:t>4</a:t>
                      </a:r>
                      <a:endParaRPr lang="en-US" sz="9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b="1" kern="1200"/>
                        <a:t>Prestaje potreba za antikorupcijskim telima, integritet građana i institucije  na nivou koji garantuje efikasno otkrivanje, sankcionisanje i društvenu osudu koruptivnog ponašanja </a:t>
                      </a:r>
                      <a:endParaRPr lang="en-US" sz="9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kern="1200" dirty="0" err="1"/>
                        <a:t>Slobodni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od</a:t>
                      </a:r>
                      <a:r>
                        <a:rPr lang="en-US" sz="900" b="1" kern="1200" dirty="0"/>
                        <a:t> </a:t>
                      </a:r>
                      <a:r>
                        <a:rPr lang="en-US" sz="900" b="1" kern="1200" dirty="0" err="1"/>
                        <a:t>korupcije</a:t>
                      </a:r>
                      <a:r>
                        <a:rPr lang="en-US" sz="900" b="1" kern="1200" dirty="0"/>
                        <a:t> </a:t>
                      </a:r>
                      <a:endParaRPr lang="en-US" sz="900" b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Prepeke u borbi protiv korupcije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643050"/>
            <a:ext cx="8643998" cy="4257692"/>
          </a:xfrm>
        </p:spPr>
        <p:txBody>
          <a:bodyPr>
            <a:noAutofit/>
          </a:bodyPr>
          <a:lstStyle/>
          <a:p>
            <a:pPr>
              <a:buClr>
                <a:srgbClr val="C00000"/>
              </a:buClr>
              <a:buNone/>
            </a:pPr>
            <a:r>
              <a:rPr lang="en-US" sz="1800" b="1" dirty="0" err="1" smtClean="0"/>
              <a:t>Sistemski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nivo</a:t>
            </a:r>
            <a:r>
              <a:rPr lang="en-US" sz="1800" b="1" dirty="0" smtClean="0"/>
              <a:t> - </a:t>
            </a:r>
            <a:r>
              <a:rPr lang="en-US" sz="1800" b="1" dirty="0" err="1" smtClean="0"/>
              <a:t>nedovršena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tranzicija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usled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koje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nastaje</a:t>
            </a:r>
            <a:r>
              <a:rPr lang="en-US" sz="1800" b="1" dirty="0" smtClean="0"/>
              <a:t>: </a:t>
            </a:r>
          </a:p>
          <a:p>
            <a:pPr lvl="0">
              <a:buClr>
                <a:srgbClr val="C00000"/>
              </a:buClr>
            </a:pPr>
            <a:r>
              <a:rPr lang="en-US" sz="1800" dirty="0" err="1" smtClean="0"/>
              <a:t>Politički</a:t>
            </a:r>
            <a:r>
              <a:rPr lang="en-US" sz="1800" dirty="0" smtClean="0"/>
              <a:t> </a:t>
            </a:r>
            <a:r>
              <a:rPr lang="en-US" sz="1800" dirty="0" err="1" smtClean="0"/>
              <a:t>kapitalizam</a:t>
            </a:r>
            <a:r>
              <a:rPr lang="en-US" sz="1800" dirty="0" smtClean="0"/>
              <a:t>, </a:t>
            </a:r>
          </a:p>
          <a:p>
            <a:pPr lvl="0">
              <a:buClr>
                <a:srgbClr val="C00000"/>
              </a:buClr>
            </a:pPr>
            <a:r>
              <a:rPr lang="en-US" sz="1800" dirty="0" err="1" smtClean="0"/>
              <a:t>Politička</a:t>
            </a:r>
            <a:r>
              <a:rPr lang="en-US" sz="1800" dirty="0" smtClean="0"/>
              <a:t> </a:t>
            </a:r>
            <a:r>
              <a:rPr lang="en-US" sz="1800" dirty="0" err="1" smtClean="0"/>
              <a:t>dezorganizacija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latentna</a:t>
            </a:r>
            <a:r>
              <a:rPr lang="en-US" sz="1800" dirty="0" smtClean="0"/>
              <a:t> </a:t>
            </a:r>
            <a:r>
              <a:rPr lang="en-US" sz="1800" dirty="0" err="1" smtClean="0"/>
              <a:t>funkcionalnost</a:t>
            </a:r>
            <a:r>
              <a:rPr lang="en-US" sz="1800" dirty="0" smtClean="0"/>
              <a:t> </a:t>
            </a:r>
            <a:r>
              <a:rPr lang="en-US" sz="1800" dirty="0" err="1" smtClean="0"/>
              <a:t>političkih</a:t>
            </a:r>
            <a:r>
              <a:rPr lang="en-US" sz="1800" dirty="0" smtClean="0"/>
              <a:t> </a:t>
            </a:r>
            <a:r>
              <a:rPr lang="en-US" sz="1800" dirty="0" err="1" smtClean="0"/>
              <a:t>stranaka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institucija</a:t>
            </a:r>
            <a:r>
              <a:rPr lang="en-US" sz="1800" dirty="0" smtClean="0"/>
              <a:t> </a:t>
            </a:r>
            <a:r>
              <a:rPr lang="en-US" sz="1800" dirty="0" err="1" smtClean="0"/>
              <a:t>koja</a:t>
            </a:r>
            <a:r>
              <a:rPr lang="en-US" sz="1800" dirty="0" smtClean="0"/>
              <a:t> </a:t>
            </a:r>
            <a:r>
              <a:rPr lang="en-US" sz="1800" dirty="0" err="1" smtClean="0"/>
              <a:t>ugrožava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dovodi</a:t>
            </a:r>
            <a:r>
              <a:rPr lang="en-US" sz="1800" dirty="0" smtClean="0"/>
              <a:t> u </a:t>
            </a:r>
            <a:r>
              <a:rPr lang="en-US" sz="1800" dirty="0" err="1" smtClean="0"/>
              <a:t>pitanje</a:t>
            </a:r>
            <a:r>
              <a:rPr lang="en-US" sz="1800" dirty="0" smtClean="0"/>
              <a:t> </a:t>
            </a:r>
            <a:r>
              <a:rPr lang="en-US" sz="1800" dirty="0" err="1" smtClean="0"/>
              <a:t>funkcionalnost</a:t>
            </a:r>
            <a:r>
              <a:rPr lang="en-US" sz="1800" dirty="0" smtClean="0"/>
              <a:t> </a:t>
            </a:r>
            <a:r>
              <a:rPr lang="en-US" sz="1800" dirty="0" err="1" smtClean="0"/>
              <a:t>političkog</a:t>
            </a:r>
            <a:r>
              <a:rPr lang="en-US" sz="1800" dirty="0" smtClean="0"/>
              <a:t> </a:t>
            </a:r>
            <a:r>
              <a:rPr lang="en-US" sz="1800" dirty="0" err="1" smtClean="0"/>
              <a:t>delovanje</a:t>
            </a:r>
            <a:r>
              <a:rPr lang="en-US" sz="1800" dirty="0" smtClean="0"/>
              <a:t>, </a:t>
            </a:r>
          </a:p>
          <a:p>
            <a:pPr lvl="0">
              <a:buClr>
                <a:srgbClr val="C00000"/>
              </a:buClr>
            </a:pPr>
            <a:r>
              <a:rPr lang="en-US" sz="1800" dirty="0" err="1" smtClean="0"/>
              <a:t>Nizak</a:t>
            </a:r>
            <a:r>
              <a:rPr lang="en-US" sz="1800" dirty="0" smtClean="0"/>
              <a:t> </a:t>
            </a:r>
            <a:r>
              <a:rPr lang="en-US" sz="1800" dirty="0" err="1" smtClean="0"/>
              <a:t>nivo</a:t>
            </a:r>
            <a:r>
              <a:rPr lang="en-US" sz="1800" dirty="0" smtClean="0"/>
              <a:t> </a:t>
            </a:r>
            <a:r>
              <a:rPr lang="en-US" sz="1800" dirty="0" err="1" smtClean="0"/>
              <a:t>vladavine</a:t>
            </a:r>
            <a:r>
              <a:rPr lang="en-US" sz="1800" dirty="0" smtClean="0"/>
              <a:t> </a:t>
            </a:r>
            <a:r>
              <a:rPr lang="en-US" sz="1800" dirty="0" err="1" smtClean="0"/>
              <a:t>prava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politika</a:t>
            </a:r>
            <a:r>
              <a:rPr lang="en-US" sz="1800" dirty="0" smtClean="0"/>
              <a:t> </a:t>
            </a:r>
            <a:r>
              <a:rPr lang="en-US" sz="1800" dirty="0" err="1" smtClean="0"/>
              <a:t>nekažnjivosti</a:t>
            </a:r>
            <a:r>
              <a:rPr lang="en-US" sz="1800" dirty="0" smtClean="0"/>
              <a:t> </a:t>
            </a:r>
            <a:r>
              <a:rPr lang="en-US" sz="1800" dirty="0" err="1" smtClean="0"/>
              <a:t>kršenja</a:t>
            </a:r>
            <a:r>
              <a:rPr lang="en-US" sz="1800" dirty="0" smtClean="0"/>
              <a:t> </a:t>
            </a:r>
            <a:r>
              <a:rPr lang="en-US" sz="1800" dirty="0" err="1" smtClean="0"/>
              <a:t>zakona</a:t>
            </a:r>
            <a:r>
              <a:rPr lang="en-US" sz="1800" dirty="0" smtClean="0"/>
              <a:t>,</a:t>
            </a:r>
          </a:p>
          <a:p>
            <a:pPr lvl="0">
              <a:buClr>
                <a:srgbClr val="C00000"/>
              </a:buClr>
            </a:pPr>
            <a:r>
              <a:rPr lang="en-US" sz="1800" dirty="0" err="1" smtClean="0"/>
              <a:t>Zarobljenje</a:t>
            </a:r>
            <a:r>
              <a:rPr lang="en-US" sz="1800" dirty="0" smtClean="0"/>
              <a:t> </a:t>
            </a:r>
            <a:r>
              <a:rPr lang="en-US" sz="1800" dirty="0" err="1" smtClean="0"/>
              <a:t>institucije</a:t>
            </a:r>
            <a:r>
              <a:rPr lang="en-US" sz="1800" dirty="0" smtClean="0"/>
              <a:t> </a:t>
            </a:r>
            <a:r>
              <a:rPr lang="en-US" sz="1800" dirty="0" err="1" smtClean="0"/>
              <a:t>koje</a:t>
            </a:r>
            <a:r>
              <a:rPr lang="en-US" sz="1800" dirty="0" smtClean="0"/>
              <a:t> </a:t>
            </a:r>
            <a:r>
              <a:rPr lang="en-US" sz="1800" dirty="0" err="1" smtClean="0"/>
              <a:t>nisu</a:t>
            </a:r>
            <a:r>
              <a:rPr lang="en-US" sz="1800" dirty="0" smtClean="0"/>
              <a:t> u </a:t>
            </a:r>
            <a:r>
              <a:rPr lang="en-US" sz="1800" dirty="0" err="1" smtClean="0"/>
              <a:t>funkciji</a:t>
            </a:r>
            <a:r>
              <a:rPr lang="en-US" sz="1800" dirty="0" smtClean="0"/>
              <a:t> </a:t>
            </a:r>
            <a:r>
              <a:rPr lang="en-US" sz="1800" dirty="0" err="1" smtClean="0"/>
              <a:t>potreba</a:t>
            </a:r>
            <a:r>
              <a:rPr lang="en-US" sz="1800" dirty="0" smtClean="0"/>
              <a:t> </a:t>
            </a:r>
            <a:r>
              <a:rPr lang="en-US" sz="1800" dirty="0" err="1" smtClean="0"/>
              <a:t>klijenata</a:t>
            </a:r>
            <a:r>
              <a:rPr lang="en-US" sz="1800" dirty="0" smtClean="0"/>
              <a:t>,</a:t>
            </a:r>
          </a:p>
          <a:p>
            <a:pPr lvl="0">
              <a:buClr>
                <a:srgbClr val="C00000"/>
              </a:buClr>
            </a:pPr>
            <a:r>
              <a:rPr lang="en-US" sz="1800" dirty="0" err="1" smtClean="0"/>
              <a:t>Socijalizacija</a:t>
            </a:r>
            <a:r>
              <a:rPr lang="en-US" sz="1800" dirty="0" smtClean="0"/>
              <a:t> </a:t>
            </a:r>
            <a:r>
              <a:rPr lang="en-US" sz="1800" dirty="0" err="1" smtClean="0"/>
              <a:t>koruptivnog</a:t>
            </a:r>
            <a:r>
              <a:rPr lang="en-US" sz="1800" dirty="0" smtClean="0"/>
              <a:t> </a:t>
            </a:r>
            <a:r>
              <a:rPr lang="en-US" sz="1800" dirty="0" err="1" smtClean="0"/>
              <a:t>ponašanja</a:t>
            </a:r>
            <a:r>
              <a:rPr lang="sr-Latn-RS" sz="1800" dirty="0" smtClean="0"/>
              <a:t>.</a:t>
            </a:r>
            <a:endParaRPr lang="en-US" sz="1800" dirty="0" smtClean="0"/>
          </a:p>
          <a:p>
            <a:pPr>
              <a:buClr>
                <a:srgbClr val="C00000"/>
              </a:buClr>
              <a:buNone/>
            </a:pPr>
            <a:r>
              <a:rPr lang="en-US" sz="1800" b="1" dirty="0" err="1" smtClean="0"/>
              <a:t>Antikorupcijski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nivo</a:t>
            </a:r>
            <a:r>
              <a:rPr lang="en-US" sz="1800" b="1" dirty="0" smtClean="0"/>
              <a:t>:</a:t>
            </a:r>
          </a:p>
          <a:p>
            <a:pPr lvl="0">
              <a:buClr>
                <a:srgbClr val="C00000"/>
              </a:buClr>
            </a:pPr>
            <a:r>
              <a:rPr lang="en-US" sz="1800" dirty="0" err="1" smtClean="0"/>
              <a:t>Nedovoljan</a:t>
            </a:r>
            <a:r>
              <a:rPr lang="en-US" sz="1800" dirty="0" smtClean="0"/>
              <a:t> </a:t>
            </a:r>
            <a:r>
              <a:rPr lang="en-US" sz="1800" dirty="0" err="1" smtClean="0"/>
              <a:t>kvalitet</a:t>
            </a:r>
            <a:r>
              <a:rPr lang="en-US" sz="1800" dirty="0" smtClean="0"/>
              <a:t> </a:t>
            </a:r>
            <a:r>
              <a:rPr lang="en-US" sz="1800" dirty="0" err="1" smtClean="0"/>
              <a:t>rada</a:t>
            </a:r>
            <a:r>
              <a:rPr lang="en-US" sz="1800" dirty="0" smtClean="0"/>
              <a:t> </a:t>
            </a:r>
            <a:r>
              <a:rPr lang="en-US" sz="1800" dirty="0" err="1" smtClean="0"/>
              <a:t>antikorupcijskih</a:t>
            </a:r>
            <a:r>
              <a:rPr lang="en-US" sz="1800" dirty="0" smtClean="0"/>
              <a:t> </a:t>
            </a:r>
            <a:r>
              <a:rPr lang="en-US" sz="1800" dirty="0" err="1" smtClean="0"/>
              <a:t>institucij</a:t>
            </a:r>
            <a:r>
              <a:rPr lang="sr-Latn-RS" sz="1800" dirty="0" smtClean="0"/>
              <a:t>a</a:t>
            </a:r>
            <a:r>
              <a:rPr lang="en-US" sz="1800" dirty="0" smtClean="0"/>
              <a:t> </a:t>
            </a:r>
            <a:r>
              <a:rPr lang="en-US" sz="1800" dirty="0" err="1" smtClean="0"/>
              <a:t>koje</a:t>
            </a:r>
            <a:r>
              <a:rPr lang="en-US" sz="1800" dirty="0" smtClean="0"/>
              <a:t> </a:t>
            </a:r>
            <a:r>
              <a:rPr lang="sr-Latn-RS" sz="1800" dirty="0" smtClean="0"/>
              <a:t>se </a:t>
            </a:r>
            <a:r>
              <a:rPr lang="en-US" sz="1800" dirty="0" err="1" smtClean="0"/>
              <a:t>i</a:t>
            </a:r>
            <a:r>
              <a:rPr lang="en-US" sz="1800" dirty="0" smtClean="0"/>
              <a:t> same </a:t>
            </a:r>
            <a:r>
              <a:rPr lang="en-US" sz="1800" dirty="0" err="1" smtClean="0"/>
              <a:t>suočavaju</a:t>
            </a:r>
            <a:r>
              <a:rPr lang="en-US" sz="1800" dirty="0" smtClean="0"/>
              <a:t> </a:t>
            </a:r>
            <a:r>
              <a:rPr lang="en-US" sz="1800" dirty="0" err="1" smtClean="0"/>
              <a:t>sa</a:t>
            </a:r>
            <a:r>
              <a:rPr lang="en-US" sz="1800" dirty="0" smtClean="0"/>
              <a:t> </a:t>
            </a:r>
            <a:r>
              <a:rPr lang="en-US" sz="1800" dirty="0" err="1" smtClean="0"/>
              <a:t>neposedovanjem</a:t>
            </a:r>
            <a:r>
              <a:rPr lang="en-US" sz="1800" dirty="0" smtClean="0"/>
              <a:t> </a:t>
            </a:r>
            <a:r>
              <a:rPr lang="en-US" sz="1800" dirty="0" err="1" smtClean="0"/>
              <a:t>potrebnih</a:t>
            </a:r>
            <a:r>
              <a:rPr lang="en-US" sz="1800" dirty="0" smtClean="0"/>
              <a:t> </a:t>
            </a:r>
            <a:r>
              <a:rPr lang="en-US" sz="1800" dirty="0" err="1" smtClean="0"/>
              <a:t>uslova</a:t>
            </a:r>
            <a:r>
              <a:rPr lang="en-US" sz="1800" dirty="0" smtClean="0"/>
              <a:t> </a:t>
            </a:r>
            <a:r>
              <a:rPr lang="en-US" sz="1800" dirty="0" err="1" smtClean="0"/>
              <a:t>z</a:t>
            </a:r>
            <a:r>
              <a:rPr lang="en-US" sz="1800" dirty="0" err="1" smtClean="0"/>
              <a:t>a</a:t>
            </a:r>
            <a:r>
              <a:rPr lang="en-US" sz="1800" dirty="0" smtClean="0"/>
              <a:t> </a:t>
            </a:r>
            <a:r>
              <a:rPr lang="en-US" sz="1800" dirty="0" err="1" smtClean="0"/>
              <a:t>rad</a:t>
            </a:r>
            <a:r>
              <a:rPr lang="en-US" sz="1800" dirty="0" smtClean="0"/>
              <a:t> </a:t>
            </a:r>
            <a:r>
              <a:rPr lang="en-US" sz="1800" dirty="0" err="1" smtClean="0"/>
              <a:t>što</a:t>
            </a:r>
            <a:r>
              <a:rPr lang="en-US" sz="1800" dirty="0" smtClean="0"/>
              <a:t> </a:t>
            </a:r>
            <a:r>
              <a:rPr lang="en-US" sz="1800" dirty="0" err="1" smtClean="0"/>
              <a:t>nije</a:t>
            </a:r>
            <a:r>
              <a:rPr lang="en-US" sz="1800" dirty="0" smtClean="0"/>
              <a:t> </a:t>
            </a:r>
            <a:r>
              <a:rPr lang="en-US" sz="1800" dirty="0" err="1" smtClean="0"/>
              <a:t>opravdanje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odsustvo</a:t>
            </a:r>
            <a:r>
              <a:rPr lang="en-US" sz="1800" dirty="0" smtClean="0"/>
              <a:t> </a:t>
            </a:r>
            <a:r>
              <a:rPr lang="en-US" sz="1800" dirty="0" err="1" smtClean="0"/>
              <a:t>proaktivnog</a:t>
            </a:r>
            <a:r>
              <a:rPr lang="en-US" sz="1800" dirty="0" smtClean="0"/>
              <a:t> </a:t>
            </a:r>
            <a:r>
              <a:rPr lang="en-US" sz="1800" dirty="0" err="1" smtClean="0"/>
              <a:t>pristupa</a:t>
            </a:r>
            <a:r>
              <a:rPr lang="en-US" sz="1800" dirty="0" smtClean="0"/>
              <a:t> u </a:t>
            </a:r>
            <a:r>
              <a:rPr lang="en-US" sz="1800" dirty="0" err="1" smtClean="0"/>
              <a:t>borbi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,</a:t>
            </a:r>
            <a:endParaRPr lang="en-US" sz="1800" dirty="0" smtClean="0"/>
          </a:p>
          <a:p>
            <a:pPr>
              <a:buClr>
                <a:srgbClr val="C00000"/>
              </a:buClr>
            </a:pPr>
            <a:r>
              <a:rPr lang="en-US" sz="1800" dirty="0" err="1" smtClean="0"/>
              <a:t>Personalizacija</a:t>
            </a:r>
            <a:r>
              <a:rPr lang="en-US" sz="1800" dirty="0" smtClean="0"/>
              <a:t> </a:t>
            </a:r>
            <a:r>
              <a:rPr lang="en-US" sz="1800" dirty="0" err="1" smtClean="0"/>
              <a:t>antikorupcijskih</a:t>
            </a:r>
            <a:r>
              <a:rPr lang="en-US" sz="1800" dirty="0" smtClean="0"/>
              <a:t> </a:t>
            </a:r>
            <a:r>
              <a:rPr lang="en-US" sz="1800" dirty="0" err="1" smtClean="0"/>
              <a:t>institucija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same </a:t>
            </a:r>
            <a:r>
              <a:rPr lang="en-US" sz="1800" dirty="0" err="1" smtClean="0"/>
              <a:t>borbe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sr-Latn-RS" sz="1800" dirty="0" smtClean="0"/>
              <a:t>.</a:t>
            </a:r>
            <a:endParaRPr lang="en-US" sz="18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Prepostavke za borbu protiv korupcije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571612"/>
            <a:ext cx="8929718" cy="4452950"/>
          </a:xfrm>
        </p:spPr>
        <p:txBody>
          <a:bodyPr>
            <a:noAutofit/>
          </a:bodyPr>
          <a:lstStyle/>
          <a:p>
            <a:pPr>
              <a:buClr>
                <a:srgbClr val="C00000"/>
              </a:buClr>
              <a:buNone/>
            </a:pPr>
            <a:r>
              <a:rPr lang="en-US" sz="1600" b="1" dirty="0" err="1" smtClean="0"/>
              <a:t>Sistemski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nivo</a:t>
            </a:r>
            <a:r>
              <a:rPr lang="en-US" sz="1600" b="1" dirty="0" smtClean="0"/>
              <a:t>:</a:t>
            </a:r>
          </a:p>
          <a:p>
            <a:pPr lvl="0">
              <a:buClr>
                <a:srgbClr val="C00000"/>
              </a:buClr>
            </a:pPr>
            <a:r>
              <a:rPr lang="en-US" sz="1600" dirty="0" err="1" smtClean="0"/>
              <a:t>Dovršetak</a:t>
            </a:r>
            <a:r>
              <a:rPr lang="en-US" sz="1600" dirty="0" smtClean="0"/>
              <a:t> </a:t>
            </a:r>
            <a:r>
              <a:rPr lang="en-US" sz="1600" dirty="0" err="1" smtClean="0"/>
              <a:t>tranzicije</a:t>
            </a:r>
            <a:r>
              <a:rPr lang="en-US" sz="1600" dirty="0" smtClean="0"/>
              <a:t> (</a:t>
            </a:r>
            <a:r>
              <a:rPr lang="en-US" sz="1600" dirty="0" err="1" smtClean="0"/>
              <a:t>preduzetnička</a:t>
            </a:r>
            <a:r>
              <a:rPr lang="en-US" sz="1600" dirty="0" smtClean="0"/>
              <a:t> </a:t>
            </a:r>
            <a:r>
              <a:rPr lang="en-US" sz="1600" dirty="0" err="1" smtClean="0"/>
              <a:t>ekonomija</a:t>
            </a:r>
            <a:r>
              <a:rPr lang="en-US" sz="1600" dirty="0" smtClean="0"/>
              <a:t>, </a:t>
            </a:r>
            <a:r>
              <a:rPr lang="en-US" sz="1600" dirty="0" err="1" smtClean="0"/>
              <a:t>vladavina</a:t>
            </a:r>
            <a:r>
              <a:rPr lang="en-US" sz="1600" dirty="0" smtClean="0"/>
              <a:t> </a:t>
            </a:r>
            <a:r>
              <a:rPr lang="en-US" sz="1600" dirty="0" err="1" smtClean="0"/>
              <a:t>prava</a:t>
            </a:r>
            <a:r>
              <a:rPr lang="en-US" sz="1600" dirty="0" smtClean="0"/>
              <a:t>, </a:t>
            </a:r>
            <a:r>
              <a:rPr lang="en-US" sz="1600" dirty="0" err="1" smtClean="0"/>
              <a:t>reforma</a:t>
            </a:r>
            <a:r>
              <a:rPr lang="en-US" sz="1600" dirty="0" smtClean="0"/>
              <a:t> </a:t>
            </a:r>
            <a:r>
              <a:rPr lang="en-US" sz="1600" dirty="0" err="1" smtClean="0"/>
              <a:t>javnog</a:t>
            </a:r>
            <a:r>
              <a:rPr lang="en-US" sz="1600" dirty="0" smtClean="0"/>
              <a:t> </a:t>
            </a:r>
            <a:r>
              <a:rPr lang="en-US" sz="1600" dirty="0" err="1" smtClean="0"/>
              <a:t>sektora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reforma</a:t>
            </a:r>
            <a:r>
              <a:rPr lang="en-US" sz="1600" dirty="0" smtClean="0"/>
              <a:t> </a:t>
            </a:r>
            <a:r>
              <a:rPr lang="en-US" sz="1600" dirty="0" err="1" smtClean="0"/>
              <a:t>institucija</a:t>
            </a:r>
            <a:r>
              <a:rPr lang="en-US" sz="1600" dirty="0" smtClean="0"/>
              <a:t>)</a:t>
            </a:r>
            <a:r>
              <a:rPr lang="sr-Latn-RS" sz="1600" dirty="0" smtClean="0"/>
              <a:t>,</a:t>
            </a:r>
            <a:endParaRPr lang="en-US" sz="1600" dirty="0" smtClean="0"/>
          </a:p>
          <a:p>
            <a:pPr lvl="0">
              <a:buClr>
                <a:srgbClr val="C00000"/>
              </a:buClr>
            </a:pPr>
            <a:r>
              <a:rPr lang="en-US" sz="1600" dirty="0" err="1" smtClean="0"/>
              <a:t>Izrada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implementacija</a:t>
            </a:r>
            <a:r>
              <a:rPr lang="en-US" sz="1600" dirty="0" smtClean="0"/>
              <a:t> </a:t>
            </a:r>
            <a:r>
              <a:rPr lang="en-US" sz="1600" dirty="0" err="1" smtClean="0"/>
              <a:t>Strategije</a:t>
            </a:r>
            <a:r>
              <a:rPr lang="en-US" sz="1600" dirty="0" smtClean="0"/>
              <a:t> </a:t>
            </a:r>
            <a:r>
              <a:rPr lang="en-US" sz="1600" dirty="0" err="1" smtClean="0"/>
              <a:t>društvenog</a:t>
            </a:r>
            <a:r>
              <a:rPr lang="en-US" sz="1600" dirty="0" smtClean="0"/>
              <a:t> </a:t>
            </a:r>
            <a:r>
              <a:rPr lang="en-US" sz="1600" dirty="0" err="1" smtClean="0"/>
              <a:t>razvoja</a:t>
            </a:r>
            <a:r>
              <a:rPr lang="sr-Latn-RS" sz="1600" dirty="0" smtClean="0"/>
              <a:t>.</a:t>
            </a:r>
            <a:endParaRPr lang="en-US" sz="1600" dirty="0" smtClean="0"/>
          </a:p>
          <a:p>
            <a:pPr>
              <a:buClr>
                <a:srgbClr val="C00000"/>
              </a:buClr>
              <a:buNone/>
            </a:pPr>
            <a:r>
              <a:rPr lang="en-US" sz="1600" b="1" dirty="0" err="1" smtClean="0"/>
              <a:t>Antikorupcijski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nivo</a:t>
            </a:r>
            <a:r>
              <a:rPr lang="en-US" sz="1600" b="1" dirty="0" smtClean="0"/>
              <a:t>:</a:t>
            </a:r>
          </a:p>
          <a:p>
            <a:pPr lvl="0">
              <a:buClr>
                <a:srgbClr val="C00000"/>
              </a:buClr>
            </a:pPr>
            <a:r>
              <a:rPr lang="en-US" sz="1600" dirty="0" err="1" smtClean="0"/>
              <a:t>Unapređenje</a:t>
            </a:r>
            <a:r>
              <a:rPr lang="en-US" sz="1600" dirty="0" smtClean="0"/>
              <a:t> </a:t>
            </a:r>
            <a:r>
              <a:rPr lang="en-US" sz="1600" dirty="0" err="1" smtClean="0"/>
              <a:t>rada</a:t>
            </a:r>
            <a:r>
              <a:rPr lang="en-US" sz="1600" dirty="0" smtClean="0"/>
              <a:t> </a:t>
            </a:r>
            <a:r>
              <a:rPr lang="en-US" sz="1600" dirty="0" err="1" smtClean="0"/>
              <a:t>antikorupcijskih</a:t>
            </a:r>
            <a:r>
              <a:rPr lang="en-US" sz="1600" dirty="0" smtClean="0"/>
              <a:t> </a:t>
            </a:r>
            <a:r>
              <a:rPr lang="en-US" sz="1600" dirty="0" err="1" smtClean="0"/>
              <a:t>institucija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primena</a:t>
            </a:r>
            <a:r>
              <a:rPr lang="en-US" sz="1600" dirty="0" smtClean="0"/>
              <a:t> </a:t>
            </a:r>
            <a:r>
              <a:rPr lang="en-US" sz="1600" dirty="0" err="1" smtClean="0"/>
              <a:t>antikorupcijskih</a:t>
            </a:r>
            <a:r>
              <a:rPr lang="en-US" sz="1600" dirty="0" smtClean="0"/>
              <a:t> </a:t>
            </a:r>
            <a:r>
              <a:rPr lang="en-US" sz="1600" dirty="0" err="1" smtClean="0"/>
              <a:t>politika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zakona</a:t>
            </a:r>
            <a:r>
              <a:rPr lang="en-US" sz="1600" dirty="0" smtClean="0"/>
              <a:t>, </a:t>
            </a:r>
          </a:p>
          <a:p>
            <a:pPr lvl="0">
              <a:buClr>
                <a:srgbClr val="C00000"/>
              </a:buClr>
            </a:pPr>
            <a:r>
              <a:rPr lang="en-US" sz="1600" dirty="0" err="1" smtClean="0"/>
              <a:t>Unaprediti</a:t>
            </a:r>
            <a:r>
              <a:rPr lang="en-US" sz="1600" dirty="0" smtClean="0"/>
              <a:t> </a:t>
            </a:r>
            <a:r>
              <a:rPr lang="en-US" sz="1600" dirty="0" err="1" smtClean="0"/>
              <a:t>transparentnost</a:t>
            </a:r>
            <a:r>
              <a:rPr lang="en-US" sz="1600" dirty="0" smtClean="0"/>
              <a:t> u </a:t>
            </a:r>
            <a:r>
              <a:rPr lang="en-US" sz="1600" dirty="0" err="1" smtClean="0"/>
              <a:t>delu</a:t>
            </a:r>
            <a:r>
              <a:rPr lang="en-US" sz="1600" dirty="0" smtClean="0"/>
              <a:t> </a:t>
            </a:r>
            <a:r>
              <a:rPr lang="en-US" sz="1600" dirty="0" err="1" smtClean="0"/>
              <a:t>raspolaganja</a:t>
            </a:r>
            <a:r>
              <a:rPr lang="en-US" sz="1600" dirty="0" smtClean="0"/>
              <a:t> </a:t>
            </a:r>
            <a:r>
              <a:rPr lang="en-US" sz="1600" dirty="0" err="1" smtClean="0"/>
              <a:t>javnim</a:t>
            </a:r>
            <a:r>
              <a:rPr lang="en-US" sz="1600" dirty="0" smtClean="0"/>
              <a:t> </a:t>
            </a:r>
            <a:r>
              <a:rPr lang="en-US" sz="1600" dirty="0" err="1" smtClean="0"/>
              <a:t>sredstvima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resursima</a:t>
            </a:r>
            <a:r>
              <a:rPr lang="en-US" sz="1600" dirty="0" smtClean="0"/>
              <a:t>, </a:t>
            </a:r>
          </a:p>
          <a:p>
            <a:pPr lvl="0">
              <a:buClr>
                <a:srgbClr val="C00000"/>
              </a:buClr>
            </a:pPr>
            <a:r>
              <a:rPr lang="en-US" sz="1600" dirty="0" err="1" smtClean="0"/>
              <a:t>Unaprediti</a:t>
            </a:r>
            <a:r>
              <a:rPr lang="en-US" sz="1600" dirty="0" smtClean="0"/>
              <a:t> </a:t>
            </a:r>
            <a:r>
              <a:rPr lang="en-US" sz="1600" dirty="0" err="1" smtClean="0"/>
              <a:t>zaštitu</a:t>
            </a:r>
            <a:r>
              <a:rPr lang="en-US" sz="1600" dirty="0" smtClean="0"/>
              <a:t> </a:t>
            </a:r>
            <a:r>
              <a:rPr lang="en-US" sz="1600" dirty="0" err="1" smtClean="0"/>
              <a:t>uzbunjivača</a:t>
            </a:r>
            <a:r>
              <a:rPr lang="en-US" sz="1600" dirty="0" smtClean="0"/>
              <a:t>, </a:t>
            </a:r>
          </a:p>
          <a:p>
            <a:pPr lvl="0">
              <a:buClr>
                <a:srgbClr val="C00000"/>
              </a:buClr>
            </a:pPr>
            <a:r>
              <a:rPr lang="en-US" sz="1600" dirty="0" err="1" smtClean="0"/>
              <a:t>Unaprediti</a:t>
            </a:r>
            <a:r>
              <a:rPr lang="en-US" sz="1600" dirty="0" smtClean="0"/>
              <a:t> </a:t>
            </a:r>
            <a:r>
              <a:rPr lang="en-US" sz="1600" dirty="0" err="1" smtClean="0"/>
              <a:t>koordinaciju</a:t>
            </a:r>
            <a:r>
              <a:rPr lang="en-US" sz="1600" dirty="0" smtClean="0"/>
              <a:t> </a:t>
            </a:r>
            <a:r>
              <a:rPr lang="en-US" sz="1600" dirty="0" err="1" smtClean="0"/>
              <a:t>antikorupcijske</a:t>
            </a:r>
            <a:r>
              <a:rPr lang="en-US" sz="1600" dirty="0" smtClean="0"/>
              <a:t> </a:t>
            </a:r>
            <a:r>
              <a:rPr lang="en-US" sz="1600" dirty="0" err="1" smtClean="0"/>
              <a:t>zajednice</a:t>
            </a:r>
            <a:r>
              <a:rPr lang="en-US" sz="1600" dirty="0" smtClean="0"/>
              <a:t>, </a:t>
            </a:r>
          </a:p>
          <a:p>
            <a:pPr lvl="0">
              <a:buClr>
                <a:srgbClr val="C00000"/>
              </a:buClr>
            </a:pPr>
            <a:r>
              <a:rPr lang="en-US" sz="1600" dirty="0" err="1" smtClean="0"/>
              <a:t>Poboljšati</a:t>
            </a:r>
            <a:r>
              <a:rPr lang="en-US" sz="1600" dirty="0" smtClean="0"/>
              <a:t> </a:t>
            </a:r>
            <a:r>
              <a:rPr lang="en-US" sz="1600" dirty="0" err="1" smtClean="0"/>
              <a:t>rad</a:t>
            </a:r>
            <a:r>
              <a:rPr lang="en-US" sz="1600" dirty="0" smtClean="0"/>
              <a:t> </a:t>
            </a:r>
            <a:r>
              <a:rPr lang="en-US" sz="1600" dirty="0" err="1" smtClean="0"/>
              <a:t>policije</a:t>
            </a:r>
            <a:r>
              <a:rPr lang="en-US" sz="1600" dirty="0" smtClean="0"/>
              <a:t>, </a:t>
            </a:r>
            <a:r>
              <a:rPr lang="en-US" sz="1600" dirty="0" err="1" smtClean="0"/>
              <a:t>suda</a:t>
            </a:r>
            <a:r>
              <a:rPr lang="en-US" sz="1600" dirty="0" smtClean="0"/>
              <a:t>, </a:t>
            </a:r>
            <a:r>
              <a:rPr lang="en-US" sz="1600" dirty="0" err="1" smtClean="0"/>
              <a:t>tužilaštva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medija</a:t>
            </a:r>
            <a:r>
              <a:rPr lang="en-US" sz="1600" dirty="0" smtClean="0"/>
              <a:t> u </a:t>
            </a:r>
            <a:r>
              <a:rPr lang="en-US" sz="1600" dirty="0" err="1" smtClean="0"/>
              <a:t>delu</a:t>
            </a:r>
            <a:r>
              <a:rPr lang="en-US" sz="1600" dirty="0" smtClean="0"/>
              <a:t> </a:t>
            </a:r>
            <a:r>
              <a:rPr lang="en-US" sz="1600" dirty="0" err="1" smtClean="0"/>
              <a:t>kontrole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kažnjivosti</a:t>
            </a:r>
            <a:r>
              <a:rPr lang="en-US" sz="1600" dirty="0" smtClean="0"/>
              <a:t>. </a:t>
            </a:r>
          </a:p>
          <a:p>
            <a:pPr>
              <a:buClr>
                <a:srgbClr val="C00000"/>
              </a:buClr>
              <a:buNone/>
            </a:pPr>
            <a:r>
              <a:rPr lang="en-US" sz="1600" b="1" dirty="0" err="1" smtClean="0"/>
              <a:t>Društveni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nivo</a:t>
            </a:r>
            <a:r>
              <a:rPr lang="en-US" sz="1600" b="1" dirty="0" smtClean="0"/>
              <a:t>:</a:t>
            </a:r>
          </a:p>
          <a:p>
            <a:pPr lvl="0">
              <a:buClr>
                <a:srgbClr val="C00000"/>
              </a:buClr>
            </a:pPr>
            <a:r>
              <a:rPr lang="en-US" sz="1600" dirty="0" err="1" smtClean="0"/>
              <a:t>Jačanje</a:t>
            </a:r>
            <a:r>
              <a:rPr lang="en-US" sz="1600" dirty="0" smtClean="0"/>
              <a:t> </a:t>
            </a:r>
            <a:r>
              <a:rPr lang="en-US" sz="1600" dirty="0" err="1" smtClean="0"/>
              <a:t>integriteta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nivoi</a:t>
            </a:r>
            <a:r>
              <a:rPr lang="en-US" sz="1600" dirty="0" smtClean="0"/>
              <a:t> </a:t>
            </a:r>
            <a:r>
              <a:rPr lang="en-US" sz="1600" dirty="0" err="1" smtClean="0"/>
              <a:t>društva</a:t>
            </a:r>
            <a:r>
              <a:rPr lang="en-US" sz="1600" dirty="0" smtClean="0"/>
              <a:t> (</a:t>
            </a:r>
            <a:r>
              <a:rPr lang="en-US" sz="1600" dirty="0" err="1" smtClean="0"/>
              <a:t>privatni</a:t>
            </a:r>
            <a:r>
              <a:rPr lang="en-US" sz="1600" dirty="0" smtClean="0"/>
              <a:t> </a:t>
            </a:r>
            <a:r>
              <a:rPr lang="en-US" sz="1600" dirty="0" err="1" smtClean="0"/>
              <a:t>sektor</a:t>
            </a:r>
            <a:r>
              <a:rPr lang="en-US" sz="1600" dirty="0" smtClean="0"/>
              <a:t>, </a:t>
            </a:r>
            <a:r>
              <a:rPr lang="en-US" sz="1600" dirty="0" err="1" smtClean="0"/>
              <a:t>civilno</a:t>
            </a:r>
            <a:r>
              <a:rPr lang="en-US" sz="1600" dirty="0" smtClean="0"/>
              <a:t> </a:t>
            </a:r>
            <a:r>
              <a:rPr lang="en-US" sz="1600" dirty="0" err="1" smtClean="0"/>
              <a:t>društvo</a:t>
            </a:r>
            <a:r>
              <a:rPr lang="en-US" sz="1600" dirty="0" smtClean="0"/>
              <a:t>, </a:t>
            </a:r>
            <a:r>
              <a:rPr lang="en-US" sz="1600" dirty="0" err="1" smtClean="0"/>
              <a:t>mediji</a:t>
            </a:r>
            <a:r>
              <a:rPr lang="en-US" sz="1600" dirty="0" smtClean="0"/>
              <a:t>, </a:t>
            </a:r>
            <a:r>
              <a:rPr lang="en-US" sz="1600" dirty="0" err="1" smtClean="0"/>
              <a:t>političke</a:t>
            </a:r>
            <a:r>
              <a:rPr lang="en-US" sz="1600" dirty="0" smtClean="0"/>
              <a:t> </a:t>
            </a:r>
            <a:r>
              <a:rPr lang="en-US" sz="1600" dirty="0" err="1" smtClean="0"/>
              <a:t>partije</a:t>
            </a:r>
            <a:r>
              <a:rPr lang="en-US" sz="1600" dirty="0" smtClean="0"/>
              <a:t>, </a:t>
            </a:r>
            <a:r>
              <a:rPr lang="en-US" sz="1600" dirty="0" err="1" smtClean="0"/>
              <a:t>sindikati</a:t>
            </a:r>
            <a:r>
              <a:rPr lang="en-US" sz="1600" dirty="0" smtClean="0"/>
              <a:t>...)</a:t>
            </a:r>
            <a:r>
              <a:rPr lang="sr-Latn-RS" sz="1600" dirty="0" smtClean="0"/>
              <a:t>,</a:t>
            </a:r>
            <a:endParaRPr lang="en-US" sz="1600" dirty="0" smtClean="0"/>
          </a:p>
          <a:p>
            <a:pPr lvl="0">
              <a:buClr>
                <a:srgbClr val="C00000"/>
              </a:buClr>
            </a:pPr>
            <a:r>
              <a:rPr lang="en-US" sz="1600" dirty="0" err="1" smtClean="0"/>
              <a:t>Postojanje</a:t>
            </a:r>
            <a:r>
              <a:rPr lang="en-US" sz="1600" dirty="0" smtClean="0"/>
              <a:t> </a:t>
            </a:r>
            <a:r>
              <a:rPr lang="en-US" sz="1600" dirty="0" err="1" smtClean="0"/>
              <a:t>političke</a:t>
            </a:r>
            <a:r>
              <a:rPr lang="en-US" sz="1600" dirty="0" smtClean="0"/>
              <a:t> </a:t>
            </a:r>
            <a:r>
              <a:rPr lang="en-US" sz="1600" dirty="0" err="1" smtClean="0"/>
              <a:t>volje</a:t>
            </a:r>
            <a:r>
              <a:rPr lang="en-US" sz="1600" dirty="0" smtClean="0"/>
              <a:t> 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konsenzusa</a:t>
            </a:r>
            <a:r>
              <a:rPr lang="en-US" sz="1600" dirty="0" smtClean="0"/>
              <a:t> </a:t>
            </a:r>
            <a:r>
              <a:rPr lang="en-US" sz="1600" dirty="0" err="1" smtClean="0"/>
              <a:t>kod</a:t>
            </a:r>
            <a:r>
              <a:rPr lang="en-US" sz="1600" dirty="0" smtClean="0"/>
              <a:t> </a:t>
            </a:r>
            <a:r>
              <a:rPr lang="en-US" sz="1600" dirty="0" err="1" smtClean="0"/>
              <a:t>političkih</a:t>
            </a:r>
            <a:r>
              <a:rPr lang="en-US" sz="1600" dirty="0" smtClean="0"/>
              <a:t> </a:t>
            </a:r>
            <a:r>
              <a:rPr lang="en-US" sz="1600" dirty="0" err="1" smtClean="0"/>
              <a:t>partija</a:t>
            </a:r>
            <a:r>
              <a:rPr lang="sr-Latn-RS" sz="1600" dirty="0" smtClean="0"/>
              <a:t>,</a:t>
            </a:r>
            <a:endParaRPr lang="en-US" sz="1600" dirty="0" smtClean="0"/>
          </a:p>
          <a:p>
            <a:pPr lvl="0">
              <a:buClr>
                <a:srgbClr val="C00000"/>
              </a:buClr>
            </a:pPr>
            <a:r>
              <a:rPr lang="en-US" sz="1600" dirty="0" err="1" smtClean="0"/>
              <a:t>U</a:t>
            </a:r>
            <a:r>
              <a:rPr lang="en-US" sz="1600" dirty="0" err="1" smtClean="0"/>
              <a:t>napređenje</a:t>
            </a:r>
            <a:r>
              <a:rPr lang="en-US" sz="1600" dirty="0" smtClean="0"/>
              <a:t> </a:t>
            </a:r>
            <a:r>
              <a:rPr lang="en-US" sz="1600" dirty="0" err="1" smtClean="0"/>
              <a:t>građanskog</a:t>
            </a:r>
            <a:r>
              <a:rPr lang="en-US" sz="1600" dirty="0" smtClean="0"/>
              <a:t> </a:t>
            </a:r>
            <a:r>
              <a:rPr lang="en-US" sz="1600" dirty="0" err="1" smtClean="0"/>
              <a:t>aktivizma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svesti</a:t>
            </a:r>
            <a:r>
              <a:rPr lang="sr-Latn-RS" sz="1600" dirty="0" smtClean="0"/>
              <a:t>,</a:t>
            </a:r>
            <a:endParaRPr lang="en-US" sz="1600" dirty="0" smtClean="0"/>
          </a:p>
          <a:p>
            <a:pPr>
              <a:buClr>
                <a:srgbClr val="C00000"/>
              </a:buClr>
            </a:pPr>
            <a:r>
              <a:rPr lang="en-US" sz="1600" dirty="0" err="1" smtClean="0"/>
              <a:t>Tranzicija</a:t>
            </a:r>
            <a:r>
              <a:rPr lang="en-US" sz="1600" dirty="0" smtClean="0"/>
              <a:t> </a:t>
            </a:r>
            <a:r>
              <a:rPr lang="en-US" sz="1600" dirty="0" err="1" smtClean="0"/>
              <a:t>od</a:t>
            </a:r>
            <a:r>
              <a:rPr lang="en-US" sz="1600" dirty="0" smtClean="0"/>
              <a:t> </a:t>
            </a:r>
            <a:r>
              <a:rPr lang="en-US" sz="1600" dirty="0" err="1" smtClean="0"/>
              <a:t>mehaničke</a:t>
            </a:r>
            <a:r>
              <a:rPr lang="en-US" sz="1600" dirty="0" smtClean="0"/>
              <a:t> ka </a:t>
            </a:r>
            <a:r>
              <a:rPr lang="en-US" sz="1600" dirty="0" err="1" smtClean="0"/>
              <a:t>organskoj</a:t>
            </a:r>
            <a:r>
              <a:rPr lang="en-US" sz="1600" dirty="0" smtClean="0"/>
              <a:t> </a:t>
            </a:r>
            <a:r>
              <a:rPr lang="en-US" sz="1600" dirty="0" err="1" smtClean="0"/>
              <a:t>formi</a:t>
            </a:r>
            <a:r>
              <a:rPr lang="en-US" sz="1600" dirty="0" smtClean="0"/>
              <a:t> </a:t>
            </a:r>
            <a:r>
              <a:rPr lang="en-US" sz="1600" dirty="0" err="1" smtClean="0"/>
              <a:t>društvene</a:t>
            </a:r>
            <a:r>
              <a:rPr lang="en-US" sz="1600" dirty="0" smtClean="0"/>
              <a:t> </a:t>
            </a:r>
            <a:r>
              <a:rPr lang="en-US" sz="1600" dirty="0" err="1" smtClean="0"/>
              <a:t>solidarnosti</a:t>
            </a:r>
            <a:r>
              <a:rPr lang="sr-Latn-RS" sz="1600" dirty="0" smtClean="0"/>
              <a:t>.</a:t>
            </a:r>
            <a:endParaRPr lang="en-US" sz="16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Preporuke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714488"/>
            <a:ext cx="8858280" cy="4495800"/>
          </a:xfrm>
        </p:spPr>
        <p:txBody>
          <a:bodyPr>
            <a:noAutofit/>
          </a:bodyPr>
          <a:lstStyle/>
          <a:p>
            <a:pPr lvl="0">
              <a:buClr>
                <a:srgbClr val="C00000"/>
              </a:buClr>
            </a:pPr>
            <a:r>
              <a:rPr lang="de-DE" sz="1800" dirty="0" smtClean="0"/>
              <a:t>Uspostaviti sistem integriteta na nivou antikorupcijski tela. Konkretno, usvojiti normativna akta koji regulišu sukob interesa, kumulaciju i nespojivost funkcija i poslova kako za članove upravnih odbora, zatim rukovodioca i njihovih zamenika, tako i za zaposlene u antikorupcijskim telima i organima;</a:t>
            </a:r>
            <a:endParaRPr lang="sr-Latn-RS" sz="1800" dirty="0" smtClean="0"/>
          </a:p>
          <a:p>
            <a:pPr>
              <a:buClr>
                <a:srgbClr val="C00000"/>
              </a:buClr>
            </a:pPr>
            <a:r>
              <a:rPr lang="de-DE" sz="1800" dirty="0" smtClean="0"/>
              <a:t>Promovisati proaktivan pristup u borbi protiv korupcije koji se ogleda u aktivno</a:t>
            </a:r>
            <a:r>
              <a:rPr lang="sr-Latn-RS" sz="1800" dirty="0" smtClean="0"/>
              <a:t>m</a:t>
            </a:r>
            <a:r>
              <a:rPr lang="de-DE" sz="1800" dirty="0" smtClean="0"/>
              <a:t>, a ne restriktivnom tumačenju odredbi zakona kojim se regulišu nadležnosti konkretne antikorupcijske institucije. Konkretno, to znači da se antikorupcijska tela preduzimaju aktivnosti koje su van direktne nadležnosti, nisu protivzakonite, a doprinose borbi protiv korupcije. Ovo se posebno odnosi na unapređenje kažnjivosti koruptivnog ponašanja, odnosno podrške i zaštite uzbunivača sa fokusom na one koji ne mogu da ostvare svoja prava kao uzbunjivača;</a:t>
            </a:r>
            <a:endParaRPr lang="sr-Latn-RS" sz="1800" dirty="0" smtClean="0"/>
          </a:p>
          <a:p>
            <a:pPr lvl="0">
              <a:buClr>
                <a:srgbClr val="C00000"/>
              </a:buClr>
            </a:pPr>
            <a:r>
              <a:rPr lang="de-DE" sz="1800" dirty="0" smtClean="0"/>
              <a:t>Obezbediti efektivne mehanizme za primenu i praćenje rezultata preporuka antikorupcijskih tela, kako onih koji su izneti u godišnjim izveštajima antikorupcijskih tela, tako u izveštajima ili nekih drugim dokumentima koji su nastali na osnovu rada antikorupcijskih tela;</a:t>
            </a:r>
            <a:endParaRPr lang="en-US" sz="1800" dirty="0" smtClean="0"/>
          </a:p>
          <a:p>
            <a:pPr>
              <a:buClr>
                <a:srgbClr val="C00000"/>
              </a:buClr>
            </a:pPr>
            <a:endParaRPr lang="en-US" sz="1800" dirty="0" smtClean="0"/>
          </a:p>
          <a:p>
            <a:pPr lvl="0">
              <a:buClr>
                <a:srgbClr val="C00000"/>
              </a:buClr>
            </a:pPr>
            <a:endParaRPr lang="en-US" sz="18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Preporuke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600200"/>
            <a:ext cx="8337452" cy="4614882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de-DE" sz="1800" dirty="0" smtClean="0"/>
              <a:t>Napraviti analizu prednosti i nedostataka promene načina izbora članova Upravnog odbora Agencije za borbu protiv korupcije. Predlog je da se aktuelni „delegirajući“ model zameni </a:t>
            </a:r>
            <a:r>
              <a:rPr lang="sr-Latn-RS" sz="1800" dirty="0" smtClean="0"/>
              <a:t>“</a:t>
            </a:r>
            <a:r>
              <a:rPr lang="de-DE" sz="1800" dirty="0" smtClean="0"/>
              <a:t>konkursnim</a:t>
            </a:r>
            <a:r>
              <a:rPr lang="sr-Latn-RS" sz="1800" dirty="0" smtClean="0"/>
              <a:t>”</a:t>
            </a:r>
            <a:r>
              <a:rPr lang="de-DE" sz="1800" dirty="0" smtClean="0"/>
              <a:t> modelom koji  bi imao jasne kriterijume koji bi se jasno i precizno bodovali i na osnovu bodovanja bi se napravila lista potencijanin članova Upravnog odbora koja bi bila predmet glasanja u skupštini Srbije</a:t>
            </a:r>
            <a:r>
              <a:rPr lang="sr-Latn-RS" sz="1800" dirty="0" smtClean="0"/>
              <a:t>;</a:t>
            </a:r>
          </a:p>
          <a:p>
            <a:pPr>
              <a:buClr>
                <a:srgbClr val="C00000"/>
              </a:buClr>
            </a:pPr>
            <a:r>
              <a:rPr lang="de-DE" sz="1800" dirty="0" smtClean="0"/>
              <a:t>Napraviti analizu prednosti i nedostataka promene načina izbora direktora Agencije za borbu protiv korupcije, način da kandidati mogu biti samo osobe koje rade u Agenciji za borbu protiv korupcije</a:t>
            </a:r>
            <a:r>
              <a:rPr lang="sr-Latn-RS" sz="1800" dirty="0" smtClean="0"/>
              <a:t>;</a:t>
            </a:r>
          </a:p>
          <a:p>
            <a:pPr lvl="0">
              <a:buClr>
                <a:srgbClr val="C00000"/>
              </a:buClr>
            </a:pPr>
            <a:r>
              <a:rPr lang="en-US" sz="1800" dirty="0" err="1" smtClean="0"/>
              <a:t>Učiniti</a:t>
            </a:r>
            <a:r>
              <a:rPr lang="en-US" sz="1800" dirty="0" smtClean="0"/>
              <a:t> </a:t>
            </a:r>
            <a:r>
              <a:rPr lang="en-US" sz="1800" dirty="0" err="1" smtClean="0"/>
              <a:t>rad</a:t>
            </a:r>
            <a:r>
              <a:rPr lang="en-US" sz="1800" dirty="0" smtClean="0"/>
              <a:t> </a:t>
            </a:r>
            <a:r>
              <a:rPr lang="en-US" sz="1800" dirty="0" err="1" smtClean="0"/>
              <a:t>Biroa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koordinaciju</a:t>
            </a:r>
            <a:r>
              <a:rPr lang="en-US" sz="1800" dirty="0" smtClean="0"/>
              <a:t> </a:t>
            </a:r>
            <a:r>
              <a:rPr lang="en-US" sz="1800" dirty="0" err="1" smtClean="0"/>
              <a:t>službama</a:t>
            </a:r>
            <a:r>
              <a:rPr lang="en-US" sz="1800" dirty="0" smtClean="0"/>
              <a:t> </a:t>
            </a:r>
            <a:r>
              <a:rPr lang="en-US" sz="1800" dirty="0" err="1" smtClean="0"/>
              <a:t>bezbednosti</a:t>
            </a:r>
            <a:r>
              <a:rPr lang="en-US" sz="1800" dirty="0" smtClean="0"/>
              <a:t> </a:t>
            </a:r>
            <a:r>
              <a:rPr lang="en-US" sz="1800" dirty="0" err="1" smtClean="0"/>
              <a:t>transparentnim</a:t>
            </a:r>
            <a:r>
              <a:rPr lang="en-US" sz="1800" dirty="0" smtClean="0"/>
              <a:t> </a:t>
            </a:r>
            <a:r>
              <a:rPr lang="en-US" sz="1800" dirty="0" err="1" smtClean="0"/>
              <a:t>prema</a:t>
            </a:r>
            <a:r>
              <a:rPr lang="en-US" sz="1800" dirty="0" smtClean="0"/>
              <a:t> </a:t>
            </a:r>
            <a:r>
              <a:rPr lang="en-US" sz="1800" dirty="0" err="1" smtClean="0"/>
              <a:t>izvornim</a:t>
            </a:r>
            <a:r>
              <a:rPr lang="en-US" sz="1800" dirty="0" smtClean="0"/>
              <a:t> </a:t>
            </a:r>
            <a:r>
              <a:rPr lang="en-US" sz="1800" dirty="0" err="1" smtClean="0"/>
              <a:t>antikorupcijskim</a:t>
            </a:r>
            <a:r>
              <a:rPr lang="en-US" sz="1800" dirty="0" smtClean="0"/>
              <a:t> </a:t>
            </a:r>
            <a:r>
              <a:rPr lang="en-US" sz="1800" dirty="0" err="1" smtClean="0"/>
              <a:t>institucijama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način</a:t>
            </a:r>
            <a:r>
              <a:rPr lang="en-US" sz="1800" dirty="0" smtClean="0"/>
              <a:t> </a:t>
            </a:r>
            <a:r>
              <a:rPr lang="en-US" sz="1800" dirty="0" err="1" smtClean="0"/>
              <a:t>što</a:t>
            </a:r>
            <a:r>
              <a:rPr lang="en-US" sz="1800" dirty="0" smtClean="0"/>
              <a:t> </a:t>
            </a:r>
            <a:r>
              <a:rPr lang="en-US" sz="1800" dirty="0" err="1" smtClean="0"/>
              <a:t>će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sastancima</a:t>
            </a:r>
            <a:r>
              <a:rPr lang="en-US" sz="1800" dirty="0" smtClean="0"/>
              <a:t> </a:t>
            </a:r>
            <a:r>
              <a:rPr lang="en-US" sz="1800" dirty="0" err="1" smtClean="0"/>
              <a:t>ovog</a:t>
            </a:r>
            <a:r>
              <a:rPr lang="en-US" sz="1800" dirty="0" smtClean="0"/>
              <a:t> </a:t>
            </a:r>
            <a:r>
              <a:rPr lang="en-US" sz="1800" dirty="0" err="1" smtClean="0"/>
              <a:t>organa</a:t>
            </a:r>
            <a:r>
              <a:rPr lang="en-US" sz="1800" dirty="0" smtClean="0"/>
              <a:t> </a:t>
            </a:r>
            <a:r>
              <a:rPr lang="en-US" sz="1800" dirty="0" err="1" smtClean="0"/>
              <a:t>kada</a:t>
            </a:r>
            <a:r>
              <a:rPr lang="en-US" sz="1800" dirty="0" smtClean="0"/>
              <a:t> je </a:t>
            </a:r>
            <a:r>
              <a:rPr lang="en-US" sz="1800" dirty="0" err="1" smtClean="0"/>
              <a:t>tema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korupcija</a:t>
            </a:r>
            <a:r>
              <a:rPr lang="en-US" sz="1800" dirty="0" smtClean="0"/>
              <a:t> </a:t>
            </a:r>
            <a:r>
              <a:rPr lang="en-US" sz="1800" dirty="0" err="1" smtClean="0"/>
              <a:t>učestvovati</a:t>
            </a:r>
            <a:r>
              <a:rPr lang="en-US" sz="1800" dirty="0" smtClean="0"/>
              <a:t> </a:t>
            </a:r>
            <a:r>
              <a:rPr lang="en-US" sz="1800" dirty="0" err="1" smtClean="0"/>
              <a:t>predstavnici</a:t>
            </a:r>
            <a:r>
              <a:rPr lang="en-US" sz="1800" dirty="0" smtClean="0"/>
              <a:t> </a:t>
            </a:r>
            <a:r>
              <a:rPr lang="en-US" sz="1800" dirty="0" err="1" smtClean="0"/>
              <a:t>regulatornih</a:t>
            </a:r>
            <a:r>
              <a:rPr lang="en-US" sz="1800" dirty="0" smtClean="0"/>
              <a:t> </a:t>
            </a:r>
            <a:r>
              <a:rPr lang="en-US" sz="1800" dirty="0" err="1" smtClean="0"/>
              <a:t>tela</a:t>
            </a:r>
            <a:r>
              <a:rPr lang="en-US" sz="1800" dirty="0" smtClean="0"/>
              <a:t> </a:t>
            </a:r>
            <a:r>
              <a:rPr lang="en-US" sz="1800" dirty="0" err="1" smtClean="0"/>
              <a:t>Agencija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borbu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Poverenika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slobodan</a:t>
            </a:r>
            <a:r>
              <a:rPr lang="en-US" sz="1800" dirty="0" smtClean="0"/>
              <a:t> </a:t>
            </a:r>
            <a:r>
              <a:rPr lang="en-US" sz="1800" dirty="0" err="1" smtClean="0"/>
              <a:t>pristup</a:t>
            </a:r>
            <a:r>
              <a:rPr lang="en-US" sz="1800" dirty="0" smtClean="0"/>
              <a:t> </a:t>
            </a:r>
            <a:r>
              <a:rPr lang="en-US" sz="1800" dirty="0" err="1" smtClean="0"/>
              <a:t>informacijama</a:t>
            </a:r>
            <a:r>
              <a:rPr lang="en-US" sz="1800" dirty="0" smtClean="0"/>
              <a:t> </a:t>
            </a:r>
            <a:r>
              <a:rPr lang="en-US" sz="1800" dirty="0" err="1" smtClean="0"/>
              <a:t>od</a:t>
            </a:r>
            <a:r>
              <a:rPr lang="en-US" sz="1800" dirty="0" smtClean="0"/>
              <a:t> </a:t>
            </a:r>
            <a:r>
              <a:rPr lang="en-US" sz="1800" dirty="0" err="1" smtClean="0"/>
              <a:t>javnog</a:t>
            </a:r>
            <a:r>
              <a:rPr lang="en-US" sz="1800" dirty="0" smtClean="0"/>
              <a:t> </a:t>
            </a:r>
            <a:r>
              <a:rPr lang="en-US" sz="1800" dirty="0" err="1" smtClean="0"/>
              <a:t>značaja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zaštitu</a:t>
            </a:r>
            <a:r>
              <a:rPr lang="en-US" sz="1800" dirty="0" smtClean="0"/>
              <a:t> </a:t>
            </a:r>
            <a:r>
              <a:rPr lang="en-US" sz="1800" dirty="0" err="1" smtClean="0"/>
              <a:t>podataka</a:t>
            </a:r>
            <a:r>
              <a:rPr lang="en-US" sz="1800" dirty="0" smtClean="0"/>
              <a:t> o </a:t>
            </a:r>
            <a:r>
              <a:rPr lang="en-US" sz="1800" dirty="0" err="1" smtClean="0"/>
              <a:t>ličnosti</a:t>
            </a:r>
            <a:r>
              <a:rPr lang="en-US" sz="1800" dirty="0" smtClean="0"/>
              <a:t>, </a:t>
            </a:r>
            <a:r>
              <a:rPr lang="en-US" sz="1800" dirty="0" err="1" smtClean="0"/>
              <a:t>kao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Savet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borbu</a:t>
            </a:r>
            <a:r>
              <a:rPr lang="en-US" sz="1800" dirty="0" smtClean="0"/>
              <a:t> </a:t>
            </a:r>
            <a:r>
              <a:rPr lang="en-US" sz="1800" dirty="0" err="1" smtClean="0"/>
              <a:t>protiv</a:t>
            </a:r>
            <a:r>
              <a:rPr lang="en-US" sz="1800" dirty="0" smtClean="0"/>
              <a:t> </a:t>
            </a:r>
            <a:r>
              <a:rPr lang="en-US" sz="1800" dirty="0" err="1" smtClean="0"/>
              <a:t>korupcije</a:t>
            </a:r>
            <a:r>
              <a:rPr lang="en-US" sz="1800" dirty="0" smtClean="0"/>
              <a:t>, </a:t>
            </a:r>
            <a:r>
              <a:rPr lang="en-US" sz="1800" dirty="0" err="1" smtClean="0"/>
              <a:t>što</a:t>
            </a:r>
            <a:r>
              <a:rPr lang="en-US" sz="1800" dirty="0" smtClean="0"/>
              <a:t> </a:t>
            </a:r>
            <a:r>
              <a:rPr lang="en-US" sz="1800" dirty="0" err="1" smtClean="0"/>
              <a:t>Zakon</a:t>
            </a:r>
            <a:r>
              <a:rPr lang="en-US" sz="1800" dirty="0" smtClean="0"/>
              <a:t> o </a:t>
            </a:r>
            <a:r>
              <a:rPr lang="en-US" sz="1800" dirty="0" err="1" smtClean="0"/>
              <a:t>osnovama</a:t>
            </a:r>
            <a:r>
              <a:rPr lang="en-US" sz="1800" dirty="0" smtClean="0"/>
              <a:t> </a:t>
            </a:r>
            <a:r>
              <a:rPr lang="en-US" sz="1800" dirty="0" err="1" smtClean="0"/>
              <a:t>uređenja</a:t>
            </a:r>
            <a:r>
              <a:rPr lang="en-US" sz="1800" dirty="0" smtClean="0"/>
              <a:t> </a:t>
            </a:r>
            <a:r>
              <a:rPr lang="en-US" sz="1800" dirty="0" err="1" smtClean="0"/>
              <a:t>službi</a:t>
            </a:r>
            <a:r>
              <a:rPr lang="en-US" sz="1800" dirty="0" smtClean="0"/>
              <a:t> </a:t>
            </a:r>
            <a:r>
              <a:rPr lang="en-US" sz="1800" dirty="0" err="1" smtClean="0"/>
              <a:t>bezbednosti</a:t>
            </a:r>
            <a:r>
              <a:rPr lang="en-US" sz="1800" dirty="0" smtClean="0"/>
              <a:t> u </a:t>
            </a:r>
            <a:r>
              <a:rPr lang="en-US" sz="1800" dirty="0" err="1" smtClean="0"/>
              <a:t>Republici</a:t>
            </a:r>
            <a:r>
              <a:rPr lang="en-US" sz="1800" dirty="0" smtClean="0"/>
              <a:t> </a:t>
            </a:r>
            <a:r>
              <a:rPr lang="en-US" sz="1800" dirty="0" err="1" smtClean="0"/>
              <a:t>Srbiji</a:t>
            </a:r>
            <a:r>
              <a:rPr lang="en-US" sz="1800" dirty="0" smtClean="0"/>
              <a:t> u </a:t>
            </a:r>
            <a:r>
              <a:rPr lang="en-US" sz="1800" dirty="0" err="1" smtClean="0"/>
              <a:t>članu</a:t>
            </a:r>
            <a:r>
              <a:rPr lang="en-US" sz="1800" dirty="0" smtClean="0"/>
              <a:t> 12 </a:t>
            </a:r>
            <a:r>
              <a:rPr lang="en-US" sz="1800" dirty="0" err="1" smtClean="0"/>
              <a:t>dozvoljava</a:t>
            </a:r>
            <a:r>
              <a:rPr lang="sr-Latn-RS" sz="1800" dirty="0" smtClean="0"/>
              <a:t>.</a:t>
            </a:r>
            <a:endParaRPr lang="en-US" sz="1800" dirty="0" smtClean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C00000"/>
      </a:accent1>
      <a:accent2>
        <a:srgbClr val="3D6B48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</TotalTime>
  <Words>1401</Words>
  <Application>Microsoft Office PowerPoint</Application>
  <PresentationFormat>On-screen Show (4:3)</PresentationFormat>
  <Paragraphs>141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Median</vt:lpstr>
      <vt:lpstr>Slide 1</vt:lpstr>
      <vt:lpstr>Šta je  Alternativni antikorupcijski izveštaj (AAI)?</vt:lpstr>
      <vt:lpstr>Šta je borba protiv korupcije </vt:lpstr>
      <vt:lpstr>Faze u borbi protiv korupcije</vt:lpstr>
      <vt:lpstr>Fazna ocena</vt:lpstr>
      <vt:lpstr>Prepeke u borbi protiv korupcije</vt:lpstr>
      <vt:lpstr>Prepostavke za borbu protiv korupcije</vt:lpstr>
      <vt:lpstr>Preporuke</vt:lpstr>
      <vt:lpstr>Preporuke</vt:lpstr>
      <vt:lpstr>Ocena stanja - 2</vt:lpstr>
      <vt:lpstr>Antikorupcijski mehanizmi</vt:lpstr>
      <vt:lpstr>Skala ocene za antikorupcijske mehanizme</vt:lpstr>
      <vt:lpstr>Mehnizmi za borbu protiv korupcije</vt:lpstr>
      <vt:lpstr>Slide 14</vt:lpstr>
      <vt:lpstr>Samoevalucija antikorupcijske zajednice - indikatori</vt:lpstr>
      <vt:lpstr>Samoevalucija antikorupcijske zajednice</vt:lpstr>
      <vt:lpstr>Samoevalucija antikorupcijske zajednice</vt:lpstr>
      <vt:lpstr>Biro za društvena istraživanja (BIRODI) www.birodi.rs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Zoran</dc:creator>
  <cp:lastModifiedBy>Zoran</cp:lastModifiedBy>
  <cp:revision>62</cp:revision>
  <dcterms:created xsi:type="dcterms:W3CDTF">2013-09-23T10:16:20Z</dcterms:created>
  <dcterms:modified xsi:type="dcterms:W3CDTF">2013-09-24T19:02:57Z</dcterms:modified>
</cp:coreProperties>
</file>