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9.xml" ContentType="application/vnd.openxmlformats-officedocument.drawingml.chartshapes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drawings/drawing8.xml" ContentType="application/vnd.openxmlformats-officedocument.drawingml.chartshapes+xml"/>
  <Override PartName="/ppt/drawings/drawing11.xml" ContentType="application/vnd.openxmlformats-officedocument.drawingml.chartshapes+xml"/>
  <Override PartName="/ppt/drawings/drawing12.xml" ContentType="application/vnd.openxmlformats-officedocument.drawingml.chartshap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ppt/drawings/drawing10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rawings/drawing3.xml" ContentType="application/vnd.openxmlformats-officedocument.drawingml.chartshapes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0"/>
  </p:notesMasterIdLst>
  <p:sldIdLst>
    <p:sldId id="274" r:id="rId2"/>
    <p:sldId id="263" r:id="rId3"/>
    <p:sldId id="265" r:id="rId4"/>
    <p:sldId id="266" r:id="rId5"/>
    <p:sldId id="267" r:id="rId6"/>
    <p:sldId id="269" r:id="rId7"/>
    <p:sldId id="271" r:id="rId8"/>
    <p:sldId id="272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Microsoft_Office_Excel_Worksheet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Microsoft_Office_Excel_Worksheet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Microsoft_Office_Excel_Worksheet12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Office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Office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600" baseline="0">
                <a:latin typeface="Arial" pitchFamily="34" charset="0"/>
              </a:defRPr>
            </a:pPr>
            <a:r>
              <a:rPr lang="sr-Latn-RS" sz="1600" baseline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VREME ZA AKTERE</a:t>
            </a:r>
            <a:endParaRPr lang="en-US" sz="1600" baseline="0">
              <a:solidFill>
                <a:schemeClr val="tx2">
                  <a:lumMod val="75000"/>
                </a:schemeClr>
              </a:solidFill>
              <a:latin typeface="Arial" pitchFamily="34" charset="0"/>
            </a:endParaRPr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C00000"/>
            </a:solidFill>
          </c:spPr>
          <c:dLbls>
            <c:dLbl>
              <c:idx val="5"/>
              <c:layout/>
              <c:tx>
                <c:rich>
                  <a:bodyPr/>
                  <a:lstStyle/>
                  <a:p>
                    <a:r>
                      <a:rPr lang="sr-Latn-RS" smtClean="0"/>
                      <a:t>0:05:15</a:t>
                    </a:r>
                    <a:endParaRPr lang="en-US"/>
                  </a:p>
                </c:rich>
              </c:tx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sr-Latn-RS" smtClean="0"/>
                      <a:t>0:11:08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900" b="1" i="0" baseline="0">
                    <a:latin typeface="Arial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Sheet1!$A$2:$A$25</c:f>
              <c:strCache>
                <c:ptCount val="24"/>
                <c:pt idx="0">
                  <c:v>Vlada Srbije</c:v>
                </c:pt>
                <c:pt idx="1">
                  <c:v>Tomislav Nikolić</c:v>
                </c:pt>
                <c:pt idx="2">
                  <c:v>Policija</c:v>
                </c:pt>
                <c:pt idx="3">
                  <c:v>Sud/advokati</c:v>
                </c:pt>
                <c:pt idx="4">
                  <c:v>Osumnjičeni/okrivljeni/optuženi</c:v>
                </c:pt>
                <c:pt idx="5">
                  <c:v>OCD</c:v>
                </c:pt>
                <c:pt idx="6">
                  <c:v>Sportski klubovi/sportisti</c:v>
                </c:pt>
                <c:pt idx="7">
                  <c:v>Akteri iz drugih zemalja</c:v>
                </c:pt>
                <c:pt idx="8">
                  <c:v>EU</c:v>
                </c:pt>
                <c:pt idx="9">
                  <c:v>Javna predizeća</c:v>
                </c:pt>
                <c:pt idx="10">
                  <c:v>Privatna preduzeća</c:v>
                </c:pt>
                <c:pt idx="11">
                  <c:v>Antikorupcijska tela</c:v>
                </c:pt>
                <c:pt idx="12">
                  <c:v>Oštećeni građani</c:v>
                </c:pt>
                <c:pt idx="13">
                  <c:v>SNS</c:v>
                </c:pt>
                <c:pt idx="14">
                  <c:v>SPS</c:v>
                </c:pt>
                <c:pt idx="15">
                  <c:v>URS</c:v>
                </c:pt>
                <c:pt idx="16">
                  <c:v>PUPS</c:v>
                </c:pt>
                <c:pt idx="17">
                  <c:v>SDPS</c:v>
                </c:pt>
                <c:pt idx="18">
                  <c:v>DS</c:v>
                </c:pt>
                <c:pt idx="19">
                  <c:v>LDP</c:v>
                </c:pt>
                <c:pt idx="20">
                  <c:v>LSV</c:v>
                </c:pt>
                <c:pt idx="21">
                  <c:v>Neparlamentarne političke partije</c:v>
                </c:pt>
                <c:pt idx="22">
                  <c:v>Novinari</c:v>
                </c:pt>
                <c:pt idx="23">
                  <c:v>Ostali</c:v>
                </c:pt>
              </c:strCache>
            </c:strRef>
          </c:cat>
          <c:val>
            <c:numRef>
              <c:f>Sheet1!$B$2:$B$25</c:f>
              <c:numCache>
                <c:formatCode>[$-F400]h:mm:ss\ AM/PM</c:formatCode>
                <c:ptCount val="24"/>
                <c:pt idx="0">
                  <c:v>6.4930555555555566E-3</c:v>
                </c:pt>
                <c:pt idx="1">
                  <c:v>0</c:v>
                </c:pt>
                <c:pt idx="2">
                  <c:v>3.2407407407407428E-4</c:v>
                </c:pt>
                <c:pt idx="3">
                  <c:v>2.4305555555555556E-3</c:v>
                </c:pt>
                <c:pt idx="4">
                  <c:v>6.4699074074074086E-3</c:v>
                </c:pt>
                <c:pt idx="5">
                  <c:v>3.6458333333333347E-3</c:v>
                </c:pt>
                <c:pt idx="6">
                  <c:v>0</c:v>
                </c:pt>
                <c:pt idx="7" formatCode="[$-1241A]h:mm:ss;@">
                  <c:v>7.7314814814814867E-3</c:v>
                </c:pt>
                <c:pt idx="8">
                  <c:v>7.9861111111111159E-4</c:v>
                </c:pt>
                <c:pt idx="9">
                  <c:v>3.7037037037037057E-4</c:v>
                </c:pt>
                <c:pt idx="10">
                  <c:v>9.8379629629629685E-4</c:v>
                </c:pt>
                <c:pt idx="11">
                  <c:v>4.0509259259259264E-4</c:v>
                </c:pt>
                <c:pt idx="12">
                  <c:v>0</c:v>
                </c:pt>
                <c:pt idx="13">
                  <c:v>6.3657407407407423E-4</c:v>
                </c:pt>
                <c:pt idx="14">
                  <c:v>0</c:v>
                </c:pt>
                <c:pt idx="15">
                  <c:v>2.314814814814815E-5</c:v>
                </c:pt>
                <c:pt idx="16">
                  <c:v>0</c:v>
                </c:pt>
                <c:pt idx="17">
                  <c:v>0</c:v>
                </c:pt>
                <c:pt idx="18">
                  <c:v>6.018518518518519E-4</c:v>
                </c:pt>
                <c:pt idx="19">
                  <c:v>0</c:v>
                </c:pt>
                <c:pt idx="20">
                  <c:v>1.1574074074074077E-5</c:v>
                </c:pt>
                <c:pt idx="21">
                  <c:v>5.6712962962962978E-4</c:v>
                </c:pt>
                <c:pt idx="22">
                  <c:v>1.8287037037037048E-3</c:v>
                </c:pt>
                <c:pt idx="23">
                  <c:v>1.0069444444444444E-3</c:v>
                </c:pt>
              </c:numCache>
            </c:numRef>
          </c:val>
        </c:ser>
        <c:axId val="99475456"/>
        <c:axId val="99476992"/>
      </c:barChart>
      <c:catAx>
        <c:axId val="99475456"/>
        <c:scaling>
          <c:orientation val="maxMin"/>
        </c:scaling>
        <c:axPos val="l"/>
        <c:tickLblPos val="nextTo"/>
        <c:txPr>
          <a:bodyPr/>
          <a:lstStyle/>
          <a:p>
            <a:pPr>
              <a:defRPr sz="900" baseline="0">
                <a:latin typeface="Arial" pitchFamily="34" charset="0"/>
              </a:defRPr>
            </a:pPr>
            <a:endParaRPr lang="en-US"/>
          </a:p>
        </c:txPr>
        <c:crossAx val="99476992"/>
        <c:crosses val="autoZero"/>
        <c:auto val="1"/>
        <c:lblAlgn val="ctr"/>
        <c:lblOffset val="100"/>
      </c:catAx>
      <c:valAx>
        <c:axId val="99476992"/>
        <c:scaling>
          <c:orientation val="minMax"/>
        </c:scaling>
        <c:delete val="1"/>
        <c:axPos val="t"/>
        <c:majorGridlines/>
        <c:numFmt formatCode="[$-F400]h:mm:ss\ AM/PM" sourceLinked="1"/>
        <c:tickLblPos val="none"/>
        <c:crossAx val="99475456"/>
        <c:crosses val="autoZero"/>
        <c:crossBetween val="between"/>
      </c:valAx>
    </c:plotArea>
    <c:plotVisOnly val="1"/>
  </c:chart>
  <c:spPr>
    <a:solidFill>
      <a:schemeClr val="accent1">
        <a:lumMod val="20000"/>
        <a:lumOff val="80000"/>
      </a:schemeClr>
    </a:solidFill>
  </c:spPr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600" baseline="0">
                <a:latin typeface="Arial" pitchFamily="34" charset="0"/>
              </a:defRPr>
            </a:pPr>
            <a:r>
              <a:rPr lang="sr-Latn-RS" sz="1600" baseline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POVRŠINA ZA AKTERE</a:t>
            </a:r>
            <a:endParaRPr lang="en-US" sz="1600" baseline="0">
              <a:solidFill>
                <a:schemeClr val="tx2">
                  <a:lumMod val="75000"/>
                </a:schemeClr>
              </a:solidFill>
              <a:latin typeface="Arial" pitchFamily="34" charset="0"/>
            </a:endParaRPr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</c:spPr>
          <c:dLbls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3022</a:t>
                    </a:r>
                    <a:endParaRPr lang="en-US"/>
                  </a:p>
                </c:rich>
              </c:tx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5734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900" b="1" i="0" baseline="0">
                    <a:latin typeface="Arial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Sheet1!$A$2:$A$28</c:f>
              <c:strCache>
                <c:ptCount val="27"/>
                <c:pt idx="0">
                  <c:v>Vlada Srbije</c:v>
                </c:pt>
                <c:pt idx="1">
                  <c:v>Tomislav Nikolić</c:v>
                </c:pt>
                <c:pt idx="2">
                  <c:v>Policija</c:v>
                </c:pt>
                <c:pt idx="3">
                  <c:v>Sud/advokati</c:v>
                </c:pt>
                <c:pt idx="4">
                  <c:v>Osumnjičeni/okrivljeni/optuženi</c:v>
                </c:pt>
                <c:pt idx="5">
                  <c:v>OCD</c:v>
                </c:pt>
                <c:pt idx="6">
                  <c:v>Sportski klubovi/sportisti</c:v>
                </c:pt>
                <c:pt idx="7">
                  <c:v>Akteri iz drugih zemalja</c:v>
                </c:pt>
                <c:pt idx="8">
                  <c:v>EU</c:v>
                </c:pt>
                <c:pt idx="9">
                  <c:v>Javna predizeća</c:v>
                </c:pt>
                <c:pt idx="10">
                  <c:v>Privatna preduzeća</c:v>
                </c:pt>
                <c:pt idx="11">
                  <c:v>Antikorupcijska tela</c:v>
                </c:pt>
                <c:pt idx="12">
                  <c:v>Oštećeni građani</c:v>
                </c:pt>
                <c:pt idx="13">
                  <c:v>SNS</c:v>
                </c:pt>
                <c:pt idx="14">
                  <c:v>SPS</c:v>
                </c:pt>
                <c:pt idx="15">
                  <c:v>URS</c:v>
                </c:pt>
                <c:pt idx="16">
                  <c:v>PUPS</c:v>
                </c:pt>
                <c:pt idx="17">
                  <c:v>Neimenovani akter</c:v>
                </c:pt>
                <c:pt idx="18">
                  <c:v>NS</c:v>
                </c:pt>
                <c:pt idx="19">
                  <c:v>DS</c:v>
                </c:pt>
                <c:pt idx="20">
                  <c:v>LDP</c:v>
                </c:pt>
                <c:pt idx="21">
                  <c:v>DSS</c:v>
                </c:pt>
                <c:pt idx="22">
                  <c:v>JS</c:v>
                </c:pt>
                <c:pt idx="23">
                  <c:v>LSV</c:v>
                </c:pt>
                <c:pt idx="24">
                  <c:v>Neparlamentarne političke partije</c:v>
                </c:pt>
                <c:pt idx="25">
                  <c:v>Novinari</c:v>
                </c:pt>
                <c:pt idx="26">
                  <c:v>Ostali</c:v>
                </c:pt>
              </c:strCache>
            </c:strRef>
          </c:cat>
          <c:val>
            <c:numRef>
              <c:f>Sheet1!$B$2:$B$28</c:f>
              <c:numCache>
                <c:formatCode>General</c:formatCode>
                <c:ptCount val="27"/>
                <c:pt idx="0">
                  <c:v>9549</c:v>
                </c:pt>
                <c:pt idx="1">
                  <c:v>2</c:v>
                </c:pt>
                <c:pt idx="2">
                  <c:v>2011</c:v>
                </c:pt>
                <c:pt idx="3">
                  <c:v>1017</c:v>
                </c:pt>
                <c:pt idx="4">
                  <c:v>3439</c:v>
                </c:pt>
                <c:pt idx="5">
                  <c:v>1708</c:v>
                </c:pt>
                <c:pt idx="6">
                  <c:v>3682</c:v>
                </c:pt>
                <c:pt idx="7">
                  <c:v>1264</c:v>
                </c:pt>
                <c:pt idx="8">
                  <c:v>14</c:v>
                </c:pt>
                <c:pt idx="9">
                  <c:v>2982</c:v>
                </c:pt>
                <c:pt idx="10">
                  <c:v>1037</c:v>
                </c:pt>
                <c:pt idx="11">
                  <c:v>1455</c:v>
                </c:pt>
                <c:pt idx="12">
                  <c:v>992</c:v>
                </c:pt>
                <c:pt idx="13">
                  <c:v>508</c:v>
                </c:pt>
                <c:pt idx="14">
                  <c:v>50</c:v>
                </c:pt>
                <c:pt idx="15">
                  <c:v>470</c:v>
                </c:pt>
                <c:pt idx="16">
                  <c:v>734</c:v>
                </c:pt>
                <c:pt idx="17">
                  <c:v>216</c:v>
                </c:pt>
                <c:pt idx="18">
                  <c:v>0</c:v>
                </c:pt>
                <c:pt idx="19">
                  <c:v>218</c:v>
                </c:pt>
                <c:pt idx="20">
                  <c:v>119</c:v>
                </c:pt>
                <c:pt idx="21">
                  <c:v>4</c:v>
                </c:pt>
                <c:pt idx="22">
                  <c:v>0</c:v>
                </c:pt>
                <c:pt idx="23">
                  <c:v>2</c:v>
                </c:pt>
                <c:pt idx="24">
                  <c:v>0</c:v>
                </c:pt>
                <c:pt idx="25">
                  <c:v>1858</c:v>
                </c:pt>
                <c:pt idx="26">
                  <c:v>727</c:v>
                </c:pt>
              </c:numCache>
            </c:numRef>
          </c:val>
        </c:ser>
        <c:axId val="125110912"/>
        <c:axId val="125133184"/>
      </c:barChart>
      <c:catAx>
        <c:axId val="125110912"/>
        <c:scaling>
          <c:orientation val="maxMin"/>
        </c:scaling>
        <c:axPos val="l"/>
        <c:tickLblPos val="nextTo"/>
        <c:txPr>
          <a:bodyPr/>
          <a:lstStyle/>
          <a:p>
            <a:pPr>
              <a:defRPr sz="900" baseline="0">
                <a:latin typeface="Arial" pitchFamily="34" charset="0"/>
              </a:defRPr>
            </a:pPr>
            <a:endParaRPr lang="en-US"/>
          </a:p>
        </c:txPr>
        <c:crossAx val="125133184"/>
        <c:crosses val="autoZero"/>
        <c:auto val="1"/>
        <c:lblAlgn val="ctr"/>
        <c:lblOffset val="100"/>
      </c:catAx>
      <c:valAx>
        <c:axId val="125133184"/>
        <c:scaling>
          <c:orientation val="minMax"/>
        </c:scaling>
        <c:delete val="1"/>
        <c:axPos val="t"/>
        <c:majorGridlines/>
        <c:numFmt formatCode="General" sourceLinked="1"/>
        <c:tickLblPos val="none"/>
        <c:crossAx val="125110912"/>
        <c:crosses val="autoZero"/>
        <c:crossBetween val="between"/>
      </c:valAx>
    </c:plotArea>
    <c:plotVisOnly val="1"/>
  </c:chart>
  <c:spPr>
    <a:solidFill>
      <a:schemeClr val="bg1">
        <a:lumMod val="95000"/>
      </a:schemeClr>
    </a:solidFill>
  </c:spPr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600" baseline="0">
                <a:latin typeface="Arial" pitchFamily="34" charset="0"/>
              </a:defRPr>
            </a:pPr>
            <a:r>
              <a:rPr lang="sr-Latn-RS" sz="1600" baseline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POVRŠINA ZA AKTERE</a:t>
            </a:r>
            <a:endParaRPr lang="en-US" sz="1600" baseline="0">
              <a:solidFill>
                <a:schemeClr val="tx2">
                  <a:lumMod val="75000"/>
                </a:schemeClr>
              </a:solidFill>
              <a:latin typeface="Arial" pitchFamily="34" charset="0"/>
            </a:endParaRPr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Lbls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3022</a:t>
                    </a:r>
                    <a:endParaRPr lang="en-US"/>
                  </a:p>
                </c:rich>
              </c:tx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5734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900" b="1" i="0" baseline="0">
                    <a:latin typeface="Arial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Sheet1!$A$2:$A$28</c:f>
              <c:strCache>
                <c:ptCount val="27"/>
                <c:pt idx="0">
                  <c:v>Vlada Srbije</c:v>
                </c:pt>
                <c:pt idx="1">
                  <c:v>Tomislav Nikolić</c:v>
                </c:pt>
                <c:pt idx="2">
                  <c:v>Policija</c:v>
                </c:pt>
                <c:pt idx="3">
                  <c:v>Sud/advokati</c:v>
                </c:pt>
                <c:pt idx="4">
                  <c:v>Osumnjičeni/okrivljeni/optuženi</c:v>
                </c:pt>
                <c:pt idx="5">
                  <c:v>OCD</c:v>
                </c:pt>
                <c:pt idx="6">
                  <c:v>Sportski klubovi/sportisti</c:v>
                </c:pt>
                <c:pt idx="7">
                  <c:v>Akteri iz drugih zemalja</c:v>
                </c:pt>
                <c:pt idx="8">
                  <c:v>EU</c:v>
                </c:pt>
                <c:pt idx="9">
                  <c:v>Javna predizeća</c:v>
                </c:pt>
                <c:pt idx="10">
                  <c:v>Privatna preduzeća</c:v>
                </c:pt>
                <c:pt idx="11">
                  <c:v>Antikorupcijska tela</c:v>
                </c:pt>
                <c:pt idx="12">
                  <c:v>Oštećeni građani</c:v>
                </c:pt>
                <c:pt idx="13">
                  <c:v>SNS</c:v>
                </c:pt>
                <c:pt idx="14">
                  <c:v>SPS</c:v>
                </c:pt>
                <c:pt idx="15">
                  <c:v>URS</c:v>
                </c:pt>
                <c:pt idx="16">
                  <c:v>PUPS</c:v>
                </c:pt>
                <c:pt idx="17">
                  <c:v>Neimenovani akter</c:v>
                </c:pt>
                <c:pt idx="18">
                  <c:v>NS</c:v>
                </c:pt>
                <c:pt idx="19">
                  <c:v>DS</c:v>
                </c:pt>
                <c:pt idx="20">
                  <c:v>LDP</c:v>
                </c:pt>
                <c:pt idx="21">
                  <c:v>DSS</c:v>
                </c:pt>
                <c:pt idx="22">
                  <c:v>JS</c:v>
                </c:pt>
                <c:pt idx="23">
                  <c:v>LSV</c:v>
                </c:pt>
                <c:pt idx="24">
                  <c:v>Neparlamentarne političke partije</c:v>
                </c:pt>
                <c:pt idx="25">
                  <c:v>Novinari</c:v>
                </c:pt>
                <c:pt idx="26">
                  <c:v>Ostali</c:v>
                </c:pt>
              </c:strCache>
            </c:strRef>
          </c:cat>
          <c:val>
            <c:numRef>
              <c:f>Sheet1!$B$2:$B$28</c:f>
              <c:numCache>
                <c:formatCode>General</c:formatCode>
                <c:ptCount val="27"/>
                <c:pt idx="0">
                  <c:v>4717</c:v>
                </c:pt>
                <c:pt idx="1">
                  <c:v>52</c:v>
                </c:pt>
                <c:pt idx="2">
                  <c:v>2075</c:v>
                </c:pt>
                <c:pt idx="3">
                  <c:v>307</c:v>
                </c:pt>
                <c:pt idx="4">
                  <c:v>6431</c:v>
                </c:pt>
                <c:pt idx="5">
                  <c:v>1745</c:v>
                </c:pt>
                <c:pt idx="6">
                  <c:v>42</c:v>
                </c:pt>
                <c:pt idx="7">
                  <c:v>906</c:v>
                </c:pt>
                <c:pt idx="8">
                  <c:v>0</c:v>
                </c:pt>
                <c:pt idx="9">
                  <c:v>4473</c:v>
                </c:pt>
                <c:pt idx="10">
                  <c:v>1666</c:v>
                </c:pt>
                <c:pt idx="11">
                  <c:v>938</c:v>
                </c:pt>
                <c:pt idx="12">
                  <c:v>245</c:v>
                </c:pt>
                <c:pt idx="13">
                  <c:v>974</c:v>
                </c:pt>
                <c:pt idx="14">
                  <c:v>34</c:v>
                </c:pt>
                <c:pt idx="15">
                  <c:v>1679</c:v>
                </c:pt>
                <c:pt idx="16">
                  <c:v>0</c:v>
                </c:pt>
                <c:pt idx="17">
                  <c:v>188</c:v>
                </c:pt>
                <c:pt idx="18">
                  <c:v>30</c:v>
                </c:pt>
                <c:pt idx="19">
                  <c:v>153</c:v>
                </c:pt>
                <c:pt idx="20">
                  <c:v>28</c:v>
                </c:pt>
                <c:pt idx="21">
                  <c:v>36</c:v>
                </c:pt>
                <c:pt idx="22">
                  <c:v>21</c:v>
                </c:pt>
                <c:pt idx="23">
                  <c:v>0</c:v>
                </c:pt>
                <c:pt idx="24">
                  <c:v>12</c:v>
                </c:pt>
                <c:pt idx="25">
                  <c:v>1655</c:v>
                </c:pt>
                <c:pt idx="26">
                  <c:v>3794</c:v>
                </c:pt>
              </c:numCache>
            </c:numRef>
          </c:val>
        </c:ser>
        <c:axId val="125157760"/>
        <c:axId val="125159296"/>
      </c:barChart>
      <c:catAx>
        <c:axId val="125157760"/>
        <c:scaling>
          <c:orientation val="maxMin"/>
        </c:scaling>
        <c:axPos val="l"/>
        <c:tickLblPos val="nextTo"/>
        <c:txPr>
          <a:bodyPr/>
          <a:lstStyle/>
          <a:p>
            <a:pPr>
              <a:defRPr sz="900" baseline="0">
                <a:latin typeface="Arial" pitchFamily="34" charset="0"/>
              </a:defRPr>
            </a:pPr>
            <a:endParaRPr lang="en-US"/>
          </a:p>
        </c:txPr>
        <c:crossAx val="125159296"/>
        <c:crosses val="autoZero"/>
        <c:auto val="1"/>
        <c:lblAlgn val="ctr"/>
        <c:lblOffset val="100"/>
      </c:catAx>
      <c:valAx>
        <c:axId val="125159296"/>
        <c:scaling>
          <c:orientation val="minMax"/>
        </c:scaling>
        <c:delete val="1"/>
        <c:axPos val="t"/>
        <c:majorGridlines/>
        <c:numFmt formatCode="General" sourceLinked="1"/>
        <c:tickLblPos val="none"/>
        <c:crossAx val="125157760"/>
        <c:crosses val="autoZero"/>
        <c:crossBetween val="between"/>
      </c:valAx>
    </c:plotArea>
    <c:plotVisOnly val="1"/>
  </c:chart>
  <c:spPr>
    <a:solidFill>
      <a:schemeClr val="bg1">
        <a:lumMod val="95000"/>
      </a:schemeClr>
    </a:solidFill>
  </c:spPr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600" baseline="0">
                <a:latin typeface="Arial" pitchFamily="34" charset="0"/>
              </a:defRPr>
            </a:pPr>
            <a:r>
              <a:rPr lang="sr-Latn-RS" sz="1600" baseline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POVRŠINA ZA AKTERE</a:t>
            </a:r>
            <a:endParaRPr lang="en-US" sz="1600" baseline="0">
              <a:solidFill>
                <a:schemeClr val="tx2">
                  <a:lumMod val="75000"/>
                </a:schemeClr>
              </a:solidFill>
              <a:latin typeface="Arial" pitchFamily="34" charset="0"/>
            </a:endParaRPr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dLbls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3022</a:t>
                    </a:r>
                    <a:endParaRPr lang="en-US"/>
                  </a:p>
                </c:rich>
              </c:tx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5734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900" b="1" i="0" baseline="0">
                    <a:latin typeface="Arial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Sheet1!$A$2:$A$28</c:f>
              <c:strCache>
                <c:ptCount val="27"/>
                <c:pt idx="0">
                  <c:v>Vlada Srbije</c:v>
                </c:pt>
                <c:pt idx="1">
                  <c:v>Tomislav Nikolić</c:v>
                </c:pt>
                <c:pt idx="2">
                  <c:v>Policija</c:v>
                </c:pt>
                <c:pt idx="3">
                  <c:v>Sud/advokati</c:v>
                </c:pt>
                <c:pt idx="4">
                  <c:v>Osumnjičeni/okrivljeni/optuženi</c:v>
                </c:pt>
                <c:pt idx="5">
                  <c:v>OCD</c:v>
                </c:pt>
                <c:pt idx="6">
                  <c:v>Sportski klubovi/sportisti</c:v>
                </c:pt>
                <c:pt idx="7">
                  <c:v>Akteri iz drugih zemalja</c:v>
                </c:pt>
                <c:pt idx="8">
                  <c:v>EU</c:v>
                </c:pt>
                <c:pt idx="9">
                  <c:v>Javna predizeća</c:v>
                </c:pt>
                <c:pt idx="10">
                  <c:v>Privatna preduzeća</c:v>
                </c:pt>
                <c:pt idx="11">
                  <c:v>Antikorupcijska tela</c:v>
                </c:pt>
                <c:pt idx="12">
                  <c:v>Oštećeni građani</c:v>
                </c:pt>
                <c:pt idx="13">
                  <c:v>SNS</c:v>
                </c:pt>
                <c:pt idx="14">
                  <c:v>SPS</c:v>
                </c:pt>
                <c:pt idx="15">
                  <c:v>URS</c:v>
                </c:pt>
                <c:pt idx="16">
                  <c:v>PUPS</c:v>
                </c:pt>
                <c:pt idx="17">
                  <c:v>Neimenovani akter</c:v>
                </c:pt>
                <c:pt idx="18">
                  <c:v>NS</c:v>
                </c:pt>
                <c:pt idx="19">
                  <c:v>DS</c:v>
                </c:pt>
                <c:pt idx="20">
                  <c:v>LDP</c:v>
                </c:pt>
                <c:pt idx="21">
                  <c:v>DSS</c:v>
                </c:pt>
                <c:pt idx="22">
                  <c:v>JS</c:v>
                </c:pt>
                <c:pt idx="23">
                  <c:v>LSV</c:v>
                </c:pt>
                <c:pt idx="24">
                  <c:v>Neparlamentarne političke partije</c:v>
                </c:pt>
                <c:pt idx="25">
                  <c:v>Novinari</c:v>
                </c:pt>
                <c:pt idx="26">
                  <c:v>Ostali</c:v>
                </c:pt>
              </c:strCache>
            </c:strRef>
          </c:cat>
          <c:val>
            <c:numRef>
              <c:f>Sheet1!$B$2:$B$28</c:f>
              <c:numCache>
                <c:formatCode>General</c:formatCode>
                <c:ptCount val="27"/>
                <c:pt idx="0">
                  <c:v>2589</c:v>
                </c:pt>
                <c:pt idx="1">
                  <c:v>5</c:v>
                </c:pt>
                <c:pt idx="2">
                  <c:v>1162</c:v>
                </c:pt>
                <c:pt idx="3">
                  <c:v>1120</c:v>
                </c:pt>
                <c:pt idx="4">
                  <c:v>3017</c:v>
                </c:pt>
                <c:pt idx="5">
                  <c:v>476</c:v>
                </c:pt>
                <c:pt idx="6">
                  <c:v>2693</c:v>
                </c:pt>
                <c:pt idx="7">
                  <c:v>2448</c:v>
                </c:pt>
                <c:pt idx="8">
                  <c:v>5</c:v>
                </c:pt>
                <c:pt idx="9">
                  <c:v>1923</c:v>
                </c:pt>
                <c:pt idx="10">
                  <c:v>771</c:v>
                </c:pt>
                <c:pt idx="11">
                  <c:v>1101</c:v>
                </c:pt>
                <c:pt idx="12">
                  <c:v>764</c:v>
                </c:pt>
                <c:pt idx="13">
                  <c:v>23</c:v>
                </c:pt>
                <c:pt idx="14">
                  <c:v>0</c:v>
                </c:pt>
                <c:pt idx="15">
                  <c:v>10</c:v>
                </c:pt>
                <c:pt idx="16">
                  <c:v>0</c:v>
                </c:pt>
                <c:pt idx="17">
                  <c:v>79</c:v>
                </c:pt>
                <c:pt idx="18">
                  <c:v>0</c:v>
                </c:pt>
                <c:pt idx="19">
                  <c:v>15</c:v>
                </c:pt>
                <c:pt idx="20">
                  <c:v>16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168</c:v>
                </c:pt>
                <c:pt idx="26">
                  <c:v>346</c:v>
                </c:pt>
              </c:numCache>
            </c:numRef>
          </c:val>
        </c:ser>
        <c:axId val="125163392"/>
        <c:axId val="125164928"/>
      </c:barChart>
      <c:catAx>
        <c:axId val="125163392"/>
        <c:scaling>
          <c:orientation val="maxMin"/>
        </c:scaling>
        <c:axPos val="l"/>
        <c:tickLblPos val="nextTo"/>
        <c:txPr>
          <a:bodyPr/>
          <a:lstStyle/>
          <a:p>
            <a:pPr>
              <a:defRPr sz="900" baseline="0">
                <a:latin typeface="Arial" pitchFamily="34" charset="0"/>
              </a:defRPr>
            </a:pPr>
            <a:endParaRPr lang="en-US"/>
          </a:p>
        </c:txPr>
        <c:crossAx val="125164928"/>
        <c:crosses val="autoZero"/>
        <c:auto val="1"/>
        <c:lblAlgn val="ctr"/>
        <c:lblOffset val="100"/>
      </c:catAx>
      <c:valAx>
        <c:axId val="125164928"/>
        <c:scaling>
          <c:orientation val="minMax"/>
        </c:scaling>
        <c:delete val="1"/>
        <c:axPos val="t"/>
        <c:majorGridlines/>
        <c:numFmt formatCode="General" sourceLinked="1"/>
        <c:tickLblPos val="none"/>
        <c:crossAx val="125163392"/>
        <c:crosses val="autoZero"/>
        <c:crossBetween val="between"/>
      </c:valAx>
    </c:plotArea>
    <c:plotVisOnly val="1"/>
  </c:chart>
  <c:spPr>
    <a:solidFill>
      <a:schemeClr val="bg1">
        <a:lumMod val="95000"/>
      </a:schemeClr>
    </a:solidFill>
  </c:spPr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600" baseline="0">
                <a:latin typeface="Arial" pitchFamily="34" charset="0"/>
              </a:defRPr>
            </a:pPr>
            <a:r>
              <a:rPr lang="sr-Latn-RS" sz="1600" baseline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VREME ZA AKTERE</a:t>
            </a:r>
            <a:endParaRPr lang="en-US" sz="1600" baseline="0">
              <a:solidFill>
                <a:schemeClr val="tx2">
                  <a:lumMod val="75000"/>
                </a:schemeClr>
              </a:solidFill>
              <a:latin typeface="Arial" pitchFamily="34" charset="0"/>
            </a:endParaRPr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dLbls>
            <c:dLbl>
              <c:idx val="5"/>
              <c:layout/>
              <c:tx>
                <c:rich>
                  <a:bodyPr/>
                  <a:lstStyle/>
                  <a:p>
                    <a:r>
                      <a:rPr lang="sr-Latn-RS" smtClean="0"/>
                      <a:t>0:05:15</a:t>
                    </a:r>
                    <a:endParaRPr lang="en-US"/>
                  </a:p>
                </c:rich>
              </c:tx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sr-Latn-RS" smtClean="0"/>
                      <a:t>0:11:08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900" b="1" i="0" baseline="0">
                    <a:latin typeface="Arial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Sheet1!$A$2:$A$23</c:f>
              <c:strCache>
                <c:ptCount val="22"/>
                <c:pt idx="0">
                  <c:v>Vlada Srbije</c:v>
                </c:pt>
                <c:pt idx="1">
                  <c:v>Tomislav Nikolić</c:v>
                </c:pt>
                <c:pt idx="2">
                  <c:v>Policija</c:v>
                </c:pt>
                <c:pt idx="3">
                  <c:v>Sud/advokati</c:v>
                </c:pt>
                <c:pt idx="4">
                  <c:v>Osumnjičeni/okrivljeni/optuženi</c:v>
                </c:pt>
                <c:pt idx="5">
                  <c:v>OCD</c:v>
                </c:pt>
                <c:pt idx="6">
                  <c:v>Akteri iz drugih zemalja</c:v>
                </c:pt>
                <c:pt idx="7">
                  <c:v>EU</c:v>
                </c:pt>
                <c:pt idx="8">
                  <c:v>Javna predizeća</c:v>
                </c:pt>
                <c:pt idx="9">
                  <c:v>Privatna preduzeća</c:v>
                </c:pt>
                <c:pt idx="10">
                  <c:v>Antikorupcijska tela</c:v>
                </c:pt>
                <c:pt idx="11">
                  <c:v>Oštećeni građani</c:v>
                </c:pt>
                <c:pt idx="12">
                  <c:v>SNS</c:v>
                </c:pt>
                <c:pt idx="13">
                  <c:v>SPS</c:v>
                </c:pt>
                <c:pt idx="14">
                  <c:v>URS</c:v>
                </c:pt>
                <c:pt idx="15">
                  <c:v>SDPS</c:v>
                </c:pt>
                <c:pt idx="16">
                  <c:v>DS</c:v>
                </c:pt>
                <c:pt idx="17">
                  <c:v>LDP</c:v>
                </c:pt>
                <c:pt idx="18">
                  <c:v>LSV</c:v>
                </c:pt>
                <c:pt idx="19">
                  <c:v>Neparlamentarne političke partije</c:v>
                </c:pt>
                <c:pt idx="20">
                  <c:v>Novinari</c:v>
                </c:pt>
                <c:pt idx="21">
                  <c:v>Ostali</c:v>
                </c:pt>
              </c:strCache>
            </c:strRef>
          </c:cat>
          <c:val>
            <c:numRef>
              <c:f>Sheet1!$B$2:$B$23</c:f>
              <c:numCache>
                <c:formatCode>h:mm:ss</c:formatCode>
                <c:ptCount val="22"/>
                <c:pt idx="0">
                  <c:v>3.8310185185185192E-3</c:v>
                </c:pt>
                <c:pt idx="1">
                  <c:v>1.1574074074074081E-4</c:v>
                </c:pt>
                <c:pt idx="2">
                  <c:v>3.4722222222222249E-5</c:v>
                </c:pt>
                <c:pt idx="3">
                  <c:v>1.6319444444444445E-3</c:v>
                </c:pt>
                <c:pt idx="4">
                  <c:v>5.1736111111111175E-3</c:v>
                </c:pt>
                <c:pt idx="5">
                  <c:v>6.4814814814814911E-4</c:v>
                </c:pt>
                <c:pt idx="6">
                  <c:v>6.018518518518519E-4</c:v>
                </c:pt>
                <c:pt idx="7">
                  <c:v>4.6296296296296375E-5</c:v>
                </c:pt>
                <c:pt idx="8">
                  <c:v>1.435185185185186E-3</c:v>
                </c:pt>
                <c:pt idx="9">
                  <c:v>1.0416666666666667E-3</c:v>
                </c:pt>
                <c:pt idx="10">
                  <c:v>1.1574074074074082E-5</c:v>
                </c:pt>
                <c:pt idx="11">
                  <c:v>3.0092592592592595E-4</c:v>
                </c:pt>
                <c:pt idx="12">
                  <c:v>5.6712962962962999E-4</c:v>
                </c:pt>
                <c:pt idx="13" formatCode="General">
                  <c:v>0</c:v>
                </c:pt>
                <c:pt idx="14">
                  <c:v>2.314814814814815E-5</c:v>
                </c:pt>
                <c:pt idx="15" formatCode="General">
                  <c:v>0</c:v>
                </c:pt>
                <c:pt idx="16" formatCode="General">
                  <c:v>0</c:v>
                </c:pt>
                <c:pt idx="17">
                  <c:v>1.1574074074074082E-5</c:v>
                </c:pt>
                <c:pt idx="18" formatCode="General">
                  <c:v>0</c:v>
                </c:pt>
                <c:pt idx="19" formatCode="General">
                  <c:v>0</c:v>
                </c:pt>
                <c:pt idx="20">
                  <c:v>4.2824074074074091E-4</c:v>
                </c:pt>
                <c:pt idx="21">
                  <c:v>9.7222222222222284E-4</c:v>
                </c:pt>
              </c:numCache>
            </c:numRef>
          </c:val>
        </c:ser>
        <c:axId val="100261888"/>
        <c:axId val="100286464"/>
      </c:barChart>
      <c:catAx>
        <c:axId val="100261888"/>
        <c:scaling>
          <c:orientation val="maxMin"/>
        </c:scaling>
        <c:axPos val="l"/>
        <c:tickLblPos val="nextTo"/>
        <c:txPr>
          <a:bodyPr/>
          <a:lstStyle/>
          <a:p>
            <a:pPr>
              <a:defRPr sz="900" baseline="0">
                <a:latin typeface="Arial" pitchFamily="34" charset="0"/>
              </a:defRPr>
            </a:pPr>
            <a:endParaRPr lang="en-US"/>
          </a:p>
        </c:txPr>
        <c:crossAx val="100286464"/>
        <c:crosses val="autoZero"/>
        <c:auto val="1"/>
        <c:lblAlgn val="ctr"/>
        <c:lblOffset val="100"/>
      </c:catAx>
      <c:valAx>
        <c:axId val="100286464"/>
        <c:scaling>
          <c:orientation val="minMax"/>
        </c:scaling>
        <c:delete val="1"/>
        <c:axPos val="t"/>
        <c:majorGridlines/>
        <c:numFmt formatCode="h:mm:ss" sourceLinked="1"/>
        <c:tickLblPos val="none"/>
        <c:crossAx val="100261888"/>
        <c:crosses val="autoZero"/>
        <c:crossBetween val="between"/>
      </c:valAx>
    </c:plotArea>
    <c:plotVisOnly val="1"/>
  </c:chart>
  <c:spPr>
    <a:solidFill>
      <a:schemeClr val="accent1">
        <a:lumMod val="20000"/>
        <a:lumOff val="80000"/>
      </a:schemeClr>
    </a:solidFill>
  </c:spPr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600" baseline="0">
                <a:latin typeface="Arial" pitchFamily="34" charset="0"/>
              </a:defRPr>
            </a:pPr>
            <a:r>
              <a:rPr lang="sr-Latn-RS" sz="1600" baseline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VREME ZA AKTERE</a:t>
            </a:r>
            <a:endParaRPr lang="en-US" sz="1600" baseline="0">
              <a:solidFill>
                <a:schemeClr val="tx2">
                  <a:lumMod val="75000"/>
                </a:schemeClr>
              </a:solidFill>
              <a:latin typeface="Arial" pitchFamily="34" charset="0"/>
            </a:endParaRPr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Lbls>
            <c:dLbl>
              <c:idx val="5"/>
              <c:layout/>
              <c:tx>
                <c:rich>
                  <a:bodyPr/>
                  <a:lstStyle/>
                  <a:p>
                    <a:r>
                      <a:rPr lang="sr-Latn-RS" smtClean="0"/>
                      <a:t>0:05:15</a:t>
                    </a:r>
                    <a:endParaRPr lang="en-US"/>
                  </a:p>
                </c:rich>
              </c:tx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sr-Latn-RS" smtClean="0"/>
                      <a:t>0:11:08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900" b="1" i="0" baseline="0">
                    <a:latin typeface="Arial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Sheet1!$A$2:$A$23</c:f>
              <c:strCache>
                <c:ptCount val="22"/>
                <c:pt idx="0">
                  <c:v>Vlada Srbije</c:v>
                </c:pt>
                <c:pt idx="1">
                  <c:v>Tomislav Nikolić</c:v>
                </c:pt>
                <c:pt idx="2">
                  <c:v>Policija</c:v>
                </c:pt>
                <c:pt idx="3">
                  <c:v>Sud/advokati</c:v>
                </c:pt>
                <c:pt idx="4">
                  <c:v>Osumnjičeni/okrivljeni/optuženi</c:v>
                </c:pt>
                <c:pt idx="5">
                  <c:v>OCD</c:v>
                </c:pt>
                <c:pt idx="6">
                  <c:v>Akteri iz drugih zemalja</c:v>
                </c:pt>
                <c:pt idx="7">
                  <c:v>EU</c:v>
                </c:pt>
                <c:pt idx="8">
                  <c:v>Javna predizeća</c:v>
                </c:pt>
                <c:pt idx="9">
                  <c:v>Privatna preduzeća</c:v>
                </c:pt>
                <c:pt idx="10">
                  <c:v>Antikorupcijska tela</c:v>
                </c:pt>
                <c:pt idx="11">
                  <c:v>Oštećeni građani</c:v>
                </c:pt>
                <c:pt idx="12">
                  <c:v>SNS</c:v>
                </c:pt>
                <c:pt idx="13">
                  <c:v>SPS</c:v>
                </c:pt>
                <c:pt idx="14">
                  <c:v>URS</c:v>
                </c:pt>
                <c:pt idx="15">
                  <c:v>SDPS</c:v>
                </c:pt>
                <c:pt idx="16">
                  <c:v>DS</c:v>
                </c:pt>
                <c:pt idx="17">
                  <c:v>LDP</c:v>
                </c:pt>
                <c:pt idx="18">
                  <c:v>LSV</c:v>
                </c:pt>
                <c:pt idx="19">
                  <c:v>Neparlamentarne političke partije</c:v>
                </c:pt>
                <c:pt idx="20">
                  <c:v>Novinari</c:v>
                </c:pt>
                <c:pt idx="21">
                  <c:v>Ostali</c:v>
                </c:pt>
              </c:strCache>
            </c:strRef>
          </c:cat>
          <c:val>
            <c:numRef>
              <c:f>Sheet1!$B$2:$B$23</c:f>
              <c:numCache>
                <c:formatCode>h:mm:ss</c:formatCode>
                <c:ptCount val="22"/>
                <c:pt idx="0">
                  <c:v>4.6759259259259263E-3</c:v>
                </c:pt>
                <c:pt idx="1">
                  <c:v>1.0416666666666667E-4</c:v>
                </c:pt>
                <c:pt idx="2">
                  <c:v>2.314814814814815E-5</c:v>
                </c:pt>
                <c:pt idx="3">
                  <c:v>1.4930555555555567E-3</c:v>
                </c:pt>
                <c:pt idx="4">
                  <c:v>5.9837962962962996E-3</c:v>
                </c:pt>
                <c:pt idx="5">
                  <c:v>2.106481481481483E-3</c:v>
                </c:pt>
                <c:pt idx="6">
                  <c:v>2.6041666666666696E-3</c:v>
                </c:pt>
                <c:pt idx="7">
                  <c:v>1.2731481481481483E-4</c:v>
                </c:pt>
                <c:pt idx="8">
                  <c:v>3.1250000000000022E-4</c:v>
                </c:pt>
                <c:pt idx="9">
                  <c:v>1.3425925925925925E-3</c:v>
                </c:pt>
                <c:pt idx="10">
                  <c:v>1.2500000000000009E-3</c:v>
                </c:pt>
                <c:pt idx="11">
                  <c:v>0</c:v>
                </c:pt>
                <c:pt idx="12">
                  <c:v>1.5046296296296297E-4</c:v>
                </c:pt>
                <c:pt idx="13">
                  <c:v>9.2592592592592805E-5</c:v>
                </c:pt>
                <c:pt idx="14">
                  <c:v>0</c:v>
                </c:pt>
                <c:pt idx="15">
                  <c:v>9.2592592592592805E-5</c:v>
                </c:pt>
                <c:pt idx="16">
                  <c:v>2.1990740740740757E-4</c:v>
                </c:pt>
                <c:pt idx="17">
                  <c:v>3.7037037037037079E-4</c:v>
                </c:pt>
                <c:pt idx="18" formatCode="General">
                  <c:v>0</c:v>
                </c:pt>
                <c:pt idx="19">
                  <c:v>9.2592592592592805E-5</c:v>
                </c:pt>
                <c:pt idx="20">
                  <c:v>5.4398148148148231E-4</c:v>
                </c:pt>
                <c:pt idx="21">
                  <c:v>9.0277777777777784E-4</c:v>
                </c:pt>
              </c:numCache>
            </c:numRef>
          </c:val>
        </c:ser>
        <c:axId val="100298112"/>
        <c:axId val="103990400"/>
      </c:barChart>
      <c:catAx>
        <c:axId val="100298112"/>
        <c:scaling>
          <c:orientation val="maxMin"/>
        </c:scaling>
        <c:axPos val="l"/>
        <c:tickLblPos val="nextTo"/>
        <c:txPr>
          <a:bodyPr/>
          <a:lstStyle/>
          <a:p>
            <a:pPr>
              <a:defRPr sz="900" baseline="0">
                <a:latin typeface="Arial" pitchFamily="34" charset="0"/>
              </a:defRPr>
            </a:pPr>
            <a:endParaRPr lang="en-US"/>
          </a:p>
        </c:txPr>
        <c:crossAx val="103990400"/>
        <c:crosses val="autoZero"/>
        <c:auto val="1"/>
        <c:lblAlgn val="ctr"/>
        <c:lblOffset val="100"/>
      </c:catAx>
      <c:valAx>
        <c:axId val="103990400"/>
        <c:scaling>
          <c:orientation val="minMax"/>
        </c:scaling>
        <c:delete val="1"/>
        <c:axPos val="t"/>
        <c:majorGridlines/>
        <c:numFmt formatCode="h:mm:ss" sourceLinked="1"/>
        <c:tickLblPos val="none"/>
        <c:crossAx val="100298112"/>
        <c:crosses val="autoZero"/>
        <c:crossBetween val="between"/>
      </c:valAx>
    </c:plotArea>
    <c:plotVisOnly val="1"/>
  </c:chart>
  <c:spPr>
    <a:solidFill>
      <a:schemeClr val="accent1">
        <a:lumMod val="20000"/>
        <a:lumOff val="80000"/>
      </a:schemeClr>
    </a:solidFill>
  </c:spPr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600" baseline="0">
                <a:latin typeface="Arial" pitchFamily="34" charset="0"/>
              </a:defRPr>
            </a:pPr>
            <a:r>
              <a:rPr lang="sr-Latn-RS" sz="1600" baseline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VREME ZA AKTERE</a:t>
            </a:r>
            <a:endParaRPr lang="en-US" sz="1600" baseline="0">
              <a:solidFill>
                <a:schemeClr val="tx2">
                  <a:lumMod val="75000"/>
                </a:schemeClr>
              </a:solidFill>
              <a:latin typeface="Arial" pitchFamily="34" charset="0"/>
            </a:endParaRPr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</c:spPr>
          <c:dLbls>
            <c:dLbl>
              <c:idx val="5"/>
              <c:layout/>
              <c:tx>
                <c:rich>
                  <a:bodyPr/>
                  <a:lstStyle/>
                  <a:p>
                    <a:r>
                      <a:rPr lang="sr-Latn-RS" smtClean="0"/>
                      <a:t>0:05:15</a:t>
                    </a:r>
                    <a:endParaRPr lang="en-US"/>
                  </a:p>
                </c:rich>
              </c:tx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sr-Latn-RS" smtClean="0"/>
                      <a:t>0:</a:t>
                    </a:r>
                    <a:r>
                      <a:rPr lang="en-US" smtClean="0"/>
                      <a:t>05</a:t>
                    </a:r>
                    <a:r>
                      <a:rPr lang="sr-Latn-RS" smtClean="0"/>
                      <a:t>:</a:t>
                    </a:r>
                    <a:r>
                      <a:rPr lang="en-US" smtClean="0"/>
                      <a:t>46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900" b="1" i="0" baseline="0">
                    <a:latin typeface="Arial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Sheet1!$A$2:$A$20</c:f>
              <c:strCache>
                <c:ptCount val="19"/>
                <c:pt idx="0">
                  <c:v>Vlada Srbije</c:v>
                </c:pt>
                <c:pt idx="1">
                  <c:v>Tomislav Nikolić</c:v>
                </c:pt>
                <c:pt idx="2">
                  <c:v>Policija</c:v>
                </c:pt>
                <c:pt idx="3">
                  <c:v>Sud/advokati</c:v>
                </c:pt>
                <c:pt idx="4">
                  <c:v>Osumnjičeni/okrivljeni/optuženi</c:v>
                </c:pt>
                <c:pt idx="5">
                  <c:v>OCD</c:v>
                </c:pt>
                <c:pt idx="6">
                  <c:v>Sportski klubovi/sportisti</c:v>
                </c:pt>
                <c:pt idx="7">
                  <c:v>Akteri iz drugih zemalja</c:v>
                </c:pt>
                <c:pt idx="8">
                  <c:v>Javna predizeća</c:v>
                </c:pt>
                <c:pt idx="9">
                  <c:v>Privatna preduzeća</c:v>
                </c:pt>
                <c:pt idx="10">
                  <c:v>Antikorupcijska tela</c:v>
                </c:pt>
                <c:pt idx="11">
                  <c:v>Oštećeni građani</c:v>
                </c:pt>
                <c:pt idx="12">
                  <c:v>SNS</c:v>
                </c:pt>
                <c:pt idx="13">
                  <c:v>SPS</c:v>
                </c:pt>
                <c:pt idx="14">
                  <c:v>PUPS</c:v>
                </c:pt>
                <c:pt idx="15">
                  <c:v>DS</c:v>
                </c:pt>
                <c:pt idx="16">
                  <c:v>LDP</c:v>
                </c:pt>
                <c:pt idx="17">
                  <c:v>Neparlamentarne političke partije</c:v>
                </c:pt>
                <c:pt idx="18">
                  <c:v>Ostali</c:v>
                </c:pt>
              </c:strCache>
            </c:strRef>
          </c:cat>
          <c:val>
            <c:numRef>
              <c:f>Sheet1!$B$2:$B$20</c:f>
              <c:numCache>
                <c:formatCode>h:mm:ss</c:formatCode>
                <c:ptCount val="19"/>
                <c:pt idx="0">
                  <c:v>5.9606481481481524E-3</c:v>
                </c:pt>
                <c:pt idx="1">
                  <c:v>1.9675925925925932E-4</c:v>
                </c:pt>
                <c:pt idx="2">
                  <c:v>3.8194444444444446E-4</c:v>
                </c:pt>
                <c:pt idx="3">
                  <c:v>2.2569444444444451E-3</c:v>
                </c:pt>
                <c:pt idx="4">
                  <c:v>3.5300925925925947E-3</c:v>
                </c:pt>
                <c:pt idx="5">
                  <c:v>1.7129629629629634E-3</c:v>
                </c:pt>
                <c:pt idx="6">
                  <c:v>1.6203703703703711E-4</c:v>
                </c:pt>
                <c:pt idx="7">
                  <c:v>4.0046296296296323E-3</c:v>
                </c:pt>
                <c:pt idx="8">
                  <c:v>3.3912037037037036E-3</c:v>
                </c:pt>
                <c:pt idx="9">
                  <c:v>2.2106481481481478E-3</c:v>
                </c:pt>
                <c:pt idx="10">
                  <c:v>1.6087962962962963E-3</c:v>
                </c:pt>
                <c:pt idx="11">
                  <c:v>1.0648148148148151E-3</c:v>
                </c:pt>
                <c:pt idx="12">
                  <c:v>1.6782407407407419E-3</c:v>
                </c:pt>
                <c:pt idx="13">
                  <c:v>1.2731481481481483E-4</c:v>
                </c:pt>
                <c:pt idx="14">
                  <c:v>1.9675925925925932E-4</c:v>
                </c:pt>
                <c:pt idx="15">
                  <c:v>2.7546296296296294E-3</c:v>
                </c:pt>
                <c:pt idx="16">
                  <c:v>6.3657407407407423E-4</c:v>
                </c:pt>
                <c:pt idx="17">
                  <c:v>4.6296296296296328E-5</c:v>
                </c:pt>
                <c:pt idx="18">
                  <c:v>1.3773148148148152E-3</c:v>
                </c:pt>
              </c:numCache>
            </c:numRef>
          </c:val>
        </c:ser>
        <c:axId val="103998208"/>
        <c:axId val="103999744"/>
      </c:barChart>
      <c:catAx>
        <c:axId val="103998208"/>
        <c:scaling>
          <c:orientation val="maxMin"/>
        </c:scaling>
        <c:axPos val="l"/>
        <c:tickLblPos val="nextTo"/>
        <c:txPr>
          <a:bodyPr/>
          <a:lstStyle/>
          <a:p>
            <a:pPr>
              <a:defRPr sz="900" baseline="0">
                <a:latin typeface="Arial" pitchFamily="34" charset="0"/>
              </a:defRPr>
            </a:pPr>
            <a:endParaRPr lang="en-US"/>
          </a:p>
        </c:txPr>
        <c:crossAx val="103999744"/>
        <c:crosses val="autoZero"/>
        <c:auto val="1"/>
        <c:lblAlgn val="ctr"/>
        <c:lblOffset val="100"/>
      </c:catAx>
      <c:valAx>
        <c:axId val="103999744"/>
        <c:scaling>
          <c:orientation val="minMax"/>
        </c:scaling>
        <c:delete val="1"/>
        <c:axPos val="t"/>
        <c:majorGridlines/>
        <c:numFmt formatCode="h:mm:ss" sourceLinked="1"/>
        <c:tickLblPos val="none"/>
        <c:crossAx val="103998208"/>
        <c:crosses val="autoZero"/>
        <c:crossBetween val="between"/>
      </c:valAx>
    </c:plotArea>
    <c:plotVisOnly val="1"/>
  </c:chart>
  <c:spPr>
    <a:solidFill>
      <a:schemeClr val="accent1">
        <a:lumMod val="20000"/>
        <a:lumOff val="80000"/>
      </a:schemeClr>
    </a:solidFill>
  </c:spPr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600" baseline="0">
                <a:latin typeface="Arial" pitchFamily="34" charset="0"/>
              </a:defRPr>
            </a:pPr>
            <a:r>
              <a:rPr lang="sr-Latn-RS" sz="1600" baseline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VREME ZA AKTERE</a:t>
            </a:r>
            <a:endParaRPr lang="en-US" sz="1600" baseline="0">
              <a:solidFill>
                <a:schemeClr val="tx2">
                  <a:lumMod val="75000"/>
                </a:schemeClr>
              </a:solidFill>
              <a:latin typeface="Arial" pitchFamily="34" charset="0"/>
            </a:endParaRPr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B0F0"/>
            </a:solidFill>
          </c:spPr>
          <c:dLbls>
            <c:dLbl>
              <c:idx val="5"/>
              <c:layout/>
              <c:tx>
                <c:rich>
                  <a:bodyPr/>
                  <a:lstStyle/>
                  <a:p>
                    <a:r>
                      <a:rPr lang="sr-Latn-RS" smtClean="0"/>
                      <a:t>0:05:15</a:t>
                    </a:r>
                    <a:endParaRPr lang="en-US"/>
                  </a:p>
                </c:rich>
              </c:tx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sr-Latn-RS" smtClean="0"/>
                      <a:t>0:</a:t>
                    </a:r>
                    <a:r>
                      <a:rPr lang="en-US" smtClean="0"/>
                      <a:t>02</a:t>
                    </a:r>
                    <a:r>
                      <a:rPr lang="sr-Latn-RS" smtClean="0"/>
                      <a:t>:0</a:t>
                    </a:r>
                    <a:r>
                      <a:rPr lang="en-US" smtClean="0"/>
                      <a:t>4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900" b="1" i="0" baseline="0">
                    <a:latin typeface="Arial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Sheet1!$A$2:$A$20</c:f>
              <c:strCache>
                <c:ptCount val="19"/>
                <c:pt idx="0">
                  <c:v>Vlada Srbije</c:v>
                </c:pt>
                <c:pt idx="1">
                  <c:v>Tomislav Nikolić</c:v>
                </c:pt>
                <c:pt idx="2">
                  <c:v>Policija</c:v>
                </c:pt>
                <c:pt idx="3">
                  <c:v>Sud/advokati</c:v>
                </c:pt>
                <c:pt idx="4">
                  <c:v>Osumnjičeni/okrivljeni/optuženi</c:v>
                </c:pt>
                <c:pt idx="5">
                  <c:v>OCD</c:v>
                </c:pt>
                <c:pt idx="6">
                  <c:v>Sportski klubovi/sportisti</c:v>
                </c:pt>
                <c:pt idx="7">
                  <c:v>Akteri iz drugih zemalja</c:v>
                </c:pt>
                <c:pt idx="8">
                  <c:v>Javna predizeća</c:v>
                </c:pt>
                <c:pt idx="9">
                  <c:v>Privatna preduzeća</c:v>
                </c:pt>
                <c:pt idx="10">
                  <c:v>Antikorupcijska tela</c:v>
                </c:pt>
                <c:pt idx="11">
                  <c:v>Oštećeni građani</c:v>
                </c:pt>
                <c:pt idx="12">
                  <c:v>SNS</c:v>
                </c:pt>
                <c:pt idx="13">
                  <c:v>SPS</c:v>
                </c:pt>
                <c:pt idx="14">
                  <c:v>PUPS</c:v>
                </c:pt>
                <c:pt idx="15">
                  <c:v>DS</c:v>
                </c:pt>
                <c:pt idx="16">
                  <c:v>LDP</c:v>
                </c:pt>
                <c:pt idx="17">
                  <c:v>Neparlamentarne političke partije</c:v>
                </c:pt>
                <c:pt idx="18">
                  <c:v>Ostali</c:v>
                </c:pt>
              </c:strCache>
            </c:strRef>
          </c:cat>
          <c:val>
            <c:numRef>
              <c:f>Sheet1!$B$2:$B$20</c:f>
              <c:numCache>
                <c:formatCode>h:mm:ss</c:formatCode>
                <c:ptCount val="19"/>
                <c:pt idx="0">
                  <c:v>3.1944444444444442E-3</c:v>
                </c:pt>
                <c:pt idx="1">
                  <c:v>0</c:v>
                </c:pt>
                <c:pt idx="2">
                  <c:v>4.5138888888888892E-4</c:v>
                </c:pt>
                <c:pt idx="3">
                  <c:v>2.5115740740740749E-3</c:v>
                </c:pt>
                <c:pt idx="4">
                  <c:v>3.3912037037037036E-3</c:v>
                </c:pt>
                <c:pt idx="5">
                  <c:v>1.7361111111111119E-3</c:v>
                </c:pt>
                <c:pt idx="6">
                  <c:v>3.7037037037037057E-4</c:v>
                </c:pt>
                <c:pt idx="7">
                  <c:v>1.4351851851851858E-3</c:v>
                </c:pt>
                <c:pt idx="8">
                  <c:v>1.886574074074075E-3</c:v>
                </c:pt>
                <c:pt idx="9">
                  <c:v>1.1805555555555567E-3</c:v>
                </c:pt>
                <c:pt idx="10">
                  <c:v>4.1666666666666686E-4</c:v>
                </c:pt>
                <c:pt idx="11">
                  <c:v>4.9768518518518543E-4</c:v>
                </c:pt>
                <c:pt idx="12">
                  <c:v>5.4398148148148188E-4</c:v>
                </c:pt>
                <c:pt idx="13">
                  <c:v>0</c:v>
                </c:pt>
                <c:pt idx="14">
                  <c:v>0</c:v>
                </c:pt>
                <c:pt idx="15">
                  <c:v>2.3148148148148146E-4</c:v>
                </c:pt>
                <c:pt idx="16">
                  <c:v>0</c:v>
                </c:pt>
                <c:pt idx="17">
                  <c:v>0</c:v>
                </c:pt>
                <c:pt idx="18">
                  <c:v>4.3981481481481497E-4</c:v>
                </c:pt>
              </c:numCache>
            </c:numRef>
          </c:val>
        </c:ser>
        <c:axId val="122342400"/>
        <c:axId val="121975552"/>
      </c:barChart>
      <c:catAx>
        <c:axId val="122342400"/>
        <c:scaling>
          <c:orientation val="maxMin"/>
        </c:scaling>
        <c:axPos val="l"/>
        <c:tickLblPos val="nextTo"/>
        <c:txPr>
          <a:bodyPr/>
          <a:lstStyle/>
          <a:p>
            <a:pPr>
              <a:defRPr sz="900" baseline="0">
                <a:latin typeface="Arial" pitchFamily="34" charset="0"/>
              </a:defRPr>
            </a:pPr>
            <a:endParaRPr lang="en-US"/>
          </a:p>
        </c:txPr>
        <c:crossAx val="121975552"/>
        <c:crosses val="autoZero"/>
        <c:auto val="1"/>
        <c:lblAlgn val="ctr"/>
        <c:lblOffset val="100"/>
      </c:catAx>
      <c:valAx>
        <c:axId val="121975552"/>
        <c:scaling>
          <c:orientation val="minMax"/>
        </c:scaling>
        <c:delete val="1"/>
        <c:axPos val="t"/>
        <c:majorGridlines/>
        <c:numFmt formatCode="h:mm:ss" sourceLinked="1"/>
        <c:tickLblPos val="none"/>
        <c:crossAx val="122342400"/>
        <c:crosses val="autoZero"/>
        <c:crossBetween val="between"/>
      </c:valAx>
    </c:plotArea>
    <c:plotVisOnly val="1"/>
  </c:chart>
  <c:spPr>
    <a:solidFill>
      <a:schemeClr val="accent1">
        <a:lumMod val="20000"/>
        <a:lumOff val="80000"/>
      </a:schemeClr>
    </a:solidFill>
  </c:spPr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600" baseline="0">
                <a:latin typeface="Arial" pitchFamily="34" charset="0"/>
              </a:defRPr>
            </a:pPr>
            <a:r>
              <a:rPr lang="sr-Latn-RS" sz="1600" baseline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VREME ZA AKTERE</a:t>
            </a:r>
            <a:endParaRPr lang="en-US" sz="1600" baseline="0">
              <a:solidFill>
                <a:schemeClr val="tx2">
                  <a:lumMod val="75000"/>
                </a:schemeClr>
              </a:solidFill>
              <a:latin typeface="Arial" pitchFamily="34" charset="0"/>
            </a:endParaRPr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6"/>
            </a:solidFill>
          </c:spPr>
          <c:dLbls>
            <c:dLbl>
              <c:idx val="5"/>
              <c:layout/>
              <c:tx>
                <c:rich>
                  <a:bodyPr/>
                  <a:lstStyle/>
                  <a:p>
                    <a:r>
                      <a:rPr lang="sr-Latn-RS" smtClean="0"/>
                      <a:t>0:05:15</a:t>
                    </a:r>
                    <a:endParaRPr lang="en-US"/>
                  </a:p>
                </c:rich>
              </c:tx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sr-Latn-RS" smtClean="0"/>
                      <a:t>0:</a:t>
                    </a:r>
                    <a:r>
                      <a:rPr lang="en-US" smtClean="0"/>
                      <a:t>01</a:t>
                    </a:r>
                    <a:r>
                      <a:rPr lang="sr-Latn-RS" smtClean="0"/>
                      <a:t>:</a:t>
                    </a:r>
                    <a:r>
                      <a:rPr lang="en-US" smtClean="0"/>
                      <a:t>49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900" b="1" i="0" baseline="0">
                    <a:latin typeface="Arial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Sheet1!$A$2:$A$20</c:f>
              <c:strCache>
                <c:ptCount val="19"/>
                <c:pt idx="0">
                  <c:v>Vlada Srbije</c:v>
                </c:pt>
                <c:pt idx="1">
                  <c:v>Tomislav Nikolić</c:v>
                </c:pt>
                <c:pt idx="2">
                  <c:v>Policija</c:v>
                </c:pt>
                <c:pt idx="3">
                  <c:v>Sud/advokati</c:v>
                </c:pt>
                <c:pt idx="4">
                  <c:v>Osumnjičeni/okrivljeni/optuženi</c:v>
                </c:pt>
                <c:pt idx="5">
                  <c:v>OCD</c:v>
                </c:pt>
                <c:pt idx="6">
                  <c:v>Sportski klubovi/sportisti</c:v>
                </c:pt>
                <c:pt idx="7">
                  <c:v>Akteri iz drugih zemalja</c:v>
                </c:pt>
                <c:pt idx="8">
                  <c:v>Javna predizeća</c:v>
                </c:pt>
                <c:pt idx="9">
                  <c:v>Privatna preduzeća</c:v>
                </c:pt>
                <c:pt idx="10">
                  <c:v>Antikorupcijska tela</c:v>
                </c:pt>
                <c:pt idx="11">
                  <c:v>Oštećeni građani</c:v>
                </c:pt>
                <c:pt idx="12">
                  <c:v>SNS</c:v>
                </c:pt>
                <c:pt idx="13">
                  <c:v>SPS</c:v>
                </c:pt>
                <c:pt idx="14">
                  <c:v>PUPS</c:v>
                </c:pt>
                <c:pt idx="15">
                  <c:v>DS</c:v>
                </c:pt>
                <c:pt idx="16">
                  <c:v>LDP</c:v>
                </c:pt>
                <c:pt idx="17">
                  <c:v>Neparlamentarne političke partije</c:v>
                </c:pt>
                <c:pt idx="18">
                  <c:v>Ostali</c:v>
                </c:pt>
              </c:strCache>
            </c:strRef>
          </c:cat>
          <c:val>
            <c:numRef>
              <c:f>Sheet1!$B$2:$B$20</c:f>
              <c:numCache>
                <c:formatCode>h:mm:ss</c:formatCode>
                <c:ptCount val="19"/>
                <c:pt idx="0">
                  <c:v>2.3148148148148147E-3</c:v>
                </c:pt>
                <c:pt idx="1">
                  <c:v>0</c:v>
                </c:pt>
                <c:pt idx="2">
                  <c:v>1.1574074074074077E-5</c:v>
                </c:pt>
                <c:pt idx="3">
                  <c:v>1.1921296296296302E-3</c:v>
                </c:pt>
                <c:pt idx="4">
                  <c:v>2.4305555555555556E-3</c:v>
                </c:pt>
                <c:pt idx="5">
                  <c:v>4.7453703703703731E-4</c:v>
                </c:pt>
                <c:pt idx="6">
                  <c:v>1.2037037037037044E-3</c:v>
                </c:pt>
                <c:pt idx="7">
                  <c:v>1.261574074074074E-3</c:v>
                </c:pt>
                <c:pt idx="8">
                  <c:v>1.5162037037037047E-3</c:v>
                </c:pt>
                <c:pt idx="9">
                  <c:v>4.1666666666666686E-4</c:v>
                </c:pt>
                <c:pt idx="10">
                  <c:v>1.0300925925925926E-3</c:v>
                </c:pt>
                <c:pt idx="11">
                  <c:v>2.777777777777781E-4</c:v>
                </c:pt>
                <c:pt idx="12">
                  <c:v>6.3657407407407423E-4</c:v>
                </c:pt>
                <c:pt idx="13">
                  <c:v>0</c:v>
                </c:pt>
                <c:pt idx="14">
                  <c:v>0</c:v>
                </c:pt>
                <c:pt idx="15">
                  <c:v>1.0416666666666667E-3</c:v>
                </c:pt>
                <c:pt idx="16">
                  <c:v>9.4907407407407462E-4</c:v>
                </c:pt>
                <c:pt idx="17">
                  <c:v>0</c:v>
                </c:pt>
                <c:pt idx="18">
                  <c:v>7.9861111111111159E-4</c:v>
                </c:pt>
              </c:numCache>
            </c:numRef>
          </c:val>
        </c:ser>
        <c:axId val="122381056"/>
        <c:axId val="122382592"/>
      </c:barChart>
      <c:catAx>
        <c:axId val="122381056"/>
        <c:scaling>
          <c:orientation val="maxMin"/>
        </c:scaling>
        <c:axPos val="l"/>
        <c:tickLblPos val="nextTo"/>
        <c:txPr>
          <a:bodyPr/>
          <a:lstStyle/>
          <a:p>
            <a:pPr>
              <a:defRPr sz="900" baseline="0">
                <a:latin typeface="Arial" pitchFamily="34" charset="0"/>
              </a:defRPr>
            </a:pPr>
            <a:endParaRPr lang="en-US"/>
          </a:p>
        </c:txPr>
        <c:crossAx val="122382592"/>
        <c:crosses val="autoZero"/>
        <c:auto val="1"/>
        <c:lblAlgn val="ctr"/>
        <c:lblOffset val="100"/>
      </c:catAx>
      <c:valAx>
        <c:axId val="122382592"/>
        <c:scaling>
          <c:orientation val="minMax"/>
        </c:scaling>
        <c:delete val="1"/>
        <c:axPos val="t"/>
        <c:majorGridlines/>
        <c:numFmt formatCode="h:mm:ss" sourceLinked="1"/>
        <c:tickLblPos val="none"/>
        <c:crossAx val="122381056"/>
        <c:crosses val="autoZero"/>
        <c:crossBetween val="between"/>
      </c:valAx>
    </c:plotArea>
    <c:plotVisOnly val="1"/>
  </c:chart>
  <c:spPr>
    <a:solidFill>
      <a:schemeClr val="accent1">
        <a:lumMod val="20000"/>
        <a:lumOff val="80000"/>
      </a:schemeClr>
    </a:solidFill>
  </c:spPr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600" baseline="0">
                <a:latin typeface="Arial" pitchFamily="34" charset="0"/>
              </a:defRPr>
            </a:pPr>
            <a:r>
              <a:rPr lang="sr-Latn-RS" sz="1600" baseline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POVRŠINA ZA AKTERE</a:t>
            </a:r>
            <a:endParaRPr lang="en-US" sz="1600" baseline="0">
              <a:solidFill>
                <a:schemeClr val="tx2">
                  <a:lumMod val="75000"/>
                </a:schemeClr>
              </a:solidFill>
              <a:latin typeface="Arial" pitchFamily="34" charset="0"/>
            </a:endParaRPr>
          </a:p>
        </c:rich>
      </c:tx>
      <c:layout>
        <c:manualLayout>
          <c:xMode val="edge"/>
          <c:yMode val="edge"/>
          <c:x val="0.36973867982922587"/>
          <c:y val="1.2749587395242581E-2"/>
        </c:manualLayout>
      </c:layout>
    </c:title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3022</a:t>
                    </a:r>
                    <a:endParaRPr lang="en-US"/>
                  </a:p>
                </c:rich>
              </c:tx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5734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900" b="1" i="0" baseline="0">
                    <a:latin typeface="Arial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Sheet1!$A$2:$A$32</c:f>
              <c:strCache>
                <c:ptCount val="31"/>
                <c:pt idx="0">
                  <c:v>Vlada Srbije</c:v>
                </c:pt>
                <c:pt idx="1">
                  <c:v>Tomislav Nikolić</c:v>
                </c:pt>
                <c:pt idx="2">
                  <c:v>Policija</c:v>
                </c:pt>
                <c:pt idx="3">
                  <c:v>Sud/advokati</c:v>
                </c:pt>
                <c:pt idx="4">
                  <c:v>Osumnjičeni/okrivljeni/optuženi</c:v>
                </c:pt>
                <c:pt idx="5">
                  <c:v>OCD</c:v>
                </c:pt>
                <c:pt idx="6">
                  <c:v>Sportski klubovi/sportisti</c:v>
                </c:pt>
                <c:pt idx="7">
                  <c:v>Akteri iz drugih zemalja</c:v>
                </c:pt>
                <c:pt idx="8">
                  <c:v>EU</c:v>
                </c:pt>
                <c:pt idx="9">
                  <c:v>Javna predizeća</c:v>
                </c:pt>
                <c:pt idx="10">
                  <c:v>Privatna preduzeća</c:v>
                </c:pt>
                <c:pt idx="11">
                  <c:v>Antikorupcijska tela</c:v>
                </c:pt>
                <c:pt idx="12">
                  <c:v>Oštećeni građani</c:v>
                </c:pt>
                <c:pt idx="13">
                  <c:v>SNS</c:v>
                </c:pt>
                <c:pt idx="14">
                  <c:v>SPS</c:v>
                </c:pt>
                <c:pt idx="15">
                  <c:v>URS</c:v>
                </c:pt>
                <c:pt idx="16">
                  <c:v>PUPS</c:v>
                </c:pt>
                <c:pt idx="17">
                  <c:v>Neimenovani akter</c:v>
                </c:pt>
                <c:pt idx="18">
                  <c:v>SDPS</c:v>
                </c:pt>
                <c:pt idx="19">
                  <c:v>NS</c:v>
                </c:pt>
                <c:pt idx="20">
                  <c:v>DS</c:v>
                </c:pt>
                <c:pt idx="21">
                  <c:v>LDP</c:v>
                </c:pt>
                <c:pt idx="22">
                  <c:v>DSS</c:v>
                </c:pt>
                <c:pt idx="23">
                  <c:v>JS</c:v>
                </c:pt>
                <c:pt idx="24">
                  <c:v>LSV</c:v>
                </c:pt>
                <c:pt idx="25">
                  <c:v>Neparlamentarne političke partije</c:v>
                </c:pt>
                <c:pt idx="26">
                  <c:v>SVM</c:v>
                </c:pt>
                <c:pt idx="27">
                  <c:v>SDU</c:v>
                </c:pt>
                <c:pt idx="28">
                  <c:v>DHSS</c:v>
                </c:pt>
                <c:pt idx="29">
                  <c:v>Novinari</c:v>
                </c:pt>
                <c:pt idx="30">
                  <c:v>Ostali</c:v>
                </c:pt>
              </c:strCache>
            </c:strRef>
          </c:cat>
          <c:val>
            <c:numRef>
              <c:f>Sheet1!$B$2:$B$32</c:f>
              <c:numCache>
                <c:formatCode>General</c:formatCode>
                <c:ptCount val="31"/>
                <c:pt idx="0">
                  <c:v>3348</c:v>
                </c:pt>
                <c:pt idx="1">
                  <c:v>83</c:v>
                </c:pt>
                <c:pt idx="2">
                  <c:v>255</c:v>
                </c:pt>
                <c:pt idx="3">
                  <c:v>1800</c:v>
                </c:pt>
                <c:pt idx="4">
                  <c:v>3343</c:v>
                </c:pt>
                <c:pt idx="5">
                  <c:v>3022.8</c:v>
                </c:pt>
                <c:pt idx="6">
                  <c:v>1056</c:v>
                </c:pt>
                <c:pt idx="7">
                  <c:v>5734.3</c:v>
                </c:pt>
                <c:pt idx="8">
                  <c:v>174</c:v>
                </c:pt>
                <c:pt idx="9">
                  <c:v>3903</c:v>
                </c:pt>
                <c:pt idx="10">
                  <c:v>1618</c:v>
                </c:pt>
                <c:pt idx="11">
                  <c:v>1309</c:v>
                </c:pt>
                <c:pt idx="12">
                  <c:v>702</c:v>
                </c:pt>
                <c:pt idx="13">
                  <c:v>891</c:v>
                </c:pt>
                <c:pt idx="14">
                  <c:v>91</c:v>
                </c:pt>
                <c:pt idx="15">
                  <c:v>75</c:v>
                </c:pt>
                <c:pt idx="16">
                  <c:v>44</c:v>
                </c:pt>
                <c:pt idx="17">
                  <c:v>0</c:v>
                </c:pt>
                <c:pt idx="18">
                  <c:v>1</c:v>
                </c:pt>
                <c:pt idx="19">
                  <c:v>1</c:v>
                </c:pt>
                <c:pt idx="20">
                  <c:v>94</c:v>
                </c:pt>
                <c:pt idx="21">
                  <c:v>54</c:v>
                </c:pt>
                <c:pt idx="22">
                  <c:v>1</c:v>
                </c:pt>
                <c:pt idx="23">
                  <c:v>36</c:v>
                </c:pt>
                <c:pt idx="24">
                  <c:v>0</c:v>
                </c:pt>
                <c:pt idx="25">
                  <c:v>7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2163</c:v>
                </c:pt>
                <c:pt idx="30">
                  <c:v>852</c:v>
                </c:pt>
              </c:numCache>
            </c:numRef>
          </c:val>
        </c:ser>
        <c:axId val="121178368"/>
        <c:axId val="121201792"/>
      </c:barChart>
      <c:catAx>
        <c:axId val="121178368"/>
        <c:scaling>
          <c:orientation val="maxMin"/>
        </c:scaling>
        <c:axPos val="l"/>
        <c:tickLblPos val="nextTo"/>
        <c:txPr>
          <a:bodyPr/>
          <a:lstStyle/>
          <a:p>
            <a:pPr>
              <a:defRPr sz="900" b="0" i="0" baseline="0">
                <a:latin typeface="Arial" pitchFamily="34" charset="0"/>
              </a:defRPr>
            </a:pPr>
            <a:endParaRPr lang="en-US"/>
          </a:p>
        </c:txPr>
        <c:crossAx val="121201792"/>
        <c:crosses val="autoZero"/>
        <c:auto val="1"/>
        <c:lblAlgn val="ctr"/>
        <c:lblOffset val="100"/>
      </c:catAx>
      <c:valAx>
        <c:axId val="121201792"/>
        <c:scaling>
          <c:orientation val="minMax"/>
        </c:scaling>
        <c:delete val="1"/>
        <c:axPos val="t"/>
        <c:majorGridlines/>
        <c:numFmt formatCode="General" sourceLinked="1"/>
        <c:tickLblPos val="none"/>
        <c:crossAx val="121178368"/>
        <c:crosses val="autoZero"/>
        <c:crossBetween val="between"/>
      </c:valAx>
    </c:plotArea>
    <c:plotVisOnly val="1"/>
  </c:chart>
  <c:spPr>
    <a:solidFill>
      <a:schemeClr val="bg1">
        <a:lumMod val="95000"/>
      </a:schemeClr>
    </a:solidFill>
  </c:spPr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600" baseline="0">
                <a:latin typeface="Arial" pitchFamily="34" charset="0"/>
              </a:defRPr>
            </a:pPr>
            <a:r>
              <a:rPr lang="sr-Latn-RS" sz="1600" baseline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POVRŠINA ZA AKTERE</a:t>
            </a:r>
            <a:endParaRPr lang="en-US" sz="1600" baseline="0">
              <a:solidFill>
                <a:schemeClr val="tx2">
                  <a:lumMod val="75000"/>
                </a:schemeClr>
              </a:solidFill>
              <a:latin typeface="Arial" pitchFamily="34" charset="0"/>
            </a:endParaRPr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</c:spPr>
          <c:dLbls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3022</a:t>
                    </a:r>
                    <a:endParaRPr lang="en-US"/>
                  </a:p>
                </c:rich>
              </c:tx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5734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900" b="1" i="0" baseline="0">
                    <a:latin typeface="Arial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Sheet1!$A$2:$A$32</c:f>
              <c:strCache>
                <c:ptCount val="31"/>
                <c:pt idx="0">
                  <c:v>Vlada Srbije</c:v>
                </c:pt>
                <c:pt idx="1">
                  <c:v>Tomislav Nikolić</c:v>
                </c:pt>
                <c:pt idx="2">
                  <c:v>Policija</c:v>
                </c:pt>
                <c:pt idx="3">
                  <c:v>Sud/advokati</c:v>
                </c:pt>
                <c:pt idx="4">
                  <c:v>Osumnjičeni/okrivljeni/optuženi</c:v>
                </c:pt>
                <c:pt idx="5">
                  <c:v>OCD</c:v>
                </c:pt>
                <c:pt idx="6">
                  <c:v>Sportski klubovi/sportisti</c:v>
                </c:pt>
                <c:pt idx="7">
                  <c:v>Akteri iz drugih zemalja</c:v>
                </c:pt>
                <c:pt idx="8">
                  <c:v>EU</c:v>
                </c:pt>
                <c:pt idx="9">
                  <c:v>Javna predizeća</c:v>
                </c:pt>
                <c:pt idx="10">
                  <c:v>Privatna preduzeća</c:v>
                </c:pt>
                <c:pt idx="11">
                  <c:v>Antikorupcijska tela</c:v>
                </c:pt>
                <c:pt idx="12">
                  <c:v>Oštećeni građani</c:v>
                </c:pt>
                <c:pt idx="13">
                  <c:v>SNS</c:v>
                </c:pt>
                <c:pt idx="14">
                  <c:v>SPS</c:v>
                </c:pt>
                <c:pt idx="15">
                  <c:v>URS</c:v>
                </c:pt>
                <c:pt idx="16">
                  <c:v>PUPS</c:v>
                </c:pt>
                <c:pt idx="17">
                  <c:v>Neimenovani akter</c:v>
                </c:pt>
                <c:pt idx="18">
                  <c:v>SDPS</c:v>
                </c:pt>
                <c:pt idx="19">
                  <c:v>NS</c:v>
                </c:pt>
                <c:pt idx="20">
                  <c:v>DS</c:v>
                </c:pt>
                <c:pt idx="21">
                  <c:v>LDP</c:v>
                </c:pt>
                <c:pt idx="22">
                  <c:v>DSS</c:v>
                </c:pt>
                <c:pt idx="23">
                  <c:v>JS</c:v>
                </c:pt>
                <c:pt idx="24">
                  <c:v>LSV</c:v>
                </c:pt>
                <c:pt idx="25">
                  <c:v>Neparlamentarne političke partije</c:v>
                </c:pt>
                <c:pt idx="26">
                  <c:v>SVM</c:v>
                </c:pt>
                <c:pt idx="27">
                  <c:v>SDU</c:v>
                </c:pt>
                <c:pt idx="28">
                  <c:v>DHSS</c:v>
                </c:pt>
                <c:pt idx="29">
                  <c:v>Novinari</c:v>
                </c:pt>
                <c:pt idx="30">
                  <c:v>Ostali</c:v>
                </c:pt>
              </c:strCache>
            </c:strRef>
          </c:cat>
          <c:val>
            <c:numRef>
              <c:f>Sheet1!$B$2:$B$32</c:f>
              <c:numCache>
                <c:formatCode>General</c:formatCode>
                <c:ptCount val="31"/>
                <c:pt idx="0">
                  <c:v>3431</c:v>
                </c:pt>
                <c:pt idx="1">
                  <c:v>173</c:v>
                </c:pt>
                <c:pt idx="2">
                  <c:v>365</c:v>
                </c:pt>
                <c:pt idx="3">
                  <c:v>1079</c:v>
                </c:pt>
                <c:pt idx="4">
                  <c:v>7108</c:v>
                </c:pt>
                <c:pt idx="5">
                  <c:v>2871</c:v>
                </c:pt>
                <c:pt idx="6">
                  <c:v>412</c:v>
                </c:pt>
                <c:pt idx="7">
                  <c:v>1296</c:v>
                </c:pt>
                <c:pt idx="8">
                  <c:v>391</c:v>
                </c:pt>
                <c:pt idx="9">
                  <c:v>2031</c:v>
                </c:pt>
                <c:pt idx="10">
                  <c:v>2832</c:v>
                </c:pt>
                <c:pt idx="11">
                  <c:v>880</c:v>
                </c:pt>
                <c:pt idx="12">
                  <c:v>327</c:v>
                </c:pt>
                <c:pt idx="13">
                  <c:v>735</c:v>
                </c:pt>
                <c:pt idx="14">
                  <c:v>107</c:v>
                </c:pt>
                <c:pt idx="15">
                  <c:v>10</c:v>
                </c:pt>
                <c:pt idx="16">
                  <c:v>0</c:v>
                </c:pt>
                <c:pt idx="17">
                  <c:v>21</c:v>
                </c:pt>
                <c:pt idx="18">
                  <c:v>0</c:v>
                </c:pt>
                <c:pt idx="19">
                  <c:v>38</c:v>
                </c:pt>
                <c:pt idx="20">
                  <c:v>417</c:v>
                </c:pt>
                <c:pt idx="21">
                  <c:v>14</c:v>
                </c:pt>
                <c:pt idx="22">
                  <c:v>13</c:v>
                </c:pt>
                <c:pt idx="23">
                  <c:v>0</c:v>
                </c:pt>
                <c:pt idx="24">
                  <c:v>0</c:v>
                </c:pt>
                <c:pt idx="25">
                  <c:v>21</c:v>
                </c:pt>
                <c:pt idx="26">
                  <c:v>12</c:v>
                </c:pt>
                <c:pt idx="27">
                  <c:v>36</c:v>
                </c:pt>
                <c:pt idx="28">
                  <c:v>36</c:v>
                </c:pt>
                <c:pt idx="29">
                  <c:v>1270</c:v>
                </c:pt>
                <c:pt idx="30">
                  <c:v>444</c:v>
                </c:pt>
              </c:numCache>
            </c:numRef>
          </c:val>
        </c:ser>
        <c:axId val="121091200"/>
        <c:axId val="121090048"/>
      </c:barChart>
      <c:catAx>
        <c:axId val="121091200"/>
        <c:scaling>
          <c:orientation val="maxMin"/>
        </c:scaling>
        <c:axPos val="l"/>
        <c:tickLblPos val="nextTo"/>
        <c:txPr>
          <a:bodyPr/>
          <a:lstStyle/>
          <a:p>
            <a:pPr>
              <a:defRPr sz="900" baseline="0">
                <a:latin typeface="Arial" pitchFamily="34" charset="0"/>
              </a:defRPr>
            </a:pPr>
            <a:endParaRPr lang="en-US"/>
          </a:p>
        </c:txPr>
        <c:crossAx val="121090048"/>
        <c:crosses val="autoZero"/>
        <c:auto val="1"/>
        <c:lblAlgn val="ctr"/>
        <c:lblOffset val="100"/>
      </c:catAx>
      <c:valAx>
        <c:axId val="121090048"/>
        <c:scaling>
          <c:orientation val="minMax"/>
        </c:scaling>
        <c:delete val="1"/>
        <c:axPos val="t"/>
        <c:majorGridlines/>
        <c:numFmt formatCode="General" sourceLinked="1"/>
        <c:tickLblPos val="none"/>
        <c:crossAx val="121091200"/>
        <c:crosses val="autoZero"/>
        <c:crossBetween val="between"/>
      </c:valAx>
    </c:plotArea>
    <c:plotVisOnly val="1"/>
  </c:chart>
  <c:spPr>
    <a:solidFill>
      <a:schemeClr val="bg1">
        <a:lumMod val="95000"/>
      </a:schemeClr>
    </a:solidFill>
  </c:spPr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600" baseline="0">
                <a:latin typeface="Arial" pitchFamily="34" charset="0"/>
              </a:defRPr>
            </a:pPr>
            <a:r>
              <a:rPr lang="sr-Latn-RS" sz="1600" baseline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POVRŠINA ZA AKTERE</a:t>
            </a:r>
            <a:endParaRPr lang="en-US" sz="1600" baseline="0">
              <a:solidFill>
                <a:schemeClr val="tx2">
                  <a:lumMod val="75000"/>
                </a:schemeClr>
              </a:solidFill>
              <a:latin typeface="Arial" pitchFamily="34" charset="0"/>
            </a:endParaRPr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B0F0"/>
            </a:solidFill>
          </c:spPr>
          <c:dLbls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3022</a:t>
                    </a:r>
                    <a:endParaRPr lang="en-US"/>
                  </a:p>
                </c:rich>
              </c:tx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5734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900" b="1" i="0" baseline="0">
                    <a:latin typeface="Arial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Sheet1!$A$2:$A$32</c:f>
              <c:strCache>
                <c:ptCount val="31"/>
                <c:pt idx="0">
                  <c:v>Vlada Srbije</c:v>
                </c:pt>
                <c:pt idx="1">
                  <c:v>Tomislav Nikolić</c:v>
                </c:pt>
                <c:pt idx="2">
                  <c:v>Policija</c:v>
                </c:pt>
                <c:pt idx="3">
                  <c:v>Sud/advokati</c:v>
                </c:pt>
                <c:pt idx="4">
                  <c:v>Osumnjičeni/okrivljeni/optuženi</c:v>
                </c:pt>
                <c:pt idx="5">
                  <c:v>OCD</c:v>
                </c:pt>
                <c:pt idx="6">
                  <c:v>Sportski klubovi/sportisti</c:v>
                </c:pt>
                <c:pt idx="7">
                  <c:v>Akteri iz drugih zemalja</c:v>
                </c:pt>
                <c:pt idx="8">
                  <c:v>EU</c:v>
                </c:pt>
                <c:pt idx="9">
                  <c:v>Javna predizeća</c:v>
                </c:pt>
                <c:pt idx="10">
                  <c:v>Privatna preduzeća</c:v>
                </c:pt>
                <c:pt idx="11">
                  <c:v>Antikorupcijska tela</c:v>
                </c:pt>
                <c:pt idx="12">
                  <c:v>Oštećeni građani</c:v>
                </c:pt>
                <c:pt idx="13">
                  <c:v>SNS</c:v>
                </c:pt>
                <c:pt idx="14">
                  <c:v>SPS</c:v>
                </c:pt>
                <c:pt idx="15">
                  <c:v>URS</c:v>
                </c:pt>
                <c:pt idx="16">
                  <c:v>PUPS</c:v>
                </c:pt>
                <c:pt idx="17">
                  <c:v>Neimenovani akter</c:v>
                </c:pt>
                <c:pt idx="18">
                  <c:v>SDPS</c:v>
                </c:pt>
                <c:pt idx="19">
                  <c:v>NS</c:v>
                </c:pt>
                <c:pt idx="20">
                  <c:v>DS</c:v>
                </c:pt>
                <c:pt idx="21">
                  <c:v>LDP</c:v>
                </c:pt>
                <c:pt idx="22">
                  <c:v>DSS</c:v>
                </c:pt>
                <c:pt idx="23">
                  <c:v>JS</c:v>
                </c:pt>
                <c:pt idx="24">
                  <c:v>LSV</c:v>
                </c:pt>
                <c:pt idx="25">
                  <c:v>Neparlamentarne političke partije</c:v>
                </c:pt>
                <c:pt idx="26">
                  <c:v>SVM</c:v>
                </c:pt>
                <c:pt idx="27">
                  <c:v>SDU</c:v>
                </c:pt>
                <c:pt idx="28">
                  <c:v>DHSS</c:v>
                </c:pt>
                <c:pt idx="29">
                  <c:v>Novinari</c:v>
                </c:pt>
                <c:pt idx="30">
                  <c:v>Ostali</c:v>
                </c:pt>
              </c:strCache>
            </c:strRef>
          </c:cat>
          <c:val>
            <c:numRef>
              <c:f>Sheet1!$B$2:$B$32</c:f>
              <c:numCache>
                <c:formatCode>General</c:formatCode>
                <c:ptCount val="31"/>
                <c:pt idx="0">
                  <c:v>9566</c:v>
                </c:pt>
                <c:pt idx="1">
                  <c:v>1</c:v>
                </c:pt>
                <c:pt idx="2">
                  <c:v>279</c:v>
                </c:pt>
                <c:pt idx="3">
                  <c:v>548</c:v>
                </c:pt>
                <c:pt idx="4">
                  <c:v>7640</c:v>
                </c:pt>
                <c:pt idx="5">
                  <c:v>3116</c:v>
                </c:pt>
                <c:pt idx="6">
                  <c:v>492</c:v>
                </c:pt>
                <c:pt idx="7">
                  <c:v>3010</c:v>
                </c:pt>
                <c:pt idx="8">
                  <c:v>105</c:v>
                </c:pt>
                <c:pt idx="9">
                  <c:v>5053</c:v>
                </c:pt>
                <c:pt idx="10">
                  <c:v>3044</c:v>
                </c:pt>
                <c:pt idx="11">
                  <c:v>1151</c:v>
                </c:pt>
                <c:pt idx="12">
                  <c:v>1046</c:v>
                </c:pt>
                <c:pt idx="13">
                  <c:v>792</c:v>
                </c:pt>
                <c:pt idx="14">
                  <c:v>899</c:v>
                </c:pt>
                <c:pt idx="15">
                  <c:v>185</c:v>
                </c:pt>
                <c:pt idx="16">
                  <c:v>0</c:v>
                </c:pt>
                <c:pt idx="17">
                  <c:v>2746</c:v>
                </c:pt>
                <c:pt idx="18">
                  <c:v>0</c:v>
                </c:pt>
                <c:pt idx="19">
                  <c:v>0</c:v>
                </c:pt>
                <c:pt idx="20">
                  <c:v>2550</c:v>
                </c:pt>
                <c:pt idx="21">
                  <c:v>215</c:v>
                </c:pt>
                <c:pt idx="22">
                  <c:v>184</c:v>
                </c:pt>
                <c:pt idx="23">
                  <c:v>0</c:v>
                </c:pt>
                <c:pt idx="24">
                  <c:v>1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1113</c:v>
                </c:pt>
                <c:pt idx="30">
                  <c:v>359</c:v>
                </c:pt>
              </c:numCache>
            </c:numRef>
          </c:val>
        </c:ser>
        <c:axId val="122512128"/>
        <c:axId val="122514816"/>
      </c:barChart>
      <c:catAx>
        <c:axId val="122512128"/>
        <c:scaling>
          <c:orientation val="maxMin"/>
        </c:scaling>
        <c:axPos val="l"/>
        <c:tickLblPos val="nextTo"/>
        <c:txPr>
          <a:bodyPr/>
          <a:lstStyle/>
          <a:p>
            <a:pPr>
              <a:defRPr sz="900" baseline="0">
                <a:latin typeface="Arial" pitchFamily="34" charset="0"/>
              </a:defRPr>
            </a:pPr>
            <a:endParaRPr lang="en-US"/>
          </a:p>
        </c:txPr>
        <c:crossAx val="122514816"/>
        <c:crosses val="autoZero"/>
        <c:auto val="1"/>
        <c:lblAlgn val="ctr"/>
        <c:lblOffset val="100"/>
      </c:catAx>
      <c:valAx>
        <c:axId val="122514816"/>
        <c:scaling>
          <c:orientation val="minMax"/>
        </c:scaling>
        <c:delete val="1"/>
        <c:axPos val="t"/>
        <c:majorGridlines/>
        <c:numFmt formatCode="General" sourceLinked="1"/>
        <c:tickLblPos val="none"/>
        <c:crossAx val="122512128"/>
        <c:crosses val="autoZero"/>
        <c:crossBetween val="between"/>
      </c:valAx>
    </c:plotArea>
    <c:plotVisOnly val="1"/>
  </c:chart>
  <c:spPr>
    <a:solidFill>
      <a:schemeClr val="bg1">
        <a:lumMod val="95000"/>
      </a:schemeClr>
    </a:solidFill>
  </c:spPr>
  <c:txPr>
    <a:bodyPr/>
    <a:lstStyle/>
    <a:p>
      <a:pPr>
        <a:defRPr sz="1800"/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0.85714</cdr:x>
      <cdr:y>0.92771</cdr:y>
    </cdr:from>
    <cdr:to>
      <cdr:x>0.98319</cdr:x>
      <cdr:y>0.9759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344816" y="5544616"/>
          <a:ext cx="1080092" cy="2880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200" b="1" smtClean="0">
              <a:latin typeface="Arial" pitchFamily="34" charset="0"/>
              <a:cs typeface="Arial" pitchFamily="34" charset="0"/>
            </a:rPr>
            <a:t>Jul 2013</a:t>
          </a:r>
          <a:endParaRPr lang="en-US" sz="12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0.17647</cdr:x>
      <cdr:y>0.06024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0" y="0"/>
          <a:ext cx="1512168" cy="3600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400" b="1" smtClean="0">
              <a:latin typeface="Arial" pitchFamily="34" charset="0"/>
              <a:cs typeface="Arial" pitchFamily="34" charset="0"/>
            </a:rPr>
            <a:t>RTS1-Dnevnik II</a:t>
          </a:r>
          <a:endParaRPr lang="en-US" sz="14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0.78151</cdr:x>
      <cdr:y>0.6747</cdr:y>
    </cdr:from>
    <cdr:to>
      <cdr:x>0.95627</cdr:x>
      <cdr:y>0.7262</cdr:y>
    </cdr:to>
    <cdr:sp macro="" textlink="">
      <cdr:nvSpPr>
        <cdr:cNvPr id="6" name="TextBox 13"/>
        <cdr:cNvSpPr txBox="1"/>
      </cdr:nvSpPr>
      <cdr:spPr>
        <a:xfrm xmlns:a="http://schemas.openxmlformats.org/drawingml/2006/main">
          <a:off x="6696744" y="4032448"/>
          <a:ext cx="149752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sr-Latn-RS" sz="1400" smtClean="0">
              <a:latin typeface="Arial" pitchFamily="34" charset="0"/>
              <a:cs typeface="Arial" pitchFamily="34" charset="0"/>
            </a:rPr>
            <a:t>Ukupno 0:49:26 </a:t>
          </a:r>
          <a:endParaRPr lang="en-US" sz="1400" baseline="3000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0.89916</cdr:x>
      <cdr:y>0.08434</cdr:y>
    </cdr:from>
    <cdr:to>
      <cdr:x>0.97479</cdr:x>
      <cdr:y>0.13253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7704856" y="504056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mtClean="0">
              <a:latin typeface="Arial" pitchFamily="34" charset="0"/>
              <a:cs typeface="Arial" pitchFamily="34" charset="0"/>
            </a:rPr>
            <a:t>h:mm:ss</a:t>
          </a:r>
          <a:endParaRPr lang="en-US" sz="1100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0.85714</cdr:x>
      <cdr:y>0.92771</cdr:y>
    </cdr:from>
    <cdr:to>
      <cdr:x>0.98319</cdr:x>
      <cdr:y>0.9759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344816" y="5544616"/>
          <a:ext cx="1080092" cy="2880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200" b="1" smtClean="0">
              <a:latin typeface="Arial" pitchFamily="34" charset="0"/>
              <a:cs typeface="Arial" pitchFamily="34" charset="0"/>
            </a:rPr>
            <a:t>Avgust 2013</a:t>
          </a:r>
          <a:endParaRPr lang="en-US" sz="12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0.16807</cdr:x>
      <cdr:y>0.06024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0" y="0"/>
          <a:ext cx="1440160" cy="3600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400" b="1" smtClean="0">
              <a:latin typeface="Arial" pitchFamily="34" charset="0"/>
              <a:cs typeface="Arial" pitchFamily="34" charset="0"/>
            </a:rPr>
            <a:t>NAŠE NOVINE</a:t>
          </a:r>
          <a:endParaRPr lang="en-US" sz="14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0.7479</cdr:x>
      <cdr:y>0.6747</cdr:y>
    </cdr:from>
    <cdr:to>
      <cdr:x>0.94679</cdr:x>
      <cdr:y>0.76224</cdr:y>
    </cdr:to>
    <cdr:sp macro="" textlink="">
      <cdr:nvSpPr>
        <cdr:cNvPr id="6" name="TextBox 13"/>
        <cdr:cNvSpPr txBox="1"/>
      </cdr:nvSpPr>
      <cdr:spPr>
        <a:xfrm xmlns:a="http://schemas.openxmlformats.org/drawingml/2006/main">
          <a:off x="6408712" y="4032448"/>
          <a:ext cx="1704313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sr-Latn-RS" sz="1400" smtClean="0">
              <a:latin typeface="Arial" pitchFamily="34" charset="0"/>
              <a:cs typeface="Arial" pitchFamily="34" charset="0"/>
            </a:rPr>
            <a:t>Ukupno 34058 cm</a:t>
          </a:r>
          <a:r>
            <a:rPr lang="sr-Latn-RS" sz="1400" baseline="30000" smtClean="0">
              <a:latin typeface="Arial" pitchFamily="34" charset="0"/>
              <a:cs typeface="Arial" pitchFamily="34" charset="0"/>
            </a:rPr>
            <a:t>2</a:t>
          </a:r>
          <a:br>
            <a:rPr lang="sr-Latn-RS" sz="1400" baseline="30000" smtClean="0">
              <a:latin typeface="Arial" pitchFamily="34" charset="0"/>
              <a:cs typeface="Arial" pitchFamily="34" charset="0"/>
            </a:rPr>
          </a:br>
          <a:r>
            <a:rPr lang="sr-Latn-RS" sz="1400" smtClean="0">
              <a:latin typeface="Arial" pitchFamily="34" charset="0"/>
              <a:cs typeface="Arial" pitchFamily="34" charset="0"/>
            </a:rPr>
            <a:t>približno 39 strana</a:t>
          </a:r>
          <a:endParaRPr lang="en-US" sz="1400" baseline="3000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0.85714</cdr:x>
      <cdr:y>0.92771</cdr:y>
    </cdr:from>
    <cdr:to>
      <cdr:x>0.98319</cdr:x>
      <cdr:y>0.9759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344816" y="5544616"/>
          <a:ext cx="1080092" cy="2880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200" b="1" smtClean="0">
              <a:latin typeface="Arial" pitchFamily="34" charset="0"/>
              <a:cs typeface="Arial" pitchFamily="34" charset="0"/>
            </a:rPr>
            <a:t>Avgust 2013</a:t>
          </a:r>
          <a:endParaRPr lang="en-US" sz="12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0.12605</cdr:x>
      <cdr:y>0.06024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0" y="0"/>
          <a:ext cx="1080120" cy="3600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400" b="1" smtClean="0">
              <a:latin typeface="Arial" pitchFamily="34" charset="0"/>
              <a:cs typeface="Arial" pitchFamily="34" charset="0"/>
            </a:rPr>
            <a:t>INFORMER</a:t>
          </a:r>
          <a:endParaRPr lang="en-US" sz="14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0.7479</cdr:x>
      <cdr:y>0.6747</cdr:y>
    </cdr:from>
    <cdr:to>
      <cdr:x>0.94679</cdr:x>
      <cdr:y>0.76224</cdr:y>
    </cdr:to>
    <cdr:sp macro="" textlink="">
      <cdr:nvSpPr>
        <cdr:cNvPr id="6" name="TextBox 13"/>
        <cdr:cNvSpPr txBox="1"/>
      </cdr:nvSpPr>
      <cdr:spPr>
        <a:xfrm xmlns:a="http://schemas.openxmlformats.org/drawingml/2006/main">
          <a:off x="6408712" y="4032448"/>
          <a:ext cx="1704313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sr-Latn-RS" sz="1400" smtClean="0">
              <a:latin typeface="Arial" pitchFamily="34" charset="0"/>
              <a:cs typeface="Arial" pitchFamily="34" charset="0"/>
            </a:rPr>
            <a:t>Ukupno 32201 cm</a:t>
          </a:r>
          <a:r>
            <a:rPr lang="sr-Latn-RS" sz="1400" baseline="30000" smtClean="0">
              <a:latin typeface="Arial" pitchFamily="34" charset="0"/>
              <a:cs typeface="Arial" pitchFamily="34" charset="0"/>
            </a:rPr>
            <a:t>2</a:t>
          </a:r>
          <a:br>
            <a:rPr lang="sr-Latn-RS" sz="1400" baseline="30000" smtClean="0">
              <a:latin typeface="Arial" pitchFamily="34" charset="0"/>
              <a:cs typeface="Arial" pitchFamily="34" charset="0"/>
            </a:rPr>
          </a:br>
          <a:r>
            <a:rPr lang="sr-Latn-RS" sz="1400" smtClean="0">
              <a:latin typeface="Arial" pitchFamily="34" charset="0"/>
              <a:cs typeface="Arial" pitchFamily="34" charset="0"/>
            </a:rPr>
            <a:t>približno 49 strana</a:t>
          </a:r>
          <a:endParaRPr lang="en-US" sz="1400" baseline="3000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0.85714</cdr:x>
      <cdr:y>0.92771</cdr:y>
    </cdr:from>
    <cdr:to>
      <cdr:x>0.98319</cdr:x>
      <cdr:y>0.9759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344816" y="5544616"/>
          <a:ext cx="1080092" cy="2880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200" b="1" smtClean="0">
              <a:latin typeface="Arial" pitchFamily="34" charset="0"/>
              <a:cs typeface="Arial" pitchFamily="34" charset="0"/>
            </a:rPr>
            <a:t>Avgust 2013</a:t>
          </a:r>
          <a:endParaRPr lang="en-US" sz="12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0.22689</cdr:x>
      <cdr:y>0.06024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0" y="0"/>
          <a:ext cx="1944216" cy="3600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400" b="1" smtClean="0">
              <a:latin typeface="Arial" pitchFamily="34" charset="0"/>
              <a:cs typeface="Arial" pitchFamily="34" charset="0"/>
            </a:rPr>
            <a:t>VEČERNJE NOVOSTI</a:t>
          </a:r>
          <a:endParaRPr lang="en-US" sz="14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0.7479</cdr:x>
      <cdr:y>0.6747</cdr:y>
    </cdr:from>
    <cdr:to>
      <cdr:x>0.94679</cdr:x>
      <cdr:y>0.76224</cdr:y>
    </cdr:to>
    <cdr:sp macro="" textlink="">
      <cdr:nvSpPr>
        <cdr:cNvPr id="6" name="TextBox 13"/>
        <cdr:cNvSpPr txBox="1"/>
      </cdr:nvSpPr>
      <cdr:spPr>
        <a:xfrm xmlns:a="http://schemas.openxmlformats.org/drawingml/2006/main">
          <a:off x="6408712" y="4032448"/>
          <a:ext cx="1704313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sr-Latn-RS" sz="1400" smtClean="0">
              <a:latin typeface="Arial" pitchFamily="34" charset="0"/>
              <a:cs typeface="Arial" pitchFamily="34" charset="0"/>
            </a:rPr>
            <a:t>Ukupno 18737 cm</a:t>
          </a:r>
          <a:r>
            <a:rPr lang="sr-Latn-RS" sz="1400" baseline="30000" smtClean="0">
              <a:latin typeface="Arial" pitchFamily="34" charset="0"/>
              <a:cs typeface="Arial" pitchFamily="34" charset="0"/>
            </a:rPr>
            <a:t>2</a:t>
          </a:r>
          <a:br>
            <a:rPr lang="sr-Latn-RS" sz="1400" baseline="30000" smtClean="0">
              <a:latin typeface="Arial" pitchFamily="34" charset="0"/>
              <a:cs typeface="Arial" pitchFamily="34" charset="0"/>
            </a:rPr>
          </a:br>
          <a:r>
            <a:rPr lang="sr-Latn-RS" sz="1400" smtClean="0">
              <a:latin typeface="Arial" pitchFamily="34" charset="0"/>
              <a:cs typeface="Arial" pitchFamily="34" charset="0"/>
            </a:rPr>
            <a:t>približno 18 strana</a:t>
          </a:r>
          <a:endParaRPr lang="en-US" sz="1400" baseline="3000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0.85714</cdr:x>
      <cdr:y>0.92771</cdr:y>
    </cdr:from>
    <cdr:to>
      <cdr:x>0.98319</cdr:x>
      <cdr:y>0.9759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344816" y="5544616"/>
          <a:ext cx="1080092" cy="2880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200" b="1" smtClean="0">
              <a:latin typeface="Arial" pitchFamily="34" charset="0"/>
              <a:cs typeface="Arial" pitchFamily="34" charset="0"/>
            </a:rPr>
            <a:t>Jul 2013</a:t>
          </a:r>
          <a:endParaRPr lang="en-US" sz="12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0.20168</cdr:x>
      <cdr:y>0.06024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0" y="0"/>
          <a:ext cx="1728192" cy="3600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400" b="1" smtClean="0">
              <a:latin typeface="Arial" pitchFamily="34" charset="0"/>
              <a:cs typeface="Arial" pitchFamily="34" charset="0"/>
            </a:rPr>
            <a:t>TV PRVA-Vesti 19 h</a:t>
          </a:r>
          <a:endParaRPr lang="en-US" sz="14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0.78151</cdr:x>
      <cdr:y>0.6747</cdr:y>
    </cdr:from>
    <cdr:to>
      <cdr:x>0.95627</cdr:x>
      <cdr:y>0.7262</cdr:y>
    </cdr:to>
    <cdr:sp macro="" textlink="">
      <cdr:nvSpPr>
        <cdr:cNvPr id="6" name="TextBox 13"/>
        <cdr:cNvSpPr txBox="1"/>
      </cdr:nvSpPr>
      <cdr:spPr>
        <a:xfrm xmlns:a="http://schemas.openxmlformats.org/drawingml/2006/main">
          <a:off x="6696722" y="4032455"/>
          <a:ext cx="149752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sr-Latn-RS" sz="1400" smtClean="0">
              <a:latin typeface="Arial" pitchFamily="34" charset="0"/>
              <a:cs typeface="Arial" pitchFamily="34" charset="0"/>
            </a:rPr>
            <a:t>Ukupno 0:24:18 </a:t>
          </a:r>
          <a:endParaRPr lang="en-US" sz="1400" baseline="3000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0.89916</cdr:x>
      <cdr:y>0.08434</cdr:y>
    </cdr:from>
    <cdr:to>
      <cdr:x>0.97479</cdr:x>
      <cdr:y>0.13253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7704856" y="504056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mtClean="0">
              <a:latin typeface="Arial" pitchFamily="34" charset="0"/>
              <a:cs typeface="Arial" pitchFamily="34" charset="0"/>
            </a:rPr>
            <a:t>h:mm:ss</a:t>
          </a:r>
          <a:endParaRPr lang="en-US" sz="110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0.85714</cdr:x>
      <cdr:y>0.92771</cdr:y>
    </cdr:from>
    <cdr:to>
      <cdr:x>0.98319</cdr:x>
      <cdr:y>0.9759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344816" y="5544616"/>
          <a:ext cx="1080092" cy="2880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200" b="1" smtClean="0">
              <a:latin typeface="Arial" pitchFamily="34" charset="0"/>
              <a:cs typeface="Arial" pitchFamily="34" charset="0"/>
            </a:rPr>
            <a:t>Jul 2013</a:t>
          </a:r>
          <a:endParaRPr lang="en-US" sz="12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0.29412</cdr:x>
      <cdr:y>0.06024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0" y="0"/>
          <a:ext cx="2520280" cy="3600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400" b="1" smtClean="0">
              <a:latin typeface="Arial" pitchFamily="34" charset="0"/>
              <a:cs typeface="Arial" pitchFamily="34" charset="0"/>
            </a:rPr>
            <a:t>TV PINK-Nacionalni dnevnik</a:t>
          </a:r>
          <a:endParaRPr lang="en-US" sz="14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0.78151</cdr:x>
      <cdr:y>0.6747</cdr:y>
    </cdr:from>
    <cdr:to>
      <cdr:x>0.95627</cdr:x>
      <cdr:y>0.7262</cdr:y>
    </cdr:to>
    <cdr:sp macro="" textlink="">
      <cdr:nvSpPr>
        <cdr:cNvPr id="6" name="TextBox 13"/>
        <cdr:cNvSpPr txBox="1"/>
      </cdr:nvSpPr>
      <cdr:spPr>
        <a:xfrm xmlns:a="http://schemas.openxmlformats.org/drawingml/2006/main">
          <a:off x="6696722" y="4032455"/>
          <a:ext cx="149752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sr-Latn-RS" sz="1400" smtClean="0">
              <a:latin typeface="Arial" pitchFamily="34" charset="0"/>
              <a:cs typeface="Arial" pitchFamily="34" charset="0"/>
            </a:rPr>
            <a:t>Ukupno 0:32:23 </a:t>
          </a:r>
          <a:endParaRPr lang="en-US" sz="1400" baseline="3000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0.89916</cdr:x>
      <cdr:y>0.08434</cdr:y>
    </cdr:from>
    <cdr:to>
      <cdr:x>0.97479</cdr:x>
      <cdr:y>0.13253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7704856" y="504056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mtClean="0">
              <a:latin typeface="Arial" pitchFamily="34" charset="0"/>
              <a:cs typeface="Arial" pitchFamily="34" charset="0"/>
            </a:rPr>
            <a:t>h:mm:ss</a:t>
          </a:r>
          <a:endParaRPr lang="en-US" sz="110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0.85714</cdr:x>
      <cdr:y>0.92771</cdr:y>
    </cdr:from>
    <cdr:to>
      <cdr:x>0.98319</cdr:x>
      <cdr:y>0.9759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344816" y="5544616"/>
          <a:ext cx="1080092" cy="2880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200" b="1" smtClean="0">
              <a:latin typeface="Arial" pitchFamily="34" charset="0"/>
              <a:cs typeface="Arial" pitchFamily="34" charset="0"/>
            </a:rPr>
            <a:t>Avgust 2013</a:t>
          </a:r>
          <a:endParaRPr lang="en-US" sz="12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0.29412</cdr:x>
      <cdr:y>0.06024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0" y="0"/>
          <a:ext cx="2520280" cy="3600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400" b="1" smtClean="0">
              <a:latin typeface="Arial" pitchFamily="34" charset="0"/>
              <a:cs typeface="Arial" pitchFamily="34" charset="0"/>
            </a:rPr>
            <a:t>TV B92-Vesti 18:30 h</a:t>
          </a:r>
          <a:endParaRPr lang="en-US" sz="14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0.78151</cdr:x>
      <cdr:y>0.6747</cdr:y>
    </cdr:from>
    <cdr:to>
      <cdr:x>0.95627</cdr:x>
      <cdr:y>0.7262</cdr:y>
    </cdr:to>
    <cdr:sp macro="" textlink="">
      <cdr:nvSpPr>
        <cdr:cNvPr id="6" name="TextBox 13"/>
        <cdr:cNvSpPr txBox="1"/>
      </cdr:nvSpPr>
      <cdr:spPr>
        <a:xfrm xmlns:a="http://schemas.openxmlformats.org/drawingml/2006/main">
          <a:off x="6696722" y="4032455"/>
          <a:ext cx="149752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sr-Latn-RS" sz="1400" smtClean="0">
              <a:latin typeface="Arial" pitchFamily="34" charset="0"/>
              <a:cs typeface="Arial" pitchFamily="34" charset="0"/>
            </a:rPr>
            <a:t>Ukupno 0:47:57 </a:t>
          </a:r>
          <a:endParaRPr lang="en-US" sz="1400" baseline="3000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0.89076</cdr:x>
      <cdr:y>0.0241</cdr:y>
    </cdr:from>
    <cdr:to>
      <cdr:x>0.96639</cdr:x>
      <cdr:y>0.07229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7632848" y="144016"/>
          <a:ext cx="648070" cy="2880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mtClean="0">
              <a:latin typeface="Arial" pitchFamily="34" charset="0"/>
              <a:cs typeface="Arial" pitchFamily="34" charset="0"/>
            </a:rPr>
            <a:t>h:mm:ss</a:t>
          </a:r>
          <a:endParaRPr lang="en-US" sz="110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0.85714</cdr:x>
      <cdr:y>0.92771</cdr:y>
    </cdr:from>
    <cdr:to>
      <cdr:x>0.98319</cdr:x>
      <cdr:y>0.9759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344816" y="5544616"/>
          <a:ext cx="1080092" cy="2880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200" b="1" smtClean="0">
              <a:latin typeface="Arial" pitchFamily="34" charset="0"/>
              <a:cs typeface="Arial" pitchFamily="34" charset="0"/>
            </a:rPr>
            <a:t>Avgust 2013</a:t>
          </a:r>
          <a:endParaRPr lang="en-US" sz="12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0.29412</cdr:x>
      <cdr:y>0.06024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0" y="0"/>
          <a:ext cx="2520280" cy="3600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400" b="1" smtClean="0">
              <a:latin typeface="Arial" pitchFamily="34" charset="0"/>
              <a:cs typeface="Arial" pitchFamily="34" charset="0"/>
            </a:rPr>
            <a:t>TV SKY+-Vesti 18 h</a:t>
          </a:r>
          <a:endParaRPr lang="en-US" sz="14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0.78151</cdr:x>
      <cdr:y>0.6747</cdr:y>
    </cdr:from>
    <cdr:to>
      <cdr:x>0.95627</cdr:x>
      <cdr:y>0.7262</cdr:y>
    </cdr:to>
    <cdr:sp macro="" textlink="">
      <cdr:nvSpPr>
        <cdr:cNvPr id="6" name="TextBox 13"/>
        <cdr:cNvSpPr txBox="1"/>
      </cdr:nvSpPr>
      <cdr:spPr>
        <a:xfrm xmlns:a="http://schemas.openxmlformats.org/drawingml/2006/main">
          <a:off x="6696722" y="4032455"/>
          <a:ext cx="149752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sr-Latn-RS" sz="1400" smtClean="0">
              <a:latin typeface="Arial" pitchFamily="34" charset="0"/>
              <a:cs typeface="Arial" pitchFamily="34" charset="0"/>
            </a:rPr>
            <a:t>Ukupno 0:26:20 </a:t>
          </a:r>
          <a:endParaRPr lang="en-US" sz="1400" baseline="3000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0.89076</cdr:x>
      <cdr:y>0.0241</cdr:y>
    </cdr:from>
    <cdr:to>
      <cdr:x>0.96639</cdr:x>
      <cdr:y>0.07229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7632848" y="144016"/>
          <a:ext cx="648070" cy="2880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mtClean="0">
              <a:latin typeface="Arial" pitchFamily="34" charset="0"/>
              <a:cs typeface="Arial" pitchFamily="34" charset="0"/>
            </a:rPr>
            <a:t>h:mm:ss</a:t>
          </a:r>
          <a:endParaRPr lang="en-US" sz="110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0.85714</cdr:x>
      <cdr:y>0.92771</cdr:y>
    </cdr:from>
    <cdr:to>
      <cdr:x>0.98319</cdr:x>
      <cdr:y>0.9759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344816" y="5544616"/>
          <a:ext cx="1080092" cy="2880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200" b="1" smtClean="0">
              <a:latin typeface="Arial" pitchFamily="34" charset="0"/>
              <a:cs typeface="Arial" pitchFamily="34" charset="0"/>
            </a:rPr>
            <a:t>Avgust 2013</a:t>
          </a:r>
          <a:endParaRPr lang="en-US" sz="12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0.31092</cdr:x>
      <cdr:y>0.06024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0" y="0"/>
          <a:ext cx="2664296" cy="3600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400" b="1" smtClean="0">
              <a:latin typeface="Arial" pitchFamily="34" charset="0"/>
              <a:cs typeface="Arial" pitchFamily="34" charset="0"/>
            </a:rPr>
            <a:t>TV VOJVODINE-Dnevnik 22 h</a:t>
          </a:r>
          <a:endParaRPr lang="en-US" sz="14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0.78151</cdr:x>
      <cdr:y>0.6747</cdr:y>
    </cdr:from>
    <cdr:to>
      <cdr:x>0.95627</cdr:x>
      <cdr:y>0.7262</cdr:y>
    </cdr:to>
    <cdr:sp macro="" textlink="">
      <cdr:nvSpPr>
        <cdr:cNvPr id="6" name="TextBox 13"/>
        <cdr:cNvSpPr txBox="1"/>
      </cdr:nvSpPr>
      <cdr:spPr>
        <a:xfrm xmlns:a="http://schemas.openxmlformats.org/drawingml/2006/main">
          <a:off x="6696722" y="4032455"/>
          <a:ext cx="149752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sr-Latn-RS" sz="1400" smtClean="0">
              <a:latin typeface="Arial" pitchFamily="34" charset="0"/>
              <a:cs typeface="Arial" pitchFamily="34" charset="0"/>
            </a:rPr>
            <a:t>Ukupno 0:22:24 </a:t>
          </a:r>
          <a:endParaRPr lang="en-US" sz="1400" baseline="3000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0.89076</cdr:x>
      <cdr:y>0.0241</cdr:y>
    </cdr:from>
    <cdr:to>
      <cdr:x>0.96639</cdr:x>
      <cdr:y>0.07229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7632848" y="144016"/>
          <a:ext cx="648070" cy="2880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mtClean="0">
              <a:latin typeface="Arial" pitchFamily="34" charset="0"/>
              <a:cs typeface="Arial" pitchFamily="34" charset="0"/>
            </a:rPr>
            <a:t>h:mm:ss</a:t>
          </a:r>
          <a:endParaRPr lang="en-US" sz="110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0.89076</cdr:x>
      <cdr:y>0.93976</cdr:y>
    </cdr:from>
    <cdr:to>
      <cdr:x>0.98319</cdr:x>
      <cdr:y>0.98795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632848" y="5616624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200" b="1" smtClean="0">
              <a:latin typeface="Arial" pitchFamily="34" charset="0"/>
              <a:cs typeface="Arial" pitchFamily="34" charset="0"/>
            </a:rPr>
            <a:t>Jul 2013</a:t>
          </a:r>
          <a:endParaRPr lang="en-US" sz="12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0.15966</cdr:x>
      <cdr:y>0.06024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0" y="0"/>
          <a:ext cx="136815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sr-Latn-RS" sz="1400" b="1" smtClean="0">
              <a:latin typeface="Arial" pitchFamily="34" charset="0"/>
              <a:cs typeface="Arial" pitchFamily="34" charset="0"/>
            </a:rPr>
            <a:t>POLITIKA</a:t>
          </a:r>
          <a:endParaRPr lang="en-US" sz="1400" b="1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0.89076</cdr:x>
      <cdr:y>0.93976</cdr:y>
    </cdr:from>
    <cdr:to>
      <cdr:x>0.98319</cdr:x>
      <cdr:y>0.98795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632848" y="5616624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200" b="1" smtClean="0">
              <a:latin typeface="Arial" pitchFamily="34" charset="0"/>
              <a:cs typeface="Arial" pitchFamily="34" charset="0"/>
            </a:rPr>
            <a:t>Jul 2013</a:t>
          </a:r>
          <a:endParaRPr lang="en-US" sz="12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0.08403</cdr:x>
      <cdr:y>0.06024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0" y="0"/>
          <a:ext cx="72008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400" b="1" smtClean="0">
              <a:latin typeface="Arial" pitchFamily="34" charset="0"/>
              <a:cs typeface="Arial" pitchFamily="34" charset="0"/>
            </a:rPr>
            <a:t>BLIC</a:t>
          </a:r>
          <a:endParaRPr lang="en-US" sz="14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0.76471</cdr:x>
      <cdr:y>0.74699</cdr:y>
    </cdr:from>
    <cdr:to>
      <cdr:x>0.9636</cdr:x>
      <cdr:y>0.83453</cdr:y>
    </cdr:to>
    <cdr:sp macro="" textlink="">
      <cdr:nvSpPr>
        <cdr:cNvPr id="7" name="TextBox 13"/>
        <cdr:cNvSpPr txBox="1"/>
      </cdr:nvSpPr>
      <cdr:spPr>
        <a:xfrm xmlns:a="http://schemas.openxmlformats.org/drawingml/2006/main">
          <a:off x="6552728" y="4464496"/>
          <a:ext cx="1704313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r-Latn-RS" sz="1400" smtClean="0">
              <a:latin typeface="Arial" pitchFamily="34" charset="0"/>
              <a:cs typeface="Arial" pitchFamily="34" charset="0"/>
            </a:rPr>
            <a:t>Ukupno 26368 cm</a:t>
          </a:r>
          <a:r>
            <a:rPr lang="sr-Latn-RS" sz="1400" baseline="30000" smtClean="0">
              <a:latin typeface="Arial" pitchFamily="34" charset="0"/>
              <a:cs typeface="Arial" pitchFamily="34" charset="0"/>
            </a:rPr>
            <a:t>2</a:t>
          </a:r>
          <a:br>
            <a:rPr lang="sr-Latn-RS" sz="1400" baseline="30000" smtClean="0">
              <a:latin typeface="Arial" pitchFamily="34" charset="0"/>
              <a:cs typeface="Arial" pitchFamily="34" charset="0"/>
            </a:rPr>
          </a:br>
          <a:r>
            <a:rPr lang="sr-Latn-RS" sz="1400" smtClean="0">
              <a:latin typeface="Arial" pitchFamily="34" charset="0"/>
              <a:cs typeface="Arial" pitchFamily="34" charset="0"/>
            </a:rPr>
            <a:t>približno 35 strana</a:t>
          </a:r>
          <a:endParaRPr lang="en-US" sz="1400" baseline="3000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0.89076</cdr:x>
      <cdr:y>0.93976</cdr:y>
    </cdr:from>
    <cdr:to>
      <cdr:x>0.98319</cdr:x>
      <cdr:y>0.98795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632848" y="5616624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200" b="1" smtClean="0">
              <a:latin typeface="Arial" pitchFamily="34" charset="0"/>
              <a:cs typeface="Arial" pitchFamily="34" charset="0"/>
            </a:rPr>
            <a:t>Jul 2013</a:t>
          </a:r>
          <a:endParaRPr lang="en-US" sz="12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0.10924</cdr:x>
      <cdr:y>0.06024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0" y="0"/>
          <a:ext cx="936104" cy="3600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400" b="1" smtClean="0">
              <a:latin typeface="Arial" pitchFamily="34" charset="0"/>
              <a:cs typeface="Arial" pitchFamily="34" charset="0"/>
            </a:rPr>
            <a:t>KURIR</a:t>
          </a:r>
          <a:endParaRPr lang="en-US" sz="14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0.7479</cdr:x>
      <cdr:y>0.6747</cdr:y>
    </cdr:from>
    <cdr:to>
      <cdr:x>0.94679</cdr:x>
      <cdr:y>0.76224</cdr:y>
    </cdr:to>
    <cdr:sp macro="" textlink="">
      <cdr:nvSpPr>
        <cdr:cNvPr id="6" name="TextBox 13"/>
        <cdr:cNvSpPr txBox="1"/>
      </cdr:nvSpPr>
      <cdr:spPr>
        <a:xfrm xmlns:a="http://schemas.openxmlformats.org/drawingml/2006/main">
          <a:off x="6408712" y="4032448"/>
          <a:ext cx="1704313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sr-Latn-RS" sz="1400" smtClean="0">
              <a:latin typeface="Arial" pitchFamily="34" charset="0"/>
              <a:cs typeface="Arial" pitchFamily="34" charset="0"/>
            </a:rPr>
            <a:t>Ukupno 44095 cm</a:t>
          </a:r>
          <a:r>
            <a:rPr lang="sr-Latn-RS" sz="1400" baseline="30000" smtClean="0">
              <a:latin typeface="Arial" pitchFamily="34" charset="0"/>
              <a:cs typeface="Arial" pitchFamily="34" charset="0"/>
            </a:rPr>
            <a:t>2</a:t>
          </a:r>
          <a:br>
            <a:rPr lang="sr-Latn-RS" sz="1400" baseline="30000" smtClean="0">
              <a:latin typeface="Arial" pitchFamily="34" charset="0"/>
              <a:cs typeface="Arial" pitchFamily="34" charset="0"/>
            </a:rPr>
          </a:br>
          <a:r>
            <a:rPr lang="sr-Latn-RS" sz="1400" smtClean="0">
              <a:latin typeface="Arial" pitchFamily="34" charset="0"/>
              <a:cs typeface="Arial" pitchFamily="34" charset="0"/>
            </a:rPr>
            <a:t>približno 75 strana</a:t>
          </a:r>
          <a:endParaRPr lang="en-US" sz="1400" baseline="30000"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AD039C-23ED-4AA8-89A4-60B1F4472046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C8743B-E8A5-4917-A2B5-96F73B49E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C8743B-E8A5-4917-A2B5-96F73B49E41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C8743B-E8A5-4917-A2B5-96F73B49E41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E14FEF3-DAED-4598-A7C5-53724DA01127}" type="datetime1">
              <a:rPr lang="en-US" smtClean="0"/>
              <a:pPr/>
              <a:t>10/11/2013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1D58C86-2D7C-41C6-8ECF-121514231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C87517-104E-4903-A7BA-6884CE8F0C74}" type="datetime1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58C86-2D7C-41C6-8ECF-121514231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D4E57A-8584-4E21-834C-1B6C336067B4}" type="datetime1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58C86-2D7C-41C6-8ECF-121514231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971B13-B355-4162-89B1-E2BA3842F3D8}" type="datetime1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58C86-2D7C-41C6-8ECF-121514231A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4F12F-4EA2-410A-B771-0B2F1D2F1808}" type="datetime1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58C86-2D7C-41C6-8ECF-121514231A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7B22B-7458-4995-BFB0-95267FE4A045}" type="datetime1">
              <a:rPr lang="en-US" smtClean="0"/>
              <a:pPr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58C86-2D7C-41C6-8ECF-121514231A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598BF4-F2B0-4CE3-A66C-B3F9AD96B1F1}" type="datetime1">
              <a:rPr lang="en-US" smtClean="0"/>
              <a:pPr/>
              <a:t>10/11/2013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58C86-2D7C-41C6-8ECF-121514231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B178E7-9CB3-40DA-A557-D022BB647FAF}" type="datetime1">
              <a:rPr lang="en-US" smtClean="0"/>
              <a:pPr/>
              <a:t>10/11/2013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58C86-2D7C-41C6-8ECF-121514231A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F2E366-CB78-491C-A032-062A07A0592D}" type="datetime1">
              <a:rPr lang="en-US" smtClean="0"/>
              <a:pPr/>
              <a:t>10/11/2013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58C86-2D7C-41C6-8ECF-121514231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41C9972-219A-4A60-8435-90293E41A2AF}" type="datetime1">
              <a:rPr lang="en-US" smtClean="0"/>
              <a:pPr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58C86-2D7C-41C6-8ECF-121514231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90B7AA1-0DC2-4920-BECB-847CC8A66218}" type="datetime1">
              <a:rPr lang="en-US" smtClean="0"/>
              <a:pPr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1D58C86-2D7C-41C6-8ECF-121514231A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1948D70-2BD0-4626-9E8A-909E710DDE10}" type="datetime1">
              <a:rPr lang="en-US" smtClean="0"/>
              <a:pPr/>
              <a:t>10/11/2013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1D58C86-2D7C-41C6-8ECF-121514231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smtClean="0">
                <a:latin typeface="Arial" pitchFamily="34" charset="0"/>
              </a:rPr>
              <a:t>MONITORING MEDIJA</a:t>
            </a:r>
            <a:endParaRPr lang="en-US" b="1">
              <a:latin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smtClean="0">
                <a:solidFill>
                  <a:schemeClr val="tx1"/>
                </a:solidFill>
                <a:latin typeface="Arial" pitchFamily="34" charset="0"/>
              </a:rPr>
              <a:t>KORUPCIJA I ANTIKORUPCIJA</a:t>
            </a:r>
            <a:br>
              <a:rPr lang="en-US" b="1" smtClean="0">
                <a:solidFill>
                  <a:schemeClr val="tx1"/>
                </a:solidFill>
                <a:latin typeface="Arial" pitchFamily="34" charset="0"/>
              </a:rPr>
            </a:br>
            <a:r>
              <a:rPr lang="en-US" b="1" smtClean="0">
                <a:solidFill>
                  <a:schemeClr val="tx1"/>
                </a:solidFill>
                <a:latin typeface="Arial" pitchFamily="34" charset="0"/>
              </a:rPr>
              <a:t>Jul-</a:t>
            </a:r>
            <a:r>
              <a:rPr lang="en-US" b="1" err="1" smtClean="0">
                <a:solidFill>
                  <a:schemeClr val="tx1"/>
                </a:solidFill>
                <a:latin typeface="Arial" pitchFamily="34" charset="0"/>
              </a:rPr>
              <a:t>Avgust</a:t>
            </a:r>
            <a:r>
              <a:rPr lang="en-US" b="1" smtClean="0"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en-US" b="1" smtClean="0">
                <a:solidFill>
                  <a:schemeClr val="tx1"/>
                </a:solidFill>
                <a:latin typeface="Arial" pitchFamily="34" charset="0"/>
              </a:rPr>
            </a:br>
            <a:r>
              <a:rPr lang="en-US" b="1" smtClean="0">
                <a:solidFill>
                  <a:schemeClr val="tx1"/>
                </a:solidFill>
                <a:latin typeface="Arial" pitchFamily="34" charset="0"/>
              </a:rPr>
              <a:t>2013</a:t>
            </a:r>
            <a:endParaRPr lang="en-US" b="1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pic>
        <p:nvPicPr>
          <p:cNvPr id="5" name="Picture 2" descr="D:\My Documents\Downloads\memo_logo_od Durih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285728"/>
            <a:ext cx="344328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D:\My Documents\Downloads\birodi_min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142852"/>
            <a:ext cx="23272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12"/>
          <p:cNvGraphicFramePr/>
          <p:nvPr/>
        </p:nvGraphicFramePr>
        <p:xfrm>
          <a:off x="323528" y="332656"/>
          <a:ext cx="8568952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7020272" y="4869160"/>
            <a:ext cx="17043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1400" smtClean="0">
                <a:latin typeface="Arial" pitchFamily="34" charset="0"/>
                <a:cs typeface="Arial" pitchFamily="34" charset="0"/>
              </a:rPr>
              <a:t>Ukupno 30658 cm</a:t>
            </a:r>
            <a:r>
              <a:rPr lang="sr-Latn-RS" sz="1400" baseline="30000" smtClean="0">
                <a:latin typeface="Arial" pitchFamily="34" charset="0"/>
                <a:cs typeface="Arial" pitchFamily="34" charset="0"/>
              </a:rPr>
              <a:t>2</a:t>
            </a:r>
            <a:br>
              <a:rPr lang="sr-Latn-RS" sz="1400" baseline="30000" smtClean="0">
                <a:latin typeface="Arial" pitchFamily="34" charset="0"/>
                <a:cs typeface="Arial" pitchFamily="34" charset="0"/>
              </a:rPr>
            </a:br>
            <a:r>
              <a:rPr lang="sr-Latn-RS" sz="1400" smtClean="0">
                <a:latin typeface="Arial" pitchFamily="34" charset="0"/>
                <a:cs typeface="Arial" pitchFamily="34" charset="0"/>
              </a:rPr>
              <a:t>približno 25 strana</a:t>
            </a:r>
            <a:endParaRPr lang="en-US" sz="1400" baseline="30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</a:t>
            </a:r>
            <a:r>
              <a:rPr lang="sr-Latn-RS" smtClean="0"/>
              <a:t/>
            </a:r>
            <a:br>
              <a:rPr lang="sr-Latn-RS" smtClean="0"/>
            </a:br>
            <a:r>
              <a:rPr lang="en-US" smtClean="0"/>
              <a:t> www.birodi.rs</a:t>
            </a:r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244408" y="476672"/>
            <a:ext cx="4251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1100" smtClean="0">
                <a:latin typeface="Arial" pitchFamily="34" charset="0"/>
                <a:cs typeface="Arial" pitchFamily="34" charset="0"/>
              </a:rPr>
              <a:t>cm</a:t>
            </a:r>
            <a:r>
              <a:rPr lang="sr-Latn-RS" sz="1100" baseline="30000" smtClean="0">
                <a:latin typeface="Arial" pitchFamily="34" charset="0"/>
                <a:cs typeface="Arial" pitchFamily="34" charset="0"/>
              </a:rPr>
              <a:t>2</a:t>
            </a:r>
            <a:endParaRPr lang="en-US" sz="1100" baseline="30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323528" y="332656"/>
          <a:ext cx="8568952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244408" y="476672"/>
            <a:ext cx="4251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1100" smtClean="0">
                <a:latin typeface="Arial" pitchFamily="34" charset="0"/>
                <a:cs typeface="Arial" pitchFamily="34" charset="0"/>
              </a:rPr>
              <a:t>cm</a:t>
            </a:r>
            <a:r>
              <a:rPr lang="sr-Latn-RS" sz="1100" baseline="30000" smtClean="0">
                <a:latin typeface="Arial" pitchFamily="34" charset="0"/>
                <a:cs typeface="Arial" pitchFamily="34" charset="0"/>
              </a:rPr>
              <a:t>2</a:t>
            </a:r>
            <a:endParaRPr lang="en-US" sz="1100" baseline="30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323528" y="332656"/>
          <a:ext cx="8568952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244408" y="476672"/>
            <a:ext cx="4251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1100" smtClean="0">
                <a:latin typeface="Arial" pitchFamily="34" charset="0"/>
                <a:cs typeface="Arial" pitchFamily="34" charset="0"/>
              </a:rPr>
              <a:t>cm</a:t>
            </a:r>
            <a:r>
              <a:rPr lang="sr-Latn-RS" sz="1100" baseline="30000" smtClean="0">
                <a:latin typeface="Arial" pitchFamily="34" charset="0"/>
                <a:cs typeface="Arial" pitchFamily="34" charset="0"/>
              </a:rPr>
              <a:t>2</a:t>
            </a:r>
            <a:endParaRPr lang="en-US" sz="1100" baseline="30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323528" y="332656"/>
          <a:ext cx="8568952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244408" y="476672"/>
            <a:ext cx="4251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1100" smtClean="0">
                <a:latin typeface="Arial" pitchFamily="34" charset="0"/>
                <a:cs typeface="Arial" pitchFamily="34" charset="0"/>
              </a:rPr>
              <a:t>cm</a:t>
            </a:r>
            <a:r>
              <a:rPr lang="sr-Latn-RS" sz="1100" baseline="30000" smtClean="0">
                <a:latin typeface="Arial" pitchFamily="34" charset="0"/>
                <a:cs typeface="Arial" pitchFamily="34" charset="0"/>
              </a:rPr>
              <a:t>2</a:t>
            </a:r>
            <a:endParaRPr lang="en-US" sz="1100" baseline="30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323528" y="332656"/>
          <a:ext cx="8568952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244408" y="476672"/>
            <a:ext cx="4251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1100" smtClean="0">
                <a:latin typeface="Arial" pitchFamily="34" charset="0"/>
                <a:cs typeface="Arial" pitchFamily="34" charset="0"/>
              </a:rPr>
              <a:t>cm</a:t>
            </a:r>
            <a:r>
              <a:rPr lang="sr-Latn-RS" sz="1100" baseline="30000" smtClean="0">
                <a:latin typeface="Arial" pitchFamily="34" charset="0"/>
                <a:cs typeface="Arial" pitchFamily="34" charset="0"/>
              </a:rPr>
              <a:t>2</a:t>
            </a:r>
            <a:endParaRPr lang="en-US" sz="1100" baseline="30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323528" y="332656"/>
          <a:ext cx="8568952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244408" y="476672"/>
            <a:ext cx="4251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1100" smtClean="0">
                <a:latin typeface="Arial" pitchFamily="34" charset="0"/>
                <a:cs typeface="Arial" pitchFamily="34" charset="0"/>
              </a:rPr>
              <a:t>cm</a:t>
            </a:r>
            <a:r>
              <a:rPr lang="sr-Latn-RS" sz="1100" baseline="30000" smtClean="0">
                <a:latin typeface="Arial" pitchFamily="34" charset="0"/>
                <a:cs typeface="Arial" pitchFamily="34" charset="0"/>
              </a:rPr>
              <a:t>2</a:t>
            </a:r>
            <a:endParaRPr lang="en-US" sz="1100" baseline="30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1154098"/>
          </a:xfrm>
        </p:spPr>
        <p:txBody>
          <a:bodyPr>
            <a:normAutofit/>
          </a:bodyPr>
          <a:lstStyle/>
          <a:p>
            <a:r>
              <a:rPr lang="sr-Latn-RS" sz="2800" smtClean="0">
                <a:latin typeface="Arial Black" pitchFamily="34" charset="0"/>
              </a:rPr>
              <a:t>Aleksandar </a:t>
            </a:r>
            <a:r>
              <a:rPr lang="en-US" sz="2800" err="1" smtClean="0">
                <a:latin typeface="Arial Black" pitchFamily="34" charset="0"/>
              </a:rPr>
              <a:t>Vučić</a:t>
            </a:r>
            <a:r>
              <a:rPr lang="sr-Latn-RS" sz="2800" smtClean="0">
                <a:latin typeface="Arial Black" pitchFamily="34" charset="0"/>
              </a:rPr>
              <a:t> u štampanim medijima</a:t>
            </a:r>
            <a:endParaRPr lang="en-US" sz="2800">
              <a:latin typeface="Arial Black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28662" y="2071679"/>
          <a:ext cx="7429552" cy="3276935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296407"/>
                <a:gridCol w="2489939"/>
                <a:gridCol w="2643206"/>
              </a:tblGrid>
              <a:tr h="349891"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="1" smtClean="0"/>
                        <a:t>TOTAL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="1" smtClean="0"/>
                        <a:t>POZITIVNO</a:t>
                      </a:r>
                      <a:endParaRPr lang="en-US" b="1"/>
                    </a:p>
                  </a:txBody>
                  <a:tcPr/>
                </a:tc>
              </a:tr>
              <a:tr h="349891">
                <a:tc>
                  <a:txBody>
                    <a:bodyPr/>
                    <a:lstStyle/>
                    <a:p>
                      <a:r>
                        <a:rPr lang="en-US" b="1" smtClean="0"/>
                        <a:t>KURIR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="1" smtClean="0"/>
                        <a:t>879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="1" smtClean="0"/>
                        <a:t>879</a:t>
                      </a:r>
                      <a:endParaRPr lang="en-US" b="1"/>
                    </a:p>
                  </a:txBody>
                  <a:tcPr/>
                </a:tc>
              </a:tr>
              <a:tr h="349891">
                <a:tc>
                  <a:txBody>
                    <a:bodyPr/>
                    <a:lstStyle/>
                    <a:p>
                      <a:r>
                        <a:rPr lang="en-US" b="1" smtClean="0"/>
                        <a:t>BLIC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="1" smtClean="0"/>
                        <a:t>439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="1" smtClean="0"/>
                        <a:t>387</a:t>
                      </a:r>
                      <a:endParaRPr lang="en-US" b="1"/>
                    </a:p>
                  </a:txBody>
                  <a:tcPr/>
                </a:tc>
              </a:tr>
              <a:tr h="603921">
                <a:tc>
                  <a:txBody>
                    <a:bodyPr/>
                    <a:lstStyle/>
                    <a:p>
                      <a:r>
                        <a:rPr lang="en-US" b="1" smtClean="0"/>
                        <a:t>POLITIKA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="1" smtClean="0"/>
                        <a:t>1535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="1" smtClean="0"/>
                        <a:t>1467</a:t>
                      </a:r>
                      <a:endParaRPr lang="en-US" b="1"/>
                    </a:p>
                  </a:txBody>
                  <a:tcPr/>
                </a:tc>
              </a:tr>
              <a:tr h="569894">
                <a:tc>
                  <a:txBody>
                    <a:bodyPr/>
                    <a:lstStyle/>
                    <a:p>
                      <a:r>
                        <a:rPr lang="en-US" b="1" smtClean="0"/>
                        <a:t>NA</a:t>
                      </a:r>
                      <a:r>
                        <a:rPr lang="sr-Latn-RS" b="1" smtClean="0"/>
                        <a:t>ŠE</a:t>
                      </a:r>
                      <a:r>
                        <a:rPr lang="sr-Latn-RS" b="1" baseline="0" smtClean="0"/>
                        <a:t> NOVINE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="1" smtClean="0"/>
                        <a:t>665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="1" smtClean="0"/>
                        <a:t>374</a:t>
                      </a:r>
                      <a:endParaRPr lang="en-US" b="1"/>
                    </a:p>
                  </a:txBody>
                  <a:tcPr/>
                </a:tc>
              </a:tr>
              <a:tr h="349891">
                <a:tc>
                  <a:txBody>
                    <a:bodyPr/>
                    <a:lstStyle/>
                    <a:p>
                      <a:r>
                        <a:rPr lang="sr-Latn-RS" b="1" smtClean="0"/>
                        <a:t>INFORMER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="1" smtClean="0"/>
                        <a:t>508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="1" smtClean="0"/>
                        <a:t>504</a:t>
                      </a:r>
                      <a:endParaRPr lang="en-US" b="1"/>
                    </a:p>
                  </a:txBody>
                  <a:tcPr/>
                </a:tc>
              </a:tr>
              <a:tr h="569894">
                <a:tc>
                  <a:txBody>
                    <a:bodyPr/>
                    <a:lstStyle/>
                    <a:p>
                      <a:r>
                        <a:rPr lang="sr-Latn-RS" b="1" smtClean="0"/>
                        <a:t>VEČERNJE NOVOSTI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="1" smtClean="0"/>
                        <a:t>192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="1" smtClean="0"/>
                        <a:t>139</a:t>
                      </a:r>
                      <a:endParaRPr lang="en-US" b="1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401080" cy="1225536"/>
          </a:xfrm>
        </p:spPr>
        <p:txBody>
          <a:bodyPr>
            <a:noAutofit/>
          </a:bodyPr>
          <a:lstStyle/>
          <a:p>
            <a:r>
              <a:rPr lang="en-US" sz="2800" err="1" smtClean="0">
                <a:latin typeface="Arial Black" pitchFamily="34" charset="0"/>
              </a:rPr>
              <a:t>Aleksandar</a:t>
            </a:r>
            <a:r>
              <a:rPr lang="sr-Latn-RS" sz="2800" smtClean="0">
                <a:latin typeface="Arial Black" pitchFamily="34" charset="0"/>
              </a:rPr>
              <a:t> Vučić u elekt</a:t>
            </a:r>
            <a:r>
              <a:rPr lang="en-US" sz="2800" smtClean="0">
                <a:latin typeface="Arial Black" pitchFamily="34" charset="0"/>
              </a:rPr>
              <a:t>r</a:t>
            </a:r>
            <a:r>
              <a:rPr lang="sr-Latn-RS" sz="2800" smtClean="0">
                <a:latin typeface="Arial Black" pitchFamily="34" charset="0"/>
              </a:rPr>
              <a:t>ons</a:t>
            </a:r>
            <a:r>
              <a:rPr lang="en-US" sz="2800" smtClean="0">
                <a:latin typeface="Arial Black" pitchFamily="34" charset="0"/>
              </a:rPr>
              <a:t>k</a:t>
            </a:r>
            <a:r>
              <a:rPr lang="sr-Latn-RS" sz="2800" smtClean="0">
                <a:latin typeface="Arial Black" pitchFamily="34" charset="0"/>
              </a:rPr>
              <a:t>im medijima - televizij</a:t>
            </a:r>
            <a:r>
              <a:rPr lang="en-US" sz="2800" smtClean="0">
                <a:latin typeface="Arial Black" pitchFamily="34" charset="0"/>
              </a:rPr>
              <a:t>e</a:t>
            </a:r>
            <a:endParaRPr lang="en-US" sz="2800">
              <a:latin typeface="Arial Black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00099" y="2214552"/>
          <a:ext cx="7286676" cy="3071838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428892"/>
                <a:gridCol w="2428892"/>
                <a:gridCol w="2428892"/>
              </a:tblGrid>
              <a:tr h="511973"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="1" smtClean="0"/>
                        <a:t>TOTAL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="1" smtClean="0"/>
                        <a:t>POZITIVNO</a:t>
                      </a:r>
                      <a:endParaRPr lang="en-US" b="1"/>
                    </a:p>
                  </a:txBody>
                  <a:tcPr/>
                </a:tc>
              </a:tr>
              <a:tr h="511973">
                <a:tc>
                  <a:txBody>
                    <a:bodyPr/>
                    <a:lstStyle/>
                    <a:p>
                      <a:r>
                        <a:rPr lang="sr-Latn-RS" b="1" smtClean="0"/>
                        <a:t>B92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="1" smtClean="0"/>
                        <a:t>4:28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="1" smtClean="0"/>
                        <a:t>3:30</a:t>
                      </a:r>
                      <a:endParaRPr lang="en-US" b="1"/>
                    </a:p>
                  </a:txBody>
                  <a:tcPr/>
                </a:tc>
              </a:tr>
              <a:tr h="511973">
                <a:tc>
                  <a:txBody>
                    <a:bodyPr/>
                    <a:lstStyle/>
                    <a:p>
                      <a:r>
                        <a:rPr lang="sr-Latn-RS" b="1" smtClean="0"/>
                        <a:t>RTS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="1" smtClean="0"/>
                        <a:t>3:56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="1" smtClean="0"/>
                        <a:t>3:56</a:t>
                      </a:r>
                      <a:endParaRPr lang="en-US" b="1"/>
                    </a:p>
                  </a:txBody>
                  <a:tcPr/>
                </a:tc>
              </a:tr>
              <a:tr h="511973">
                <a:tc>
                  <a:txBody>
                    <a:bodyPr/>
                    <a:lstStyle/>
                    <a:p>
                      <a:r>
                        <a:rPr lang="sr-Latn-RS" b="1" smtClean="0"/>
                        <a:t>PRVA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="1" smtClean="0"/>
                        <a:t>1:10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="1" smtClean="0"/>
                        <a:t>1:09</a:t>
                      </a:r>
                      <a:endParaRPr lang="en-US" b="1"/>
                    </a:p>
                  </a:txBody>
                  <a:tcPr/>
                </a:tc>
              </a:tr>
              <a:tr h="511973">
                <a:tc>
                  <a:txBody>
                    <a:bodyPr/>
                    <a:lstStyle/>
                    <a:p>
                      <a:r>
                        <a:rPr lang="sr-Latn-RS" b="1" smtClean="0"/>
                        <a:t>PINK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="1" smtClean="0"/>
                        <a:t>1:58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="1" smtClean="0"/>
                        <a:t>1:58</a:t>
                      </a:r>
                      <a:endParaRPr lang="en-US" b="1"/>
                    </a:p>
                  </a:txBody>
                  <a:tcPr/>
                </a:tc>
              </a:tr>
              <a:tr h="511973">
                <a:tc>
                  <a:txBody>
                    <a:bodyPr/>
                    <a:lstStyle/>
                    <a:p>
                      <a:r>
                        <a:rPr lang="sr-Latn-RS" b="1" smtClean="0"/>
                        <a:t>SKY +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smtClean="0"/>
                        <a:t>‘41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smtClean="0"/>
                        <a:t>‘41</a:t>
                      </a:r>
                      <a:endParaRPr lang="en-US" b="1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00024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err="1" smtClean="0">
                <a:latin typeface="Arial Black" pitchFamily="34" charset="0"/>
              </a:rPr>
              <a:t>Hvala</a:t>
            </a:r>
            <a:r>
              <a:rPr lang="en-US" sz="4000" smtClean="0">
                <a:latin typeface="Arial Black" pitchFamily="34" charset="0"/>
              </a:rPr>
              <a:t> </a:t>
            </a:r>
            <a:r>
              <a:rPr lang="en-US" sz="4000" err="1" smtClean="0">
                <a:latin typeface="Arial Black" pitchFamily="34" charset="0"/>
              </a:rPr>
              <a:t>na</a:t>
            </a:r>
            <a:r>
              <a:rPr lang="en-US" sz="4000" smtClean="0">
                <a:latin typeface="Arial Black" pitchFamily="34" charset="0"/>
              </a:rPr>
              <a:t> pa</a:t>
            </a:r>
            <a:r>
              <a:rPr lang="sr-Latn-RS" sz="4000" smtClean="0">
                <a:latin typeface="Arial Black" pitchFamily="34" charset="0"/>
              </a:rPr>
              <a:t>žnji.</a:t>
            </a:r>
            <a:endParaRPr lang="en-US" sz="4000">
              <a:latin typeface="Arial Black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285728"/>
            <a:ext cx="2803534" cy="158945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b="1" smtClean="0">
                <a:latin typeface="Arial" pitchFamily="34" charset="0"/>
                <a:cs typeface="Arial" pitchFamily="34" charset="0"/>
              </a:rPr>
              <a:t>TELEVIZIJE</a:t>
            </a:r>
            <a:endParaRPr lang="en-US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 www.birodi.rs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323528" y="332656"/>
          <a:ext cx="8568952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 www.birodi.rs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graphicFrame>
        <p:nvGraphicFramePr>
          <p:cNvPr id="3" name="Chart 2"/>
          <p:cNvGraphicFramePr/>
          <p:nvPr/>
        </p:nvGraphicFramePr>
        <p:xfrm>
          <a:off x="323528" y="332656"/>
          <a:ext cx="8568952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graphicFrame>
        <p:nvGraphicFramePr>
          <p:cNvPr id="3" name="Chart 2"/>
          <p:cNvGraphicFramePr/>
          <p:nvPr/>
        </p:nvGraphicFramePr>
        <p:xfrm>
          <a:off x="323528" y="332656"/>
          <a:ext cx="8568952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graphicFrame>
        <p:nvGraphicFramePr>
          <p:cNvPr id="3" name="Chart 2"/>
          <p:cNvGraphicFramePr/>
          <p:nvPr/>
        </p:nvGraphicFramePr>
        <p:xfrm>
          <a:off x="323528" y="332656"/>
          <a:ext cx="8568952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graphicFrame>
        <p:nvGraphicFramePr>
          <p:cNvPr id="3" name="Chart 2"/>
          <p:cNvGraphicFramePr/>
          <p:nvPr/>
        </p:nvGraphicFramePr>
        <p:xfrm>
          <a:off x="323528" y="332656"/>
          <a:ext cx="8568952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graphicFrame>
        <p:nvGraphicFramePr>
          <p:cNvPr id="3" name="Chart 2"/>
          <p:cNvGraphicFramePr/>
          <p:nvPr/>
        </p:nvGraphicFramePr>
        <p:xfrm>
          <a:off x="323528" y="332656"/>
          <a:ext cx="8568952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smtClean="0">
                <a:latin typeface="Arial" pitchFamily="34" charset="0"/>
                <a:cs typeface="Arial" pitchFamily="34" charset="0"/>
              </a:rPr>
              <a:t>Š</a:t>
            </a:r>
            <a:r>
              <a:rPr lang="sr-Latn-RS" b="1" smtClean="0">
                <a:latin typeface="Arial" pitchFamily="34" charset="0"/>
                <a:cs typeface="Arial" pitchFamily="34" charset="0"/>
              </a:rPr>
              <a:t>TAMPANI MEDIJI</a:t>
            </a:r>
            <a:endParaRPr lang="en-US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 www.birodi.rs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447</TotalTime>
  <Words>331</Words>
  <Application>Microsoft Office PowerPoint</Application>
  <PresentationFormat>On-screen Show (4:3)</PresentationFormat>
  <Paragraphs>148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Concourse</vt:lpstr>
      <vt:lpstr>MONITORING MEDIJA</vt:lpstr>
      <vt:lpstr>TELEVIZIJE</vt:lpstr>
      <vt:lpstr>Slide 3</vt:lpstr>
      <vt:lpstr>Slide 4</vt:lpstr>
      <vt:lpstr>Slide 5</vt:lpstr>
      <vt:lpstr>Slide 6</vt:lpstr>
      <vt:lpstr>Slide 7</vt:lpstr>
      <vt:lpstr>Slide 8</vt:lpstr>
      <vt:lpstr>ŠTAMPANI MEDIJI</vt:lpstr>
      <vt:lpstr>Slide 10</vt:lpstr>
      <vt:lpstr>Slide 11</vt:lpstr>
      <vt:lpstr>Slide 12</vt:lpstr>
      <vt:lpstr>Slide 13</vt:lpstr>
      <vt:lpstr>Slide 14</vt:lpstr>
      <vt:lpstr>Slide 15</vt:lpstr>
      <vt:lpstr>Aleksandar Vučić u štampanim medijima</vt:lpstr>
      <vt:lpstr>Aleksandar Vučić u elektronskim medijima - televizije</vt:lpstr>
      <vt:lpstr>Hvala na pažnji.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rasa</dc:creator>
  <cp:lastModifiedBy>Birodi</cp:lastModifiedBy>
  <cp:revision>48</cp:revision>
  <dcterms:created xsi:type="dcterms:W3CDTF">2013-10-10T17:11:30Z</dcterms:created>
  <dcterms:modified xsi:type="dcterms:W3CDTF">2013-10-11T07:53:08Z</dcterms:modified>
</cp:coreProperties>
</file>