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5" r:id="rId3"/>
    <p:sldId id="297" r:id="rId4"/>
    <p:sldId id="298" r:id="rId5"/>
    <p:sldId id="315" r:id="rId6"/>
    <p:sldId id="300" r:id="rId7"/>
    <p:sldId id="316" r:id="rId8"/>
    <p:sldId id="301" r:id="rId9"/>
    <p:sldId id="302" r:id="rId10"/>
    <p:sldId id="303" r:id="rId11"/>
    <p:sldId id="305" r:id="rId12"/>
    <p:sldId id="306" r:id="rId13"/>
    <p:sldId id="307" r:id="rId14"/>
    <p:sldId id="299" r:id="rId15"/>
    <p:sldId id="304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7" r:id="rId24"/>
    <p:sldId id="294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B9D7"/>
    <a:srgbClr val="808080"/>
    <a:srgbClr val="969696"/>
    <a:srgbClr val="FF7F00"/>
    <a:srgbClr val="000000"/>
    <a:srgbClr val="333333"/>
    <a:srgbClr val="EC2C06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>
      <p:cViewPr varScale="1">
        <p:scale>
          <a:sx n="65" d="100"/>
          <a:sy n="65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9.680061188117383E-3"/>
          <c:y val="1.1224130643577973E-2"/>
        </c:manualLayout>
      </c:layout>
      <c:txPr>
        <a:bodyPr/>
        <a:lstStyle/>
        <a:p>
          <a:pPr>
            <a:defRPr sz="1600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Kada "kačim" fotografiju ili video klip, vodim računa o svojoj i privatnosti drugova koji su na njima.</c:v>
                </c:pt>
              </c:strCache>
            </c:strRef>
          </c:tx>
          <c:dLbls>
            <c:dLbl>
              <c:idx val="3"/>
              <c:layout>
                <c:manualLayout>
                  <c:x val="1.8573563721201523E-2"/>
                  <c:y val="-1.3570150706048644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Potpuno netačno</c:v>
                </c:pt>
                <c:pt idx="1">
                  <c:v>Uglavnom netačno</c:v>
                </c:pt>
                <c:pt idx="2">
                  <c:v>Ne mogu da se odlučim</c:v>
                </c:pt>
                <c:pt idx="3">
                  <c:v>Uglavnom tačno</c:v>
                </c:pt>
                <c:pt idx="4">
                  <c:v>Potpuno tačno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158</c:v>
                </c:pt>
                <c:pt idx="1">
                  <c:v>172</c:v>
                </c:pt>
                <c:pt idx="2">
                  <c:v>335</c:v>
                </c:pt>
                <c:pt idx="3">
                  <c:v>513</c:v>
                </c:pt>
                <c:pt idx="4">
                  <c:v>1248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49090476156121"/>
          <c:y val="0.30096489962467698"/>
          <c:w val="0.32781732316417644"/>
          <c:h val="0.58074270602742462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2.3863511473342626E-2"/>
          <c:y val="2.9187192066766614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Mediji imaju istaknutu društvenu ulogu u demokratskom društvu.</c:v>
                </c:pt>
              </c:strCache>
            </c:strRef>
          </c:tx>
          <c:dLbls>
            <c:dLbl>
              <c:idx val="3"/>
              <c:layout>
                <c:manualLayout>
                  <c:x val="7.7552979488675093E-3"/>
                  <c:y val="-3.0858405161509291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Potpuno netačno</c:v>
                </c:pt>
                <c:pt idx="1">
                  <c:v>Uglavnom netačno</c:v>
                </c:pt>
                <c:pt idx="2">
                  <c:v>Ne mogu da se odlučim</c:v>
                </c:pt>
                <c:pt idx="3">
                  <c:v>Uglavnom tačno</c:v>
                </c:pt>
                <c:pt idx="4">
                  <c:v>Potpuno tačno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6</c:v>
                </c:pt>
                <c:pt idx="1">
                  <c:v>10</c:v>
                </c:pt>
                <c:pt idx="2">
                  <c:v>58</c:v>
                </c:pt>
                <c:pt idx="3">
                  <c:v>121</c:v>
                </c:pt>
                <c:pt idx="4">
                  <c:v>154</c:v>
                </c:pt>
              </c:numCache>
            </c:numRef>
          </c:val>
        </c:ser>
        <c:firstSliceAng val="0"/>
      </c:pieChart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Mediji u Srbiji ispunjavaju </a:t>
            </a:r>
            <a:endParaRPr lang="sr-Latn-CS" smtClean="0"/>
          </a:p>
          <a:p>
            <a:pPr>
              <a:defRPr/>
            </a:pPr>
            <a:r>
              <a:rPr lang="en-US" smtClean="0"/>
              <a:t>svoju </a:t>
            </a:r>
            <a:r>
              <a:rPr lang="en-US"/>
              <a:t>ulogu u društvu.</a:t>
            </a:r>
          </a:p>
        </c:rich>
      </c:tx>
      <c:layout>
        <c:manualLayout>
          <c:xMode val="edge"/>
          <c:yMode val="edge"/>
          <c:x val="0.14543380273803871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Mediji u Srbiji ispunjavaju svoju ulogu u društvu.</c:v>
                </c:pt>
              </c:strCache>
            </c:strRef>
          </c:tx>
          <c:dLbls>
            <c:dLbl>
              <c:idx val="3"/>
              <c:layout>
                <c:manualLayout>
                  <c:x val="2.1798310367454082E-2"/>
                  <c:y val="-8.0762795275590681E-3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52</c:v>
                </c:pt>
                <c:pt idx="1">
                  <c:v>134</c:v>
                </c:pt>
                <c:pt idx="2">
                  <c:v>107</c:v>
                </c:pt>
                <c:pt idx="3">
                  <c:v>46</c:v>
                </c:pt>
                <c:pt idx="4">
                  <c:v>10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1.00580122186878E-2"/>
          <c:y val="1.1224130643577976E-2"/>
        </c:manualLayout>
      </c:layout>
      <c:txPr>
        <a:bodyPr/>
        <a:lstStyle/>
        <a:p>
          <a:pPr algn="l">
            <a:defRPr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Građani Srbije iz medija dobijaju dovoljno kvalitetnih informacija.</c:v>
                </c:pt>
              </c:strCache>
            </c:strRef>
          </c:tx>
          <c:dLbls>
            <c:dLbl>
              <c:idx val="3"/>
              <c:layout>
                <c:manualLayout>
                  <c:x val="-1.21063600249072E-2"/>
                  <c:y val="2.0397647970166802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Potpuno netačno</c:v>
                </c:pt>
                <c:pt idx="1">
                  <c:v>Uglavnom netačno</c:v>
                </c:pt>
                <c:pt idx="2">
                  <c:v>Ne mogu da se odlučim</c:v>
                </c:pt>
                <c:pt idx="3">
                  <c:v>Uglavnom tačno</c:v>
                </c:pt>
                <c:pt idx="4">
                  <c:v>Potpuno tačno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</c:v>
                </c:pt>
                <c:pt idx="1">
                  <c:v>116</c:v>
                </c:pt>
                <c:pt idx="2">
                  <c:v>101</c:v>
                </c:pt>
                <c:pt idx="3">
                  <c:v>35</c:v>
                </c:pt>
                <c:pt idx="4">
                  <c:v>7</c:v>
                </c:pt>
              </c:numCache>
            </c:numRef>
          </c:val>
        </c:ser>
        <c:firstSliceAng val="0"/>
      </c:pieChart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 Srbiji se ceni kvalitetno i profesionalno novinarstvo.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121</c:v>
                </c:pt>
                <c:pt idx="1">
                  <c:v>126</c:v>
                </c:pt>
                <c:pt idx="2">
                  <c:v>83</c:v>
                </c:pt>
                <c:pt idx="3">
                  <c:v>15</c:v>
                </c:pt>
                <c:pt idx="4">
                  <c:v>4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4.0894190590048993E-2"/>
          <c:y val="4.41685010491811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Mediji u Srbiji poštuju svoje konzumente</c:v>
                </c:pt>
              </c:strCache>
            </c:strRef>
          </c:tx>
          <c:dLbls>
            <c:dLbl>
              <c:idx val="3"/>
              <c:layout>
                <c:manualLayout>
                  <c:x val="-2.6262394284047832E-2"/>
                  <c:y val="7.4189735974421432E-3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Potpuno netačno</c:v>
                </c:pt>
                <c:pt idx="1">
                  <c:v>Uglavnom netačno</c:v>
                </c:pt>
                <c:pt idx="2">
                  <c:v>Ne mogu da se odlučim</c:v>
                </c:pt>
                <c:pt idx="3">
                  <c:v>Uglavnom tačno</c:v>
                </c:pt>
                <c:pt idx="4">
                  <c:v>Potpuno tačno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64</c:v>
                </c:pt>
                <c:pt idx="1">
                  <c:v>126</c:v>
                </c:pt>
                <c:pt idx="2">
                  <c:v>81</c:v>
                </c:pt>
                <c:pt idx="3">
                  <c:v>16</c:v>
                </c:pt>
                <c:pt idx="4">
                  <c:v>4</c:v>
                </c:pt>
              </c:numCache>
            </c:numRef>
          </c:val>
        </c:ser>
        <c:firstSliceAng val="0"/>
      </c:pieChart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vi-VN"/>
              <a:t>Građani Srbije </a:t>
            </a:r>
            <a:r>
              <a:rPr lang="vi-VN" smtClean="0"/>
              <a:t>razlikuju</a:t>
            </a:r>
            <a:endParaRPr lang="sr-Latn-CS" smtClean="0"/>
          </a:p>
          <a:p>
            <a:pPr>
              <a:defRPr/>
            </a:pPr>
            <a:r>
              <a:rPr lang="vi-VN" smtClean="0"/>
              <a:t> </a:t>
            </a:r>
            <a:r>
              <a:rPr lang="vi-VN"/>
              <a:t>tabloidno od profesionalnog novinarstva.</a:t>
            </a:r>
          </a:p>
        </c:rich>
      </c:tx>
      <c:layout>
        <c:manualLayout>
          <c:xMode val="edge"/>
          <c:yMode val="edge"/>
          <c:x val="0.10290064915906515"/>
          <c:y val="1.7777653349757845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Građani Srbije razlikuju tabloidno od profesionalnog novinarstva.</c:v>
                </c:pt>
              </c:strCache>
            </c:strRef>
          </c:tx>
          <c:dLbls>
            <c:dLbl>
              <c:idx val="3"/>
              <c:layout>
                <c:manualLayout>
                  <c:x val="-5.9626885422386514E-3"/>
                  <c:y val="1.8279035433070866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Potpuno netačno</c:v>
                </c:pt>
                <c:pt idx="1">
                  <c:v>Uglavnom netačno</c:v>
                </c:pt>
                <c:pt idx="2">
                  <c:v>Ne mogu da se odlučim</c:v>
                </c:pt>
                <c:pt idx="3">
                  <c:v>Uglavnom tačno</c:v>
                </c:pt>
                <c:pt idx="4">
                  <c:v>Potpuno tačno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93</c:v>
                </c:pt>
                <c:pt idx="1">
                  <c:v>108</c:v>
                </c:pt>
                <c:pt idx="2">
                  <c:v>57</c:v>
                </c:pt>
                <c:pt idx="3">
                  <c:v>23</c:v>
                </c:pt>
                <c:pt idx="4">
                  <c:v>8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1.0132327620281619E-2"/>
          <c:y val="1.1224130643577976E-2"/>
        </c:manualLayout>
      </c:layout>
      <c:txPr>
        <a:bodyPr/>
        <a:lstStyle/>
        <a:p>
          <a:pPr algn="l">
            <a:defRPr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Vesti prikupljene na društvenim mrežama su uglavnom zabavnog sadržaja.</c:v>
                </c:pt>
              </c:strCache>
            </c:strRef>
          </c:tx>
          <c:dLbls>
            <c:dLbl>
              <c:idx val="3"/>
              <c:layout>
                <c:manualLayout>
                  <c:x val="2.7019765269350262E-2"/>
                  <c:y val="-2.5061406821045601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Potpuno netačno</c:v>
                </c:pt>
                <c:pt idx="1">
                  <c:v>Uglavnom netačno</c:v>
                </c:pt>
                <c:pt idx="2">
                  <c:v>Ne mogu da se odlučim</c:v>
                </c:pt>
                <c:pt idx="3">
                  <c:v>Uglavnom tačno</c:v>
                </c:pt>
                <c:pt idx="4">
                  <c:v>Potpuno tačno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49</c:v>
                </c:pt>
                <c:pt idx="1">
                  <c:v>70</c:v>
                </c:pt>
                <c:pt idx="2">
                  <c:v>107</c:v>
                </c:pt>
                <c:pt idx="3">
                  <c:v>47</c:v>
                </c:pt>
                <c:pt idx="4">
                  <c:v>18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>
              <a:defRPr/>
            </a:pPr>
            <a:r>
              <a:rPr lang="pl-PL"/>
              <a:t>Informacije na društvenim </a:t>
            </a:r>
            <a:endParaRPr lang="pl-PL" smtClean="0"/>
          </a:p>
          <a:p>
            <a:pPr algn="l">
              <a:defRPr/>
            </a:pPr>
            <a:r>
              <a:rPr lang="pl-PL" smtClean="0"/>
              <a:t>mrežama </a:t>
            </a:r>
            <a:r>
              <a:rPr lang="pl-PL"/>
              <a:t>relevantne su </a:t>
            </a:r>
            <a:endParaRPr lang="pl-PL" smtClean="0"/>
          </a:p>
          <a:p>
            <a:pPr algn="l">
              <a:defRPr/>
            </a:pPr>
            <a:r>
              <a:rPr lang="pl-PL" smtClean="0"/>
              <a:t>koliko </a:t>
            </a:r>
            <a:r>
              <a:rPr lang="pl-PL"/>
              <a:t>i u drugim medijima.</a:t>
            </a:r>
          </a:p>
        </c:rich>
      </c:tx>
      <c:layout>
        <c:manualLayout>
          <c:xMode val="edge"/>
          <c:yMode val="edge"/>
          <c:x val="0.1724530839895014"/>
          <c:y val="1.4109248690283994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Informacije na društvenim mrežama relevantne su koliko i u drugim medijima.</c:v>
                </c:pt>
              </c:strCache>
            </c:strRef>
          </c:tx>
          <c:dLbls>
            <c:dLbl>
              <c:idx val="3"/>
              <c:layout>
                <c:manualLayout>
                  <c:x val="1.0273129921259843E-3"/>
                  <c:y val="4.7937992125984324E-3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41</c:v>
                </c:pt>
                <c:pt idx="1">
                  <c:v>84</c:v>
                </c:pt>
                <c:pt idx="2">
                  <c:v>114</c:v>
                </c:pt>
                <c:pt idx="3">
                  <c:v>37</c:v>
                </c:pt>
                <c:pt idx="4">
                  <c:v>15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pl-PL" sz="1600"/>
              <a:t>Fotografija koju sam napravio/la i </a:t>
            </a:r>
            <a:endParaRPr lang="en-US" sz="1600" smtClean="0"/>
          </a:p>
          <a:p>
            <a:pPr>
              <a:defRPr sz="1600"/>
            </a:pPr>
            <a:r>
              <a:rPr lang="pl-PL" sz="1600" smtClean="0"/>
              <a:t>postavio/la </a:t>
            </a:r>
            <a:r>
              <a:rPr lang="pl-PL" sz="1600"/>
              <a:t>na Facebooku je moja </a:t>
            </a:r>
            <a:r>
              <a:rPr lang="pl-PL" sz="1600" smtClean="0"/>
              <a:t>i </a:t>
            </a:r>
            <a:endParaRPr lang="en-US" sz="1600" smtClean="0"/>
          </a:p>
          <a:p>
            <a:pPr>
              <a:defRPr sz="1600"/>
            </a:pPr>
            <a:r>
              <a:rPr lang="pl-PL" sz="1600" smtClean="0"/>
              <a:t>niko </a:t>
            </a:r>
            <a:r>
              <a:rPr lang="pl-PL" sz="1600"/>
              <a:t>je ne može koristiti bez moje dozvole.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Fotografija koju sam napravio/la i postavio/la na Facebooku je moja i niko je ne može koristiti bez moje dozvole.</c:v>
                </c:pt>
              </c:strCache>
            </c:strRef>
          </c:tx>
          <c:dLbls>
            <c:dLbl>
              <c:idx val="3"/>
              <c:layout>
                <c:manualLayout>
                  <c:x val="3.7402312992126013E-2"/>
                  <c:y val="-2.8584399606299209E-2"/>
                </c:manualLayout>
              </c:layout>
              <c:showPercent val="1"/>
            </c:dLbl>
            <c:showPercent val="1"/>
            <c:showLeaderLines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312</c:v>
                </c:pt>
                <c:pt idx="1">
                  <c:v>217</c:v>
                </c:pt>
                <c:pt idx="2">
                  <c:v>357</c:v>
                </c:pt>
                <c:pt idx="3">
                  <c:v>418</c:v>
                </c:pt>
                <c:pt idx="4">
                  <c:v>1112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6.4234985621814303E-2"/>
          <c:y val="1.403016330447244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Mediji često promene moje mišljenje o nekoj pojavi.</c:v>
                </c:pt>
              </c:strCache>
            </c:strRef>
          </c:tx>
          <c:dLbls>
            <c:dLbl>
              <c:idx val="3"/>
              <c:layout>
                <c:manualLayout>
                  <c:x val="2.2013620688555217E-2"/>
                  <c:y val="-7.2702759611600914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Potpuno netačno</c:v>
                </c:pt>
                <c:pt idx="1">
                  <c:v>Uglavnom netačno</c:v>
                </c:pt>
                <c:pt idx="2">
                  <c:v>Ne mogu da se odlučim</c:v>
                </c:pt>
                <c:pt idx="3">
                  <c:v>Uglavnom tačno</c:v>
                </c:pt>
                <c:pt idx="4">
                  <c:v>Potpuno tačno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431</c:v>
                </c:pt>
                <c:pt idx="1">
                  <c:v>370</c:v>
                </c:pt>
                <c:pt idx="2">
                  <c:v>794</c:v>
                </c:pt>
                <c:pt idx="3">
                  <c:v>364</c:v>
                </c:pt>
                <c:pt idx="4">
                  <c:v>185</c:v>
                </c:pt>
              </c:numCache>
            </c:numRef>
          </c:val>
        </c:ser>
        <c:firstSliceAng val="0"/>
      </c:pieChart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Mediji formiraju mišljenje </a:t>
            </a:r>
            <a:endParaRPr lang="en-US" smtClean="0"/>
          </a:p>
          <a:p>
            <a:pPr>
              <a:defRPr/>
            </a:pPr>
            <a:r>
              <a:rPr lang="en-US" smtClean="0"/>
              <a:t>većine </a:t>
            </a:r>
            <a:r>
              <a:rPr lang="en-US"/>
              <a:t>u mojoj okolini.</a:t>
            </a:r>
          </a:p>
        </c:rich>
      </c:tx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Mediji formiraju mišljenje većine u mojoj okolini.</c:v>
                </c:pt>
              </c:strCache>
            </c:strRef>
          </c:tx>
          <c:dLbls>
            <c:dLbl>
              <c:idx val="3"/>
              <c:layout>
                <c:manualLayout>
                  <c:x val="5.8047947427037193E-2"/>
                  <c:y val="9.4707759675562567E-2"/>
                </c:manualLayout>
              </c:layout>
              <c:showPercent val="1"/>
            </c:dLbl>
            <c:showPercent val="1"/>
            <c:showLeaderLines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199</c:v>
                </c:pt>
                <c:pt idx="1">
                  <c:v>320</c:v>
                </c:pt>
                <c:pt idx="2">
                  <c:v>770</c:v>
                </c:pt>
                <c:pt idx="3">
                  <c:v>682</c:v>
                </c:pt>
                <c:pt idx="4">
                  <c:v>452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/>
              <a:t>Ja često gledam rijaliti </a:t>
            </a:r>
            <a:r>
              <a:rPr lang="en-US" sz="1600" smtClean="0"/>
              <a:t>programe</a:t>
            </a:r>
            <a:endParaRPr lang="sr-Latn-CS" sz="1600" smtClean="0"/>
          </a:p>
        </c:rich>
      </c:tx>
      <c:layout>
        <c:manualLayout>
          <c:xMode val="edge"/>
          <c:yMode val="edge"/>
          <c:x val="6.8364301754864992E-2"/>
          <c:y val="1.807898199542924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Ja često gledam rijaliti programe (Farma, Veliki brat, Trenutak istine i sl).</c:v>
                </c:pt>
              </c:strCache>
            </c:strRef>
          </c:tx>
          <c:dLbls>
            <c:dLbl>
              <c:idx val="3"/>
              <c:layout>
                <c:manualLayout>
                  <c:x val="1.3363280990729453E-2"/>
                  <c:y val="1.116585943988729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Potpuno netačno</c:v>
                </c:pt>
                <c:pt idx="1">
                  <c:v>Uglavnom netačno</c:v>
                </c:pt>
                <c:pt idx="2">
                  <c:v>Ne mogu da se odlučim</c:v>
                </c:pt>
                <c:pt idx="3">
                  <c:v>Uglavnom tačno</c:v>
                </c:pt>
                <c:pt idx="4">
                  <c:v>Potpuno tačno</c:v>
                </c:pt>
              </c:strCache>
            </c:strRef>
          </c:cat>
          <c:val>
            <c:numRef>
              <c:f>Sheet1!$B$2:$B$6</c:f>
              <c:numCache>
                <c:formatCode>#,##0.0</c:formatCode>
                <c:ptCount val="5"/>
                <c:pt idx="0">
                  <c:v>66.490012229922613</c:v>
                </c:pt>
                <c:pt idx="1">
                  <c:v>12.556053811659204</c:v>
                </c:pt>
                <c:pt idx="2">
                  <c:v>9.7839380350591121</c:v>
                </c:pt>
                <c:pt idx="3">
                  <c:v>5.4626987362413404</c:v>
                </c:pt>
                <c:pt idx="4">
                  <c:v>4.9327354260089686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175118142832163"/>
          <c:y val="0.19709177335960068"/>
          <c:w val="0.24796043776154156"/>
          <c:h val="0.6313191220162445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Moji roditelji često gledaju rijaliti </a:t>
            </a:r>
            <a:r>
              <a:rPr lang="en-US" sz="1600" smtClean="0"/>
              <a:t>programe</a:t>
            </a:r>
            <a:endParaRPr lang="en-US" sz="1600"/>
          </a:p>
        </c:rich>
      </c:tx>
      <c:layout>
        <c:manualLayout>
          <c:xMode val="edge"/>
          <c:yMode val="edge"/>
          <c:x val="9.5515583989501343E-2"/>
          <c:y val="3.437500000000001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Moji roditelji često gledaju rijaliti programe (Farma, Veliki brat, Trenutak istine i sl).</c:v>
                </c:pt>
              </c:strCache>
            </c:strRef>
          </c:tx>
          <c:dLbls>
            <c:dLbl>
              <c:idx val="3"/>
              <c:layout>
                <c:manualLayout>
                  <c:x val="3.8358186719353045E-2"/>
                  <c:y val="-3.7367699042673751E-2"/>
                </c:manualLayout>
              </c:layout>
              <c:showVal val="1"/>
            </c:dLbl>
            <c:showVal val="1"/>
            <c:showLeaderLines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#,##0.0</c:formatCode>
                <c:ptCount val="5"/>
                <c:pt idx="0">
                  <c:v>50.387280880554385</c:v>
                </c:pt>
                <c:pt idx="1">
                  <c:v>16.265796983285735</c:v>
                </c:pt>
                <c:pt idx="2">
                  <c:v>13.045250713412148</c:v>
                </c:pt>
                <c:pt idx="3">
                  <c:v>10.884631064003271</c:v>
                </c:pt>
                <c:pt idx="4">
                  <c:v>8.3571137382796596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Propaganda je veoma zastupljena</a:t>
            </a:r>
            <a:endParaRPr lang="sr-Latn-CS"/>
          </a:p>
          <a:p>
            <a:pPr>
              <a:defRPr/>
            </a:pPr>
            <a:r>
              <a:rPr lang="en-US"/>
              <a:t>u našim medijima.</a:t>
            </a:r>
          </a:p>
        </c:rich>
      </c:tx>
      <c:layout>
        <c:manualLayout>
          <c:xMode val="edge"/>
          <c:yMode val="edge"/>
          <c:x val="0.54589675618807498"/>
          <c:y val="0.2512407925178003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Propaganda je veoma zastupljena u našim medijima.</c:v>
                </c:pt>
              </c:strCache>
            </c:strRef>
          </c:tx>
          <c:dLbls>
            <c:dLbl>
              <c:idx val="3"/>
              <c:layout>
                <c:manualLayout>
                  <c:x val="-1.5165839384375197E-2"/>
                  <c:y val="-3.9281595507015196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Potpuno netačno</c:v>
                </c:pt>
                <c:pt idx="1">
                  <c:v>Ne mogu da se odlučim</c:v>
                </c:pt>
                <c:pt idx="2">
                  <c:v>Uglavnom tačno</c:v>
                </c:pt>
                <c:pt idx="3">
                  <c:v>Potpuno tačno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40</c:v>
                </c:pt>
                <c:pt idx="3">
                  <c:v>86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2075227968272897"/>
          <c:y val="0.43432482982782555"/>
          <c:w val="0.31322439259941598"/>
          <c:h val="0.30763800880440312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Popularna kultura u </a:t>
            </a:r>
            <a:r>
              <a:rPr lang="en-US" smtClean="0"/>
              <a:t>medijima</a:t>
            </a:r>
            <a:r>
              <a:rPr lang="sr-Latn-CS" smtClean="0"/>
              <a:t> </a:t>
            </a:r>
            <a:r>
              <a:rPr lang="en-US" smtClean="0"/>
              <a:t>nameće </a:t>
            </a:r>
            <a:r>
              <a:rPr lang="en-US"/>
              <a:t>stereotipe </a:t>
            </a:r>
            <a:r>
              <a:rPr lang="en-US" smtClean="0"/>
              <a:t>ponašanja</a:t>
            </a:r>
            <a:r>
              <a:rPr lang="sr-Latn-CS" smtClean="0"/>
              <a:t> </a:t>
            </a:r>
            <a:r>
              <a:rPr lang="en-US" smtClean="0"/>
              <a:t>mladima</a:t>
            </a:r>
            <a:r>
              <a:rPr lang="en-US"/>
              <a:t>.</a:t>
            </a:r>
          </a:p>
        </c:rich>
      </c:tx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Popularna kultura u medijima nameće stereotipe ponašanja mladima.2</c:v>
                </c:pt>
              </c:strCache>
            </c:strRef>
          </c:tx>
          <c:dLbls>
            <c:dLbl>
              <c:idx val="3"/>
              <c:layout>
                <c:manualLayout>
                  <c:x val="-3.2758366141732278E-3"/>
                  <c:y val="-1.4734251968503941E-3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Potpuno netačno</c:v>
                </c:pt>
                <c:pt idx="1">
                  <c:v>Ne mogu da se odlučim</c:v>
                </c:pt>
                <c:pt idx="2">
                  <c:v>Uglavnom tačno</c:v>
                </c:pt>
                <c:pt idx="3">
                  <c:v>Potpuno tačno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2</c:v>
                </c:pt>
                <c:pt idx="1">
                  <c:v>10</c:v>
                </c:pt>
                <c:pt idx="2">
                  <c:v>47</c:v>
                </c:pt>
                <c:pt idx="3">
                  <c:v>74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1.0614998820155734E-2"/>
          <c:y val="1.7777653349757845E-2"/>
        </c:manualLayout>
      </c:layout>
      <c:txPr>
        <a:bodyPr/>
        <a:lstStyle/>
        <a:p>
          <a:pPr algn="l">
            <a:defRPr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Plan i program obrazovanja pridaje dovoljno pažnje temi medijske pismenosti.</c:v>
                </c:pt>
              </c:strCache>
            </c:strRef>
          </c:tx>
          <c:dLbls>
            <c:dLbl>
              <c:idx val="3"/>
              <c:layout>
                <c:manualLayout>
                  <c:x val="1.2708579396325484E-2"/>
                  <c:y val="8.1242618110236222E-3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Potpuno netačno</c:v>
                </c:pt>
                <c:pt idx="1">
                  <c:v>Uglavnom netačno</c:v>
                </c:pt>
                <c:pt idx="2">
                  <c:v>Ne mogu da se odlučim</c:v>
                </c:pt>
                <c:pt idx="3">
                  <c:v>Uglavnom tačno</c:v>
                </c:pt>
                <c:pt idx="4">
                  <c:v>Potpuno tačno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27</c:v>
                </c:pt>
                <c:pt idx="1">
                  <c:v>49</c:v>
                </c:pt>
                <c:pt idx="2">
                  <c:v>36</c:v>
                </c:pt>
                <c:pt idx="3">
                  <c:v>19</c:v>
                </c:pt>
                <c:pt idx="4">
                  <c:v>1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0D0EC097-E2E0-4F60-BFA0-E29E26096E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Freeform 12"/>
          <p:cNvSpPr>
            <a:spLocks/>
          </p:cNvSpPr>
          <p:nvPr/>
        </p:nvSpPr>
        <p:spPr bwMode="gray">
          <a:xfrm>
            <a:off x="-9525" y="2997200"/>
            <a:ext cx="2205038" cy="2663825"/>
          </a:xfrm>
          <a:custGeom>
            <a:avLst/>
            <a:gdLst/>
            <a:ahLst/>
            <a:cxnLst>
              <a:cxn ang="0">
                <a:pos x="0" y="1678"/>
              </a:cxn>
              <a:cxn ang="0">
                <a:pos x="0" y="1134"/>
              </a:cxn>
              <a:cxn ang="0">
                <a:pos x="1406" y="0"/>
              </a:cxn>
              <a:cxn ang="0">
                <a:pos x="1406" y="91"/>
              </a:cxn>
              <a:cxn ang="0">
                <a:pos x="0" y="1678"/>
              </a:cxn>
            </a:cxnLst>
            <a:rect l="0" t="0" r="r" b="b"/>
            <a:pathLst>
              <a:path w="1406" h="1678">
                <a:moveTo>
                  <a:pt x="0" y="1678"/>
                </a:moveTo>
                <a:lnTo>
                  <a:pt x="0" y="1134"/>
                </a:lnTo>
                <a:lnTo>
                  <a:pt x="1406" y="0"/>
                </a:lnTo>
                <a:lnTo>
                  <a:pt x="1406" y="91"/>
                </a:lnTo>
                <a:lnTo>
                  <a:pt x="0" y="1678"/>
                </a:lnTo>
                <a:close/>
              </a:path>
            </a:pathLst>
          </a:custGeom>
          <a:solidFill>
            <a:srgbClr val="E0E0E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103" name="Picture 7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1447800" y="1782763"/>
            <a:ext cx="7359650" cy="1609725"/>
          </a:xfrm>
          <a:prstGeom prst="rect">
            <a:avLst/>
          </a:prstGeom>
          <a:noFill/>
        </p:spPr>
      </p:pic>
      <p:sp>
        <p:nvSpPr>
          <p:cNvPr id="4104" name="Freeform 8"/>
          <p:cNvSpPr>
            <a:spLocks/>
          </p:cNvSpPr>
          <p:nvPr/>
        </p:nvSpPr>
        <p:spPr bwMode="gray">
          <a:xfrm>
            <a:off x="568325" y="-9525"/>
            <a:ext cx="1784350" cy="6875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90" y="2"/>
              </a:cxn>
              <a:cxn ang="0">
                <a:pos x="1124" y="1373"/>
              </a:cxn>
              <a:cxn ang="0">
                <a:pos x="1124" y="2036"/>
              </a:cxn>
              <a:cxn ang="0">
                <a:pos x="889" y="4343"/>
              </a:cxn>
              <a:cxn ang="0">
                <a:pos x="526" y="4343"/>
              </a:cxn>
              <a:cxn ang="0">
                <a:pos x="1079" y="2031"/>
              </a:cxn>
              <a:cxn ang="0">
                <a:pos x="1079" y="1383"/>
              </a:cxn>
              <a:cxn ang="0">
                <a:pos x="0" y="0"/>
              </a:cxn>
            </a:cxnLst>
            <a:rect l="0" t="0" r="r" b="b"/>
            <a:pathLst>
              <a:path w="1124" h="4343">
                <a:moveTo>
                  <a:pt x="0" y="0"/>
                </a:moveTo>
                <a:lnTo>
                  <a:pt x="490" y="2"/>
                </a:lnTo>
                <a:lnTo>
                  <a:pt x="1124" y="1373"/>
                </a:lnTo>
                <a:lnTo>
                  <a:pt x="1124" y="2036"/>
                </a:lnTo>
                <a:lnTo>
                  <a:pt x="889" y="4343"/>
                </a:lnTo>
                <a:lnTo>
                  <a:pt x="526" y="4343"/>
                </a:lnTo>
                <a:lnTo>
                  <a:pt x="1079" y="2031"/>
                </a:lnTo>
                <a:lnTo>
                  <a:pt x="1079" y="138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gray">
          <a:xfrm>
            <a:off x="-12700" y="-9525"/>
            <a:ext cx="2392363" cy="6880225"/>
          </a:xfrm>
          <a:custGeom>
            <a:avLst/>
            <a:gdLst/>
            <a:ahLst/>
            <a:cxnLst>
              <a:cxn ang="0">
                <a:pos x="181" y="0"/>
              </a:cxn>
              <a:cxn ang="0">
                <a:pos x="1507" y="1379"/>
              </a:cxn>
              <a:cxn ang="0">
                <a:pos x="1507" y="2036"/>
              </a:cxn>
              <a:cxn ang="0">
                <a:pos x="727" y="4334"/>
              </a:cxn>
              <a:cxn ang="0">
                <a:pos x="2" y="4334"/>
              </a:cxn>
              <a:cxn ang="0">
                <a:pos x="2" y="4162"/>
              </a:cxn>
              <a:cxn ang="0">
                <a:pos x="1441" y="1936"/>
              </a:cxn>
              <a:cxn ang="0">
                <a:pos x="1441" y="1447"/>
              </a:cxn>
              <a:cxn ang="0">
                <a:pos x="8" y="434"/>
              </a:cxn>
              <a:cxn ang="0">
                <a:pos x="0" y="6"/>
              </a:cxn>
              <a:cxn ang="0">
                <a:pos x="181" y="0"/>
              </a:cxn>
            </a:cxnLst>
            <a:rect l="0" t="0" r="r" b="b"/>
            <a:pathLst>
              <a:path w="1507" h="4334">
                <a:moveTo>
                  <a:pt x="181" y="0"/>
                </a:moveTo>
                <a:lnTo>
                  <a:pt x="1507" y="1379"/>
                </a:lnTo>
                <a:lnTo>
                  <a:pt x="1507" y="2036"/>
                </a:lnTo>
                <a:lnTo>
                  <a:pt x="727" y="4334"/>
                </a:lnTo>
                <a:lnTo>
                  <a:pt x="2" y="4334"/>
                </a:lnTo>
                <a:lnTo>
                  <a:pt x="2" y="4162"/>
                </a:lnTo>
                <a:lnTo>
                  <a:pt x="1441" y="1936"/>
                </a:lnTo>
                <a:lnTo>
                  <a:pt x="1441" y="1447"/>
                </a:lnTo>
                <a:lnTo>
                  <a:pt x="8" y="434"/>
                </a:lnTo>
                <a:lnTo>
                  <a:pt x="0" y="6"/>
                </a:lnTo>
                <a:lnTo>
                  <a:pt x="181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6" name="Freeform 10"/>
          <p:cNvSpPr>
            <a:spLocks/>
          </p:cNvSpPr>
          <p:nvPr/>
        </p:nvSpPr>
        <p:spPr bwMode="gray">
          <a:xfrm>
            <a:off x="2557463" y="0"/>
            <a:ext cx="3022600" cy="6858000"/>
          </a:xfrm>
          <a:custGeom>
            <a:avLst/>
            <a:gdLst/>
            <a:ahLst/>
            <a:cxnLst>
              <a:cxn ang="0">
                <a:pos x="1904" y="0"/>
              </a:cxn>
              <a:cxn ang="0">
                <a:pos x="1178" y="0"/>
              </a:cxn>
              <a:cxn ang="0">
                <a:pos x="0" y="1342"/>
              </a:cxn>
              <a:cxn ang="0">
                <a:pos x="0" y="1950"/>
              </a:cxn>
              <a:cxn ang="0">
                <a:pos x="498" y="4354"/>
              </a:cxn>
              <a:cxn ang="0">
                <a:pos x="1088" y="4354"/>
              </a:cxn>
              <a:cxn ang="0">
                <a:pos x="44" y="1985"/>
              </a:cxn>
              <a:cxn ang="0">
                <a:pos x="44" y="1361"/>
              </a:cxn>
              <a:cxn ang="0">
                <a:pos x="1904" y="0"/>
              </a:cxn>
            </a:cxnLst>
            <a:rect l="0" t="0" r="r" b="b"/>
            <a:pathLst>
              <a:path w="1904" h="4354">
                <a:moveTo>
                  <a:pt x="1904" y="0"/>
                </a:moveTo>
                <a:lnTo>
                  <a:pt x="1178" y="0"/>
                </a:lnTo>
                <a:lnTo>
                  <a:pt x="0" y="1342"/>
                </a:lnTo>
                <a:lnTo>
                  <a:pt x="0" y="1950"/>
                </a:lnTo>
                <a:lnTo>
                  <a:pt x="498" y="4354"/>
                </a:lnTo>
                <a:lnTo>
                  <a:pt x="1088" y="4354"/>
                </a:lnTo>
                <a:lnTo>
                  <a:pt x="44" y="1985"/>
                </a:lnTo>
                <a:lnTo>
                  <a:pt x="44" y="1361"/>
                </a:lnTo>
                <a:lnTo>
                  <a:pt x="1904" y="0"/>
                </a:lnTo>
                <a:close/>
              </a:path>
            </a:pathLst>
          </a:custGeom>
          <a:solidFill>
            <a:srgbClr val="D3D3D3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7" name="Freeform 11"/>
          <p:cNvSpPr>
            <a:spLocks/>
          </p:cNvSpPr>
          <p:nvPr/>
        </p:nvSpPr>
        <p:spPr bwMode="gray">
          <a:xfrm>
            <a:off x="2959100" y="-14288"/>
            <a:ext cx="2711450" cy="1887538"/>
          </a:xfrm>
          <a:custGeom>
            <a:avLst/>
            <a:gdLst/>
            <a:ahLst/>
            <a:cxnLst>
              <a:cxn ang="0">
                <a:pos x="1708" y="1"/>
              </a:cxn>
              <a:cxn ang="0">
                <a:pos x="1379" y="0"/>
              </a:cxn>
              <a:cxn ang="0">
                <a:pos x="0" y="1189"/>
              </a:cxn>
              <a:cxn ang="0">
                <a:pos x="1708" y="1"/>
              </a:cxn>
            </a:cxnLst>
            <a:rect l="0" t="0" r="r" b="b"/>
            <a:pathLst>
              <a:path w="1708" h="1189">
                <a:moveTo>
                  <a:pt x="1708" y="1"/>
                </a:moveTo>
                <a:lnTo>
                  <a:pt x="1379" y="0"/>
                </a:lnTo>
                <a:lnTo>
                  <a:pt x="0" y="1189"/>
                </a:lnTo>
                <a:lnTo>
                  <a:pt x="1708" y="1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9" name="Freeform 13"/>
          <p:cNvSpPr>
            <a:spLocks/>
          </p:cNvSpPr>
          <p:nvPr/>
        </p:nvSpPr>
        <p:spPr bwMode="gray">
          <a:xfrm>
            <a:off x="2498725" y="-9525"/>
            <a:ext cx="6105525" cy="6867525"/>
          </a:xfrm>
          <a:custGeom>
            <a:avLst/>
            <a:gdLst/>
            <a:ahLst/>
            <a:cxnLst>
              <a:cxn ang="0">
                <a:pos x="3665" y="0"/>
              </a:cxn>
              <a:cxn ang="0">
                <a:pos x="2122" y="0"/>
              </a:cxn>
              <a:cxn ang="0">
                <a:pos x="0" y="1339"/>
              </a:cxn>
              <a:cxn ang="0">
                <a:pos x="0" y="1950"/>
              </a:cxn>
              <a:cxn ang="0">
                <a:pos x="1215" y="4354"/>
              </a:cxn>
              <a:cxn ang="0">
                <a:pos x="1941" y="4354"/>
              </a:cxn>
              <a:cxn ang="0">
                <a:pos x="72" y="1877"/>
              </a:cxn>
              <a:cxn ang="0">
                <a:pos x="72" y="1361"/>
              </a:cxn>
              <a:cxn ang="0">
                <a:pos x="3846" y="0"/>
              </a:cxn>
              <a:cxn ang="0">
                <a:pos x="2122" y="0"/>
              </a:cxn>
            </a:cxnLst>
            <a:rect l="0" t="0" r="r" b="b"/>
            <a:pathLst>
              <a:path w="3846" h="4354">
                <a:moveTo>
                  <a:pt x="3665" y="0"/>
                </a:moveTo>
                <a:lnTo>
                  <a:pt x="2122" y="0"/>
                </a:lnTo>
                <a:lnTo>
                  <a:pt x="0" y="1339"/>
                </a:lnTo>
                <a:lnTo>
                  <a:pt x="0" y="1950"/>
                </a:lnTo>
                <a:lnTo>
                  <a:pt x="1215" y="4354"/>
                </a:lnTo>
                <a:lnTo>
                  <a:pt x="1941" y="4354"/>
                </a:lnTo>
                <a:lnTo>
                  <a:pt x="72" y="1877"/>
                </a:lnTo>
                <a:lnTo>
                  <a:pt x="72" y="1361"/>
                </a:lnTo>
                <a:lnTo>
                  <a:pt x="3846" y="0"/>
                </a:lnTo>
                <a:lnTo>
                  <a:pt x="2122" y="0"/>
                </a:lnTo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0" name="Freeform 14"/>
          <p:cNvSpPr>
            <a:spLocks/>
          </p:cNvSpPr>
          <p:nvPr/>
        </p:nvSpPr>
        <p:spPr bwMode="gray">
          <a:xfrm>
            <a:off x="-9525" y="185738"/>
            <a:ext cx="2246313" cy="5984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15" y="1197"/>
              </a:cxn>
              <a:cxn ang="0">
                <a:pos x="1415" y="1862"/>
              </a:cxn>
              <a:cxn ang="0">
                <a:pos x="0" y="3770"/>
              </a:cxn>
              <a:cxn ang="0">
                <a:pos x="0" y="3272"/>
              </a:cxn>
              <a:cxn ang="0">
                <a:pos x="1376" y="1801"/>
              </a:cxn>
              <a:cxn ang="0">
                <a:pos x="1376" y="1272"/>
              </a:cxn>
              <a:cxn ang="0">
                <a:pos x="6" y="962"/>
              </a:cxn>
              <a:cxn ang="0">
                <a:pos x="0" y="0"/>
              </a:cxn>
            </a:cxnLst>
            <a:rect l="0" t="0" r="r" b="b"/>
            <a:pathLst>
              <a:path w="1415" h="3770">
                <a:moveTo>
                  <a:pt x="0" y="0"/>
                </a:moveTo>
                <a:lnTo>
                  <a:pt x="1415" y="1197"/>
                </a:lnTo>
                <a:lnTo>
                  <a:pt x="1415" y="1862"/>
                </a:lnTo>
                <a:lnTo>
                  <a:pt x="0" y="3770"/>
                </a:lnTo>
                <a:lnTo>
                  <a:pt x="0" y="3272"/>
                </a:lnTo>
                <a:lnTo>
                  <a:pt x="1376" y="1801"/>
                </a:lnTo>
                <a:lnTo>
                  <a:pt x="1376" y="1272"/>
                </a:lnTo>
                <a:lnTo>
                  <a:pt x="6" y="9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1" name="Freeform 15"/>
          <p:cNvSpPr>
            <a:spLocks/>
          </p:cNvSpPr>
          <p:nvPr/>
        </p:nvSpPr>
        <p:spPr bwMode="gray">
          <a:xfrm>
            <a:off x="2608263" y="642938"/>
            <a:ext cx="6540500" cy="6215062"/>
          </a:xfrm>
          <a:custGeom>
            <a:avLst/>
            <a:gdLst/>
            <a:ahLst/>
            <a:cxnLst>
              <a:cxn ang="0">
                <a:pos x="4115" y="0"/>
              </a:cxn>
              <a:cxn ang="0">
                <a:pos x="4120" y="500"/>
              </a:cxn>
              <a:cxn ang="0">
                <a:pos x="61" y="1059"/>
              </a:cxn>
              <a:cxn ang="0">
                <a:pos x="61" y="1466"/>
              </a:cxn>
              <a:cxn ang="0">
                <a:pos x="2419" y="3915"/>
              </a:cxn>
              <a:cxn ang="0">
                <a:pos x="1830" y="3915"/>
              </a:cxn>
              <a:cxn ang="0">
                <a:pos x="0" y="1449"/>
              </a:cxn>
              <a:cxn ang="0">
                <a:pos x="0" y="967"/>
              </a:cxn>
              <a:cxn ang="0">
                <a:pos x="4115" y="0"/>
              </a:cxn>
            </a:cxnLst>
            <a:rect l="0" t="0" r="r" b="b"/>
            <a:pathLst>
              <a:path w="4120" h="3915">
                <a:moveTo>
                  <a:pt x="4115" y="0"/>
                </a:moveTo>
                <a:lnTo>
                  <a:pt x="4120" y="500"/>
                </a:lnTo>
                <a:lnTo>
                  <a:pt x="61" y="1059"/>
                </a:lnTo>
                <a:lnTo>
                  <a:pt x="61" y="1466"/>
                </a:lnTo>
                <a:lnTo>
                  <a:pt x="2419" y="3915"/>
                </a:lnTo>
                <a:lnTo>
                  <a:pt x="1830" y="3915"/>
                </a:lnTo>
                <a:lnTo>
                  <a:pt x="0" y="1449"/>
                </a:lnTo>
                <a:lnTo>
                  <a:pt x="0" y="967"/>
                </a:lnTo>
                <a:lnTo>
                  <a:pt x="4115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2" name="Freeform 16"/>
          <p:cNvSpPr>
            <a:spLocks/>
          </p:cNvSpPr>
          <p:nvPr/>
        </p:nvSpPr>
        <p:spPr bwMode="gray">
          <a:xfrm>
            <a:off x="2586038" y="-17463"/>
            <a:ext cx="6557962" cy="6875463"/>
          </a:xfrm>
          <a:custGeom>
            <a:avLst/>
            <a:gdLst/>
            <a:ahLst/>
            <a:cxnLst>
              <a:cxn ang="0">
                <a:pos x="4131" y="0"/>
              </a:cxn>
              <a:cxn ang="0">
                <a:pos x="4126" y="494"/>
              </a:cxn>
              <a:cxn ang="0">
                <a:pos x="55" y="1404"/>
              </a:cxn>
              <a:cxn ang="0">
                <a:pos x="55" y="1853"/>
              </a:cxn>
              <a:cxn ang="0">
                <a:pos x="3156" y="4348"/>
              </a:cxn>
              <a:cxn ang="0">
                <a:pos x="2067" y="4348"/>
              </a:cxn>
              <a:cxn ang="0">
                <a:pos x="0" y="1882"/>
              </a:cxn>
              <a:cxn ang="0">
                <a:pos x="0" y="1355"/>
              </a:cxn>
              <a:cxn ang="0">
                <a:pos x="3615" y="0"/>
              </a:cxn>
              <a:cxn ang="0">
                <a:pos x="4131" y="0"/>
              </a:cxn>
            </a:cxnLst>
            <a:rect l="0" t="0" r="r" b="b"/>
            <a:pathLst>
              <a:path w="4131" h="4348">
                <a:moveTo>
                  <a:pt x="4131" y="0"/>
                </a:moveTo>
                <a:lnTo>
                  <a:pt x="4126" y="494"/>
                </a:lnTo>
                <a:lnTo>
                  <a:pt x="55" y="1404"/>
                </a:lnTo>
                <a:lnTo>
                  <a:pt x="55" y="1853"/>
                </a:lnTo>
                <a:lnTo>
                  <a:pt x="3156" y="4348"/>
                </a:lnTo>
                <a:lnTo>
                  <a:pt x="2067" y="4348"/>
                </a:lnTo>
                <a:lnTo>
                  <a:pt x="0" y="1882"/>
                </a:lnTo>
                <a:lnTo>
                  <a:pt x="0" y="1355"/>
                </a:lnTo>
                <a:lnTo>
                  <a:pt x="3615" y="0"/>
                </a:lnTo>
                <a:lnTo>
                  <a:pt x="4131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3" name="Freeform 17"/>
          <p:cNvSpPr>
            <a:spLocks/>
          </p:cNvSpPr>
          <p:nvPr/>
        </p:nvSpPr>
        <p:spPr bwMode="gray">
          <a:xfrm>
            <a:off x="2771775" y="-26988"/>
            <a:ext cx="5761038" cy="2087563"/>
          </a:xfrm>
          <a:custGeom>
            <a:avLst/>
            <a:gdLst/>
            <a:ahLst/>
            <a:cxnLst>
              <a:cxn ang="0">
                <a:pos x="0" y="1315"/>
              </a:cxn>
              <a:cxn ang="0">
                <a:pos x="2858" y="0"/>
              </a:cxn>
              <a:cxn ang="0">
                <a:pos x="3629" y="0"/>
              </a:cxn>
              <a:cxn ang="0">
                <a:pos x="0" y="1315"/>
              </a:cxn>
            </a:cxnLst>
            <a:rect l="0" t="0" r="r" b="b"/>
            <a:pathLst>
              <a:path w="3629" h="1315">
                <a:moveTo>
                  <a:pt x="0" y="1315"/>
                </a:moveTo>
                <a:lnTo>
                  <a:pt x="2858" y="0"/>
                </a:lnTo>
                <a:lnTo>
                  <a:pt x="3629" y="0"/>
                </a:lnTo>
                <a:lnTo>
                  <a:pt x="0" y="1315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4" name="Freeform 18"/>
          <p:cNvSpPr>
            <a:spLocks/>
          </p:cNvSpPr>
          <p:nvPr/>
        </p:nvSpPr>
        <p:spPr bwMode="gray">
          <a:xfrm>
            <a:off x="2555875" y="2924175"/>
            <a:ext cx="3384550" cy="3944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32" y="2495"/>
              </a:cxn>
              <a:cxn ang="0">
                <a:pos x="1814" y="2495"/>
              </a:cxn>
              <a:cxn ang="0">
                <a:pos x="0" y="0"/>
              </a:cxn>
            </a:cxnLst>
            <a:rect l="0" t="0" r="r" b="b"/>
            <a:pathLst>
              <a:path w="2132" h="2495">
                <a:moveTo>
                  <a:pt x="0" y="0"/>
                </a:moveTo>
                <a:lnTo>
                  <a:pt x="2132" y="2495"/>
                </a:lnTo>
                <a:lnTo>
                  <a:pt x="1814" y="24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5001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0" name="Freeform 24"/>
          <p:cNvSpPr>
            <a:spLocks/>
          </p:cNvSpPr>
          <p:nvPr/>
        </p:nvSpPr>
        <p:spPr bwMode="gray">
          <a:xfrm>
            <a:off x="-19050" y="180975"/>
            <a:ext cx="2262188" cy="1914525"/>
          </a:xfrm>
          <a:custGeom>
            <a:avLst/>
            <a:gdLst/>
            <a:ahLst/>
            <a:cxnLst>
              <a:cxn ang="0">
                <a:pos x="1425" y="1206"/>
              </a:cxn>
              <a:cxn ang="0">
                <a:pos x="0" y="0"/>
              </a:cxn>
              <a:cxn ang="0">
                <a:pos x="0" y="186"/>
              </a:cxn>
              <a:cxn ang="0">
                <a:pos x="1425" y="1206"/>
              </a:cxn>
            </a:cxnLst>
            <a:rect l="0" t="0" r="r" b="b"/>
            <a:pathLst>
              <a:path w="1425" h="1206">
                <a:moveTo>
                  <a:pt x="1425" y="1206"/>
                </a:moveTo>
                <a:lnTo>
                  <a:pt x="0" y="0"/>
                </a:lnTo>
                <a:lnTo>
                  <a:pt x="0" y="186"/>
                </a:lnTo>
                <a:lnTo>
                  <a:pt x="1425" y="1206"/>
                </a:lnTo>
                <a:close/>
              </a:path>
            </a:pathLst>
          </a:custGeom>
          <a:solidFill>
            <a:srgbClr val="333333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1" name="Freeform 25"/>
          <p:cNvSpPr>
            <a:spLocks/>
          </p:cNvSpPr>
          <p:nvPr/>
        </p:nvSpPr>
        <p:spPr bwMode="gray">
          <a:xfrm>
            <a:off x="-12700" y="3105150"/>
            <a:ext cx="2327275" cy="3762375"/>
          </a:xfrm>
          <a:custGeom>
            <a:avLst/>
            <a:gdLst/>
            <a:ahLst/>
            <a:cxnLst>
              <a:cxn ang="0">
                <a:pos x="0" y="2248"/>
              </a:cxn>
              <a:cxn ang="0">
                <a:pos x="1466" y="0"/>
              </a:cxn>
              <a:cxn ang="0">
                <a:pos x="194" y="2370"/>
              </a:cxn>
              <a:cxn ang="0">
                <a:pos x="4" y="2364"/>
              </a:cxn>
              <a:cxn ang="0">
                <a:pos x="0" y="2248"/>
              </a:cxn>
            </a:cxnLst>
            <a:rect l="0" t="0" r="r" b="b"/>
            <a:pathLst>
              <a:path w="1466" h="2370">
                <a:moveTo>
                  <a:pt x="0" y="2248"/>
                </a:moveTo>
                <a:lnTo>
                  <a:pt x="1466" y="0"/>
                </a:lnTo>
                <a:lnTo>
                  <a:pt x="194" y="2370"/>
                </a:lnTo>
                <a:lnTo>
                  <a:pt x="4" y="2364"/>
                </a:lnTo>
                <a:lnTo>
                  <a:pt x="0" y="2248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2" name="Freeform 26"/>
          <p:cNvSpPr>
            <a:spLocks/>
          </p:cNvSpPr>
          <p:nvPr/>
        </p:nvSpPr>
        <p:spPr bwMode="gray">
          <a:xfrm>
            <a:off x="-9525" y="1403350"/>
            <a:ext cx="2317750" cy="5265738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6" y="643"/>
              </a:cxn>
              <a:cxn ang="0">
                <a:pos x="1410" y="564"/>
              </a:cxn>
              <a:cxn ang="0">
                <a:pos x="1410" y="1049"/>
              </a:cxn>
              <a:cxn ang="0">
                <a:pos x="0" y="2852"/>
              </a:cxn>
              <a:cxn ang="0">
                <a:pos x="0" y="3317"/>
              </a:cxn>
              <a:cxn ang="0">
                <a:pos x="1460" y="1062"/>
              </a:cxn>
              <a:cxn ang="0">
                <a:pos x="1460" y="505"/>
              </a:cxn>
              <a:cxn ang="0">
                <a:pos x="6" y="0"/>
              </a:cxn>
            </a:cxnLst>
            <a:rect l="0" t="0" r="r" b="b"/>
            <a:pathLst>
              <a:path w="1460" h="3317">
                <a:moveTo>
                  <a:pt x="6" y="0"/>
                </a:moveTo>
                <a:lnTo>
                  <a:pt x="6" y="643"/>
                </a:lnTo>
                <a:lnTo>
                  <a:pt x="1410" y="564"/>
                </a:lnTo>
                <a:lnTo>
                  <a:pt x="1410" y="1049"/>
                </a:lnTo>
                <a:lnTo>
                  <a:pt x="0" y="2852"/>
                </a:lnTo>
                <a:lnTo>
                  <a:pt x="0" y="3317"/>
                </a:lnTo>
                <a:lnTo>
                  <a:pt x="1460" y="1062"/>
                </a:lnTo>
                <a:lnTo>
                  <a:pt x="1460" y="505"/>
                </a:lnTo>
                <a:lnTo>
                  <a:pt x="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0" y="-19050"/>
            <a:ext cx="9153525" cy="6886575"/>
            <a:chOff x="0" y="0"/>
            <a:chExt cx="5760" cy="4326"/>
          </a:xfrm>
        </p:grpSpPr>
        <p:pic>
          <p:nvPicPr>
            <p:cNvPr id="4131" name="Picture 35" descr="11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0" y="0"/>
              <a:ext cx="5760" cy="4326"/>
            </a:xfrm>
            <a:prstGeom prst="rect">
              <a:avLst/>
            </a:prstGeom>
            <a:noFill/>
          </p:spPr>
        </p:pic>
        <p:sp>
          <p:nvSpPr>
            <p:cNvPr id="4123" name="Rectangle 27"/>
            <p:cNvSpPr>
              <a:spLocks noChangeArrowheads="1"/>
            </p:cNvSpPr>
            <p:nvPr userDrawn="1"/>
          </p:nvSpPr>
          <p:spPr bwMode="gray">
            <a:xfrm>
              <a:off x="212" y="462"/>
              <a:ext cx="5334" cy="3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115" name="Picture 19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4141788" y="4041775"/>
            <a:ext cx="415925" cy="415925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3787775"/>
            <a:ext cx="7772400" cy="8858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9150" y="3505200"/>
            <a:ext cx="4129088" cy="457200"/>
          </a:xfrm>
        </p:spPr>
        <p:txBody>
          <a:bodyPr/>
          <a:lstStyle>
            <a:lvl1pPr marL="0" indent="0" algn="dist">
              <a:buFontTx/>
              <a:buNone/>
              <a:defRPr sz="2000" b="1">
                <a:solidFill>
                  <a:srgbClr val="777777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gray">
          <a:xfrm>
            <a:off x="7561263" y="5476875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rgbClr val="FF7F00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gray">
          <a:xfrm>
            <a:off x="6618288" y="5781675"/>
            <a:ext cx="213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Times New Roman" pitchFamily="18" charset="0"/>
              </a:rPr>
              <a:t>www.themegallery.com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765E91-D822-428A-A1DE-A0367B0C559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gray">
          <a:xfrm>
            <a:off x="341313" y="722313"/>
            <a:ext cx="8478837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A1781-5DB5-42C4-88B6-D333ED5D9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8438"/>
            <a:ext cx="2057400" cy="5927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8438"/>
            <a:ext cx="6019800" cy="5927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74239-3699-4422-BE92-6281AFB8E5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288" y="198438"/>
            <a:ext cx="63023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83325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4264401B-0EDA-425B-80CA-6297A8465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89498-03E2-470F-9E85-B8A2763AE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95465-FE72-446D-8850-A4CDBBF7D2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EFD44-AF12-469E-A62D-E09BF4B4A7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A04A0-4109-4D5B-8095-348C266C40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4FC0A-A722-4E98-87FA-16F09B0FD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37B81-3C90-499B-8DB2-0B2E250474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3D3E7-71AD-46CF-A5E6-94BED2214E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6101A-A540-40CB-A595-91D5BF1574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Freeform 9"/>
          <p:cNvSpPr>
            <a:spLocks/>
          </p:cNvSpPr>
          <p:nvPr/>
        </p:nvSpPr>
        <p:spPr bwMode="gray">
          <a:xfrm>
            <a:off x="7658100" y="0"/>
            <a:ext cx="1104900" cy="6848475"/>
          </a:xfrm>
          <a:custGeom>
            <a:avLst/>
            <a:gdLst/>
            <a:ahLst/>
            <a:cxnLst>
              <a:cxn ang="0">
                <a:pos x="312" y="0"/>
              </a:cxn>
              <a:cxn ang="0">
                <a:pos x="528" y="444"/>
              </a:cxn>
              <a:cxn ang="0">
                <a:pos x="696" y="960"/>
              </a:cxn>
              <a:cxn ang="0">
                <a:pos x="426" y="4314"/>
              </a:cxn>
              <a:cxn ang="0">
                <a:pos x="108" y="4314"/>
              </a:cxn>
              <a:cxn ang="0">
                <a:pos x="648" y="960"/>
              </a:cxn>
              <a:cxn ang="0">
                <a:pos x="456" y="432"/>
              </a:cxn>
              <a:cxn ang="0">
                <a:pos x="0" y="0"/>
              </a:cxn>
              <a:cxn ang="0">
                <a:pos x="312" y="0"/>
              </a:cxn>
            </a:cxnLst>
            <a:rect l="0" t="0" r="r" b="b"/>
            <a:pathLst>
              <a:path w="696" h="4314">
                <a:moveTo>
                  <a:pt x="312" y="0"/>
                </a:moveTo>
                <a:lnTo>
                  <a:pt x="528" y="444"/>
                </a:lnTo>
                <a:lnTo>
                  <a:pt x="696" y="960"/>
                </a:lnTo>
                <a:lnTo>
                  <a:pt x="426" y="4314"/>
                </a:lnTo>
                <a:lnTo>
                  <a:pt x="108" y="4314"/>
                </a:lnTo>
                <a:lnTo>
                  <a:pt x="648" y="960"/>
                </a:lnTo>
                <a:lnTo>
                  <a:pt x="456" y="432"/>
                </a:lnTo>
                <a:lnTo>
                  <a:pt x="0" y="0"/>
                </a:lnTo>
                <a:lnTo>
                  <a:pt x="312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/>
          </p:cNvSpPr>
          <p:nvPr/>
        </p:nvSpPr>
        <p:spPr bwMode="gray">
          <a:xfrm>
            <a:off x="1066800" y="0"/>
            <a:ext cx="7543800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36" y="0"/>
              </a:cxn>
              <a:cxn ang="0">
                <a:pos x="4590" y="450"/>
              </a:cxn>
              <a:cxn ang="0">
                <a:pos x="4752" y="972"/>
              </a:cxn>
              <a:cxn ang="0">
                <a:pos x="3600" y="4320"/>
              </a:cxn>
              <a:cxn ang="0">
                <a:pos x="3312" y="4320"/>
              </a:cxn>
              <a:cxn ang="0">
                <a:pos x="4712" y="994"/>
              </a:cxn>
              <a:cxn ang="0">
                <a:pos x="4518" y="524"/>
              </a:cxn>
              <a:cxn ang="0">
                <a:pos x="0" y="0"/>
              </a:cxn>
            </a:cxnLst>
            <a:rect l="0" t="0" r="r" b="b"/>
            <a:pathLst>
              <a:path w="4752" h="4320">
                <a:moveTo>
                  <a:pt x="0" y="0"/>
                </a:moveTo>
                <a:lnTo>
                  <a:pt x="1536" y="0"/>
                </a:lnTo>
                <a:lnTo>
                  <a:pt x="4590" y="450"/>
                </a:lnTo>
                <a:lnTo>
                  <a:pt x="4752" y="972"/>
                </a:lnTo>
                <a:lnTo>
                  <a:pt x="3600" y="4320"/>
                </a:lnTo>
                <a:lnTo>
                  <a:pt x="3312" y="4320"/>
                </a:lnTo>
                <a:lnTo>
                  <a:pt x="4712" y="994"/>
                </a:lnTo>
                <a:lnTo>
                  <a:pt x="4518" y="5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5" name="Freeform 11"/>
          <p:cNvSpPr>
            <a:spLocks/>
          </p:cNvSpPr>
          <p:nvPr/>
        </p:nvSpPr>
        <p:spPr bwMode="gray">
          <a:xfrm>
            <a:off x="5486400" y="1657350"/>
            <a:ext cx="2990850" cy="5200650"/>
          </a:xfrm>
          <a:custGeom>
            <a:avLst/>
            <a:gdLst/>
            <a:ahLst/>
            <a:cxnLst>
              <a:cxn ang="0">
                <a:pos x="384" y="3276"/>
              </a:cxn>
              <a:cxn ang="0">
                <a:pos x="1884" y="0"/>
              </a:cxn>
              <a:cxn ang="0">
                <a:pos x="0" y="3276"/>
              </a:cxn>
              <a:cxn ang="0">
                <a:pos x="384" y="3276"/>
              </a:cxn>
            </a:cxnLst>
            <a:rect l="0" t="0" r="r" b="b"/>
            <a:pathLst>
              <a:path w="1884" h="3276">
                <a:moveTo>
                  <a:pt x="384" y="3276"/>
                </a:moveTo>
                <a:lnTo>
                  <a:pt x="1884" y="0"/>
                </a:lnTo>
                <a:lnTo>
                  <a:pt x="0" y="3276"/>
                </a:lnTo>
                <a:lnTo>
                  <a:pt x="384" y="3276"/>
                </a:lnTo>
                <a:close/>
              </a:path>
            </a:pathLst>
          </a:custGeom>
          <a:solidFill>
            <a:srgbClr val="E0E0E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6" name="Freeform 12"/>
          <p:cNvSpPr>
            <a:spLocks/>
          </p:cNvSpPr>
          <p:nvPr/>
        </p:nvSpPr>
        <p:spPr bwMode="gray">
          <a:xfrm>
            <a:off x="3429000" y="0"/>
            <a:ext cx="5172075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82" y="475"/>
              </a:cxn>
              <a:cxn ang="0">
                <a:pos x="3210" y="936"/>
              </a:cxn>
              <a:cxn ang="0">
                <a:pos x="1728" y="4320"/>
              </a:cxn>
              <a:cxn ang="0">
                <a:pos x="1872" y="4320"/>
              </a:cxn>
              <a:cxn ang="0">
                <a:pos x="3258" y="912"/>
              </a:cxn>
              <a:cxn ang="0">
                <a:pos x="3120" y="432"/>
              </a:cxn>
              <a:cxn ang="0">
                <a:pos x="1296" y="0"/>
              </a:cxn>
              <a:cxn ang="0">
                <a:pos x="0" y="0"/>
              </a:cxn>
            </a:cxnLst>
            <a:rect l="0" t="0" r="r" b="b"/>
            <a:pathLst>
              <a:path w="3258" h="4320">
                <a:moveTo>
                  <a:pt x="0" y="0"/>
                </a:moveTo>
                <a:lnTo>
                  <a:pt x="3082" y="475"/>
                </a:lnTo>
                <a:lnTo>
                  <a:pt x="3210" y="936"/>
                </a:lnTo>
                <a:lnTo>
                  <a:pt x="1728" y="4320"/>
                </a:lnTo>
                <a:lnTo>
                  <a:pt x="1872" y="4320"/>
                </a:lnTo>
                <a:lnTo>
                  <a:pt x="3258" y="912"/>
                </a:lnTo>
                <a:lnTo>
                  <a:pt x="3120" y="432"/>
                </a:lnTo>
                <a:lnTo>
                  <a:pt x="1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8" name="Freeform 14"/>
          <p:cNvSpPr>
            <a:spLocks/>
          </p:cNvSpPr>
          <p:nvPr/>
        </p:nvSpPr>
        <p:spPr bwMode="gray">
          <a:xfrm>
            <a:off x="8382000" y="0"/>
            <a:ext cx="762000" cy="11430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354" y="690"/>
              </a:cxn>
              <a:cxn ang="0">
                <a:pos x="480" y="720"/>
              </a:cxn>
              <a:cxn ang="0">
                <a:pos x="480" y="576"/>
              </a:cxn>
              <a:cxn ang="0">
                <a:pos x="48" y="96"/>
              </a:cxn>
              <a:cxn ang="0">
                <a:pos x="89" y="0"/>
              </a:cxn>
              <a:cxn ang="0">
                <a:pos x="48" y="0"/>
              </a:cxn>
            </a:cxnLst>
            <a:rect l="0" t="0" r="r" b="b"/>
            <a:pathLst>
              <a:path w="480" h="720">
                <a:moveTo>
                  <a:pt x="48" y="0"/>
                </a:moveTo>
                <a:lnTo>
                  <a:pt x="0" y="96"/>
                </a:lnTo>
                <a:lnTo>
                  <a:pt x="354" y="690"/>
                </a:lnTo>
                <a:lnTo>
                  <a:pt x="480" y="720"/>
                </a:lnTo>
                <a:lnTo>
                  <a:pt x="480" y="576"/>
                </a:lnTo>
                <a:lnTo>
                  <a:pt x="48" y="96"/>
                </a:lnTo>
                <a:lnTo>
                  <a:pt x="89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" name="Freeform 15"/>
          <p:cNvSpPr>
            <a:spLocks/>
          </p:cNvSpPr>
          <p:nvPr/>
        </p:nvSpPr>
        <p:spPr bwMode="gray">
          <a:xfrm>
            <a:off x="8610600" y="228600"/>
            <a:ext cx="533400" cy="533400"/>
          </a:xfrm>
          <a:custGeom>
            <a:avLst/>
            <a:gdLst/>
            <a:ahLst/>
            <a:cxnLst>
              <a:cxn ang="0">
                <a:pos x="336" y="336"/>
              </a:cxn>
              <a:cxn ang="0">
                <a:pos x="0" y="0"/>
              </a:cxn>
              <a:cxn ang="0">
                <a:pos x="336" y="240"/>
              </a:cxn>
              <a:cxn ang="0">
                <a:pos x="336" y="336"/>
              </a:cxn>
            </a:cxnLst>
            <a:rect l="0" t="0" r="r" b="b"/>
            <a:pathLst>
              <a:path w="336" h="336">
                <a:moveTo>
                  <a:pt x="336" y="336"/>
                </a:moveTo>
                <a:lnTo>
                  <a:pt x="0" y="0"/>
                </a:lnTo>
                <a:lnTo>
                  <a:pt x="336" y="240"/>
                </a:lnTo>
                <a:lnTo>
                  <a:pt x="336" y="33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73" name="Group 49"/>
          <p:cNvGrpSpPr>
            <a:grpSpLocks/>
          </p:cNvGrpSpPr>
          <p:nvPr/>
        </p:nvGrpSpPr>
        <p:grpSpPr bwMode="auto">
          <a:xfrm>
            <a:off x="5562600" y="0"/>
            <a:ext cx="3267075" cy="6858000"/>
            <a:chOff x="3504" y="0"/>
            <a:chExt cx="2058" cy="4320"/>
          </a:xfrm>
        </p:grpSpPr>
        <p:sp>
          <p:nvSpPr>
            <p:cNvPr id="1037" name="Freeform 13"/>
            <p:cNvSpPr>
              <a:spLocks/>
            </p:cNvSpPr>
            <p:nvPr userDrawn="1"/>
          </p:nvSpPr>
          <p:spPr bwMode="gray">
            <a:xfrm>
              <a:off x="3504" y="0"/>
              <a:ext cx="2058" cy="43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6" y="0"/>
                </a:cxn>
                <a:cxn ang="0">
                  <a:pos x="1854" y="402"/>
                </a:cxn>
                <a:cxn ang="0">
                  <a:pos x="2058" y="972"/>
                </a:cxn>
                <a:cxn ang="0">
                  <a:pos x="1296" y="4320"/>
                </a:cxn>
                <a:cxn ang="0">
                  <a:pos x="720" y="4320"/>
                </a:cxn>
                <a:cxn ang="0">
                  <a:pos x="1920" y="912"/>
                </a:cxn>
                <a:cxn ang="0">
                  <a:pos x="1776" y="432"/>
                </a:cxn>
                <a:cxn ang="0">
                  <a:pos x="0" y="0"/>
                </a:cxn>
              </a:cxnLst>
              <a:rect l="0" t="0" r="r" b="b"/>
              <a:pathLst>
                <a:path w="2058" h="4320">
                  <a:moveTo>
                    <a:pt x="0" y="0"/>
                  </a:moveTo>
                  <a:lnTo>
                    <a:pt x="1056" y="0"/>
                  </a:lnTo>
                  <a:lnTo>
                    <a:pt x="1854" y="402"/>
                  </a:lnTo>
                  <a:lnTo>
                    <a:pt x="2058" y="972"/>
                  </a:lnTo>
                  <a:lnTo>
                    <a:pt x="1296" y="4320"/>
                  </a:lnTo>
                  <a:lnTo>
                    <a:pt x="720" y="4320"/>
                  </a:lnTo>
                  <a:lnTo>
                    <a:pt x="1920" y="912"/>
                  </a:lnTo>
                  <a:lnTo>
                    <a:pt x="1776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gray">
            <a:xfrm>
              <a:off x="4217" y="1056"/>
              <a:ext cx="1152" cy="3264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1152" y="0"/>
                </a:cxn>
                <a:cxn ang="0">
                  <a:pos x="96" y="3264"/>
                </a:cxn>
                <a:cxn ang="0">
                  <a:pos x="0" y="3264"/>
                </a:cxn>
              </a:cxnLst>
              <a:rect l="0" t="0" r="r" b="b"/>
              <a:pathLst>
                <a:path w="1152" h="3264">
                  <a:moveTo>
                    <a:pt x="0" y="3264"/>
                  </a:moveTo>
                  <a:lnTo>
                    <a:pt x="1152" y="0"/>
                  </a:lnTo>
                  <a:lnTo>
                    <a:pt x="96" y="3264"/>
                  </a:lnTo>
                  <a:lnTo>
                    <a:pt x="0" y="326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142875" y="765175"/>
            <a:ext cx="8858250" cy="5943600"/>
            <a:chOff x="90" y="480"/>
            <a:chExt cx="5580" cy="3744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7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381000" y="676275"/>
            <a:ext cx="62484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3" name="Picture 19" descr="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>
            <a:off x="500063" y="577850"/>
            <a:ext cx="371475" cy="3714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03288" y="198438"/>
            <a:ext cx="6302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83325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83325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83325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4CB75C-3286-4F60-A331-BA7ACA849E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at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3714752"/>
            <a:ext cx="1428760" cy="873220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0364" y="2428868"/>
            <a:ext cx="5715040" cy="885825"/>
          </a:xfrm>
        </p:spPr>
        <p:txBody>
          <a:bodyPr/>
          <a:lstStyle/>
          <a:p>
            <a:pPr algn="ctr"/>
            <a:r>
              <a:rPr lang="en-US" sz="4000" smtClean="0"/>
              <a:t>Medijska pismenost </a:t>
            </a:r>
            <a:br>
              <a:rPr lang="en-US" sz="4000" smtClean="0"/>
            </a:br>
            <a:r>
              <a:rPr lang="en-US" sz="4000" smtClean="0"/>
              <a:t>u Srbiji </a:t>
            </a:r>
            <a:endParaRPr lang="en-US" sz="40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7620" y="3571876"/>
            <a:ext cx="4129088" cy="457200"/>
          </a:xfrm>
        </p:spPr>
        <p:txBody>
          <a:bodyPr/>
          <a:lstStyle/>
          <a:p>
            <a:r>
              <a:rPr lang="en-US" smtClean="0"/>
              <a:t>Re</a:t>
            </a:r>
            <a:r>
              <a:rPr lang="sr-Latn-CS" smtClean="0"/>
              <a:t>zultati istraživanja</a:t>
            </a:r>
            <a:endParaRPr lang="en-US"/>
          </a:p>
        </p:txBody>
      </p:sp>
      <p:pic>
        <p:nvPicPr>
          <p:cNvPr id="6" name="Picture 5" descr="pat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5214950"/>
            <a:ext cx="2030414" cy="873220"/>
          </a:xfrm>
          <a:prstGeom prst="rect">
            <a:avLst/>
          </a:prstGeom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929198"/>
            <a:ext cx="21812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profesori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sr-Latn-CS" sz="2800" smtClean="0"/>
              <a:t>133 – 30 muškaraca, 103 žene</a:t>
            </a:r>
          </a:p>
          <a:p>
            <a:r>
              <a:rPr lang="sr-Latn-CS" sz="2800" smtClean="0"/>
              <a:t>Prosečno 1,8 predmeta</a:t>
            </a:r>
          </a:p>
          <a:p>
            <a:r>
              <a:rPr lang="sr-Latn-CS" sz="2800" smtClean="0"/>
              <a:t>Staž 13,6 god</a:t>
            </a:r>
          </a:p>
          <a:p>
            <a:r>
              <a:rPr lang="sr-Latn-CS" sz="2800" smtClean="0"/>
              <a:t>9% nije siguran šta je MP (kritičko mišljenje)</a:t>
            </a:r>
          </a:p>
          <a:p>
            <a:r>
              <a:rPr lang="sr-Latn-CS" sz="2800" smtClean="0"/>
              <a:t>Medijsko opismenjavanje od 10,78 godina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85918" y="4357694"/>
          <a:ext cx="5392762" cy="196291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20192"/>
                <a:gridCol w="1236285"/>
                <a:gridCol w="1236285"/>
              </a:tblGrid>
              <a:tr h="16192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U kojoj srednjoj školi radite?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 Vrsta škole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Broj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Gimnazija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42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31,6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Tehnička škola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47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35,3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Prirodna primenjena škola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31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23,3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Društveno-pravno usmerenje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9,8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Ukupno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133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/>
                        <a:t>100,0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profesori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r>
              <a:rPr lang="sr-Latn-CS" sz="2400" smtClean="0"/>
              <a:t>Internet glavni izvor informacija</a:t>
            </a:r>
          </a:p>
          <a:p>
            <a:r>
              <a:rPr lang="sr-Latn-CS" sz="2400" smtClean="0"/>
              <a:t>Nepoverenje u medije</a:t>
            </a:r>
          </a:p>
          <a:p>
            <a:r>
              <a:rPr lang="sr-Latn-CS" sz="2400" smtClean="0"/>
              <a:t>Cilj medija – “anesteziranje” i “ekremizacija”</a:t>
            </a:r>
          </a:p>
          <a:p>
            <a:r>
              <a:rPr lang="sr-Latn-CS" sz="2400" smtClean="0"/>
              <a:t>Medijska samoizolacija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0" y="2579686"/>
          <a:ext cx="8643966" cy="427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profesori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Uticaj medija – septembar</a:t>
            </a:r>
          </a:p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357290" y="2357430"/>
          <a:ext cx="650085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profesori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Nastavni plan, priručnik</a:t>
            </a:r>
          </a:p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785786" y="2285992"/>
          <a:ext cx="7500990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studenti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/>
          <a:lstStyle/>
          <a:p>
            <a:r>
              <a:rPr lang="sr-Latn-CS" smtClean="0"/>
              <a:t>350 - 278 (79,9%) ispitanica i 70 (20,1%) ispitanika</a:t>
            </a:r>
          </a:p>
          <a:p>
            <a:r>
              <a:rPr lang="sr-Latn-CS" smtClean="0"/>
              <a:t>39,1% radilo kao novinar, 60,1% nije</a:t>
            </a:r>
          </a:p>
          <a:p>
            <a:r>
              <a:rPr lang="sr-Latn-CS" smtClean="0"/>
              <a:t>4,9% studenata ne koristi FB, 9,2% ne koristi društvene mreže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7488" y="4214818"/>
          <a:ext cx="3717944" cy="210312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23627"/>
                <a:gridCol w="1176565"/>
                <a:gridCol w="1317752"/>
              </a:tblGrid>
              <a:tr h="16192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Koji fakultet studirate?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 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Broj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FPN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103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29,8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FF NS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51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14,7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FF Niš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99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28,6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FMK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93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000"/>
                        <a:t>26,9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Studenti/novinari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00232" y="4286256"/>
          <a:ext cx="5230836" cy="213445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906938"/>
                <a:gridCol w="829871"/>
                <a:gridCol w="829871"/>
                <a:gridCol w="829871"/>
                <a:gridCol w="834285"/>
              </a:tblGrid>
              <a:tr h="26636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Društvene mreže koristim za: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6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Studenti </a:t>
                      </a:r>
                      <a:r>
                        <a:rPr lang="en-US" sz="1400" u="none" strike="noStrike" smtClean="0"/>
                        <a:t>novinarstva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Novinari</a:t>
                      </a:r>
                      <a:endParaRPr lang="sr-Latn-C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6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Broj</a:t>
                      </a:r>
                      <a:endParaRPr lang="sr-Latn-C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%</a:t>
                      </a:r>
                      <a:endParaRPr lang="sr-Latn-C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Broj</a:t>
                      </a:r>
                      <a:endParaRPr lang="sr-Latn-C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%</a:t>
                      </a:r>
                      <a:endParaRPr lang="sr-Latn-C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2617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/>
                        <a:t>Za praćenje događaja, kao izvor podataka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277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34,00%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206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17,60%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26176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400" u="none" strike="noStrike"/>
                        <a:t>Kao kanal promocije sopstvenog rada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92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11,30%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103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8,80%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26176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400" u="none" strike="noStrike"/>
                        <a:t>Kao izvor ideja za svoje priloge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64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7,90%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114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9,70%</a:t>
                      </a:r>
                      <a:endParaRPr lang="sr-Latn-C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1538" y="1643052"/>
          <a:ext cx="7143801" cy="235745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98253"/>
                <a:gridCol w="920593"/>
                <a:gridCol w="883769"/>
                <a:gridCol w="920593"/>
                <a:gridCol w="920593"/>
              </a:tblGrid>
              <a:tr h="26318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Koliko ste aktivni na društvenim mrežama?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1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Studenti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Novinari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Broj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Broj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63189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400" u="none" strike="noStrike"/>
                        <a:t>Plasiram sadržaje nekoliko puta dnevno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24,6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63189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400" u="none" strike="noStrike"/>
                        <a:t>Plasiram sadržaje nekoliko puta nedeljno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117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33,5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25,8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63189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400" u="none" strike="noStrike"/>
                        <a:t>Plasiram sadržaje nekoliko puta mesečno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18,1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19,6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15132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400" u="none" strike="noStrike"/>
                        <a:t>Samo ih posećujem i čitam sadržaje koje drugi plasiraju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19,2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63189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400" u="none" strike="noStrike"/>
                        <a:t>Ne koristim društvene mreže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4,6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400" u="none" strike="noStrike"/>
                        <a:t>9,6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studenti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79,1% najčešće informiše preko interneta</a:t>
            </a:r>
          </a:p>
          <a:p>
            <a:r>
              <a:rPr lang="sr-Latn-CS" smtClean="0"/>
              <a:t>DM, televizija</a:t>
            </a:r>
          </a:p>
          <a:p>
            <a:r>
              <a:rPr lang="sr-Latn-CS" smtClean="0"/>
              <a:t>Najveći uticaj internet i dnevna štampa</a:t>
            </a:r>
          </a:p>
          <a:p>
            <a:r>
              <a:rPr lang="sr-Latn-CS" smtClean="0"/>
              <a:t>Najmanji televizija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studenti</a:t>
            </a:r>
            <a:endParaRPr lang="en-US" b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85861"/>
          <a:ext cx="518637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643438" y="1714488"/>
          <a:ext cx="4857784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studenti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600200"/>
          <a:ext cx="5072098" cy="4614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714876" y="1785926"/>
          <a:ext cx="4929222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novinari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/>
          <a:lstStyle/>
          <a:p>
            <a:r>
              <a:rPr lang="sr-Latn-CS" sz="3000" smtClean="0"/>
              <a:t>291 - 167 ispitanica (57,4%), 124 (42,6%) ispitanika</a:t>
            </a:r>
          </a:p>
          <a:p>
            <a:r>
              <a:rPr lang="sr-Latn-CS" sz="3000" smtClean="0"/>
              <a:t>Po 30,9% štampani i onlajn mediji, 21% elektronski, 17,2% nešto drugo</a:t>
            </a:r>
          </a:p>
          <a:p>
            <a:r>
              <a:rPr lang="sr-Latn-CS" sz="3000" smtClean="0"/>
              <a:t>Prosek godina staža 16,8 godina </a:t>
            </a:r>
            <a:endParaRPr lang="en-US" sz="30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57224" y="4071942"/>
          <a:ext cx="7358113" cy="252374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739889"/>
                <a:gridCol w="1309112"/>
                <a:gridCol w="1309112"/>
              </a:tblGrid>
              <a:tr h="7143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800" smtClean="0"/>
                        <a:t>Najčešće se informišem o aktuelnostima iz:</a:t>
                      </a:r>
                      <a:endParaRPr lang="en-US" sz="180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Broj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Isključivo tradicionalnih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0,3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Više iz tradicionalnih, manje iz novih medija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21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7,2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Podjednako iz tradicionalnih i novih medija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131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45,0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Više iz novih, manje iz tradicionalnih medija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112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38,5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Isključivo iz novih medija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26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8,9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Ukupno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291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100,0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Uzorak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11 fokus grupa, 4 grada</a:t>
            </a:r>
          </a:p>
          <a:p>
            <a:r>
              <a:rPr lang="sr-Latn-CS" b="1" smtClean="0"/>
              <a:t>3227</a:t>
            </a:r>
            <a:r>
              <a:rPr lang="sr-Latn-CS" smtClean="0"/>
              <a:t> ispitanika:</a:t>
            </a:r>
            <a:endParaRPr lang="en-US" smtClean="0"/>
          </a:p>
          <a:p>
            <a:pPr marL="868363" indent="-514350">
              <a:buFont typeface="+mj-lt"/>
              <a:buAutoNum type="arabicParenR"/>
            </a:pPr>
            <a:r>
              <a:rPr lang="sr-Latn-CS" u="sng" smtClean="0"/>
              <a:t>2453</a:t>
            </a:r>
            <a:r>
              <a:rPr lang="sr-Latn-CS" smtClean="0"/>
              <a:t> srednjoškolca završnih godina</a:t>
            </a:r>
          </a:p>
          <a:p>
            <a:pPr marL="868363" indent="-514350">
              <a:buFont typeface="+mj-lt"/>
              <a:buAutoNum type="arabicParenR"/>
            </a:pPr>
            <a:r>
              <a:rPr lang="sr-Latn-CS" u="sng" smtClean="0"/>
              <a:t>133</a:t>
            </a:r>
            <a:r>
              <a:rPr lang="sr-Latn-CS" smtClean="0"/>
              <a:t> prof</a:t>
            </a:r>
            <a:r>
              <a:rPr lang="en-US" smtClean="0"/>
              <a:t>e</a:t>
            </a:r>
            <a:r>
              <a:rPr lang="sr-Latn-CS" smtClean="0"/>
              <a:t>sora GV</a:t>
            </a:r>
          </a:p>
          <a:p>
            <a:pPr marL="868363" indent="-514350">
              <a:buFont typeface="+mj-lt"/>
              <a:buAutoNum type="arabicParenR"/>
            </a:pPr>
            <a:r>
              <a:rPr lang="sr-Latn-CS" u="sng" smtClean="0"/>
              <a:t>350 </a:t>
            </a:r>
            <a:r>
              <a:rPr lang="sr-Latn-CS" smtClean="0"/>
              <a:t>studenata novinarstva</a:t>
            </a:r>
          </a:p>
          <a:p>
            <a:pPr marL="868363" indent="-514350">
              <a:buFont typeface="+mj-lt"/>
              <a:buAutoNum type="arabicParenR"/>
            </a:pPr>
            <a:r>
              <a:rPr lang="sr-Latn-CS" u="sng" smtClean="0"/>
              <a:t>291</a:t>
            </a:r>
            <a:r>
              <a:rPr lang="sr-Latn-CS" smtClean="0"/>
              <a:t> novinar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novinari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28728" y="3857628"/>
          <a:ext cx="6215107" cy="253365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998663"/>
                <a:gridCol w="1072148"/>
                <a:gridCol w="1072148"/>
                <a:gridCol w="1072148"/>
              </a:tblGrid>
              <a:tr h="2000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Na kojim društvenim mrežama imate nalog?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0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Odgovori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% slučajeva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Broj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600" u="none" strike="noStrike"/>
                        <a:t>Facebook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214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31,00%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74,00%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600" u="none" strike="noStrike"/>
                        <a:t>LinkedIn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150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21,70%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51,90%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600" u="none" strike="noStrike"/>
                        <a:t>Twitter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147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21,30%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50,90%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600" u="none" strike="noStrike"/>
                        <a:t>Google +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110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15,90%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38,10%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600" u="none" strike="noStrike"/>
                        <a:t>Instagram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5,40%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12,80%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600" u="none" strike="noStrike"/>
                        <a:t>Ne koristim društvene mreže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4,80%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11,40%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sr-Latn-CS" sz="1600" u="none" strike="noStrike"/>
                        <a:t>Ukupno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691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100,00%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600" u="none" strike="noStrike"/>
                        <a:t>239,10%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gray">
          <a:xfrm>
            <a:off x="457200" y="1600200"/>
            <a:ext cx="8229600" cy="261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sr-Latn-CS" sz="2800" smtClean="0"/>
              <a:t>85,2% misli da su osposobljeni da jedan sadržaj planiraju na više medijskih platformi</a:t>
            </a:r>
            <a:endParaRPr lang="en-US" sz="280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r-Latn-CS" sz="2800" smtClean="0"/>
              <a:t>7,2% veoma često piše blog, 65,6% nikada nije pisalo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novinari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5472122" cy="462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429124" y="1428736"/>
          <a:ext cx="5572132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- novinari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18637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240137" y="1590522"/>
          <a:ext cx="609600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Zaključak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Privid medijske pismenosti</a:t>
            </a:r>
          </a:p>
          <a:p>
            <a:r>
              <a:rPr lang="sr-Latn-CS" smtClean="0"/>
              <a:t>Edukacija svih grupa neophodna</a:t>
            </a:r>
          </a:p>
          <a:p>
            <a:r>
              <a:rPr lang="sr-Latn-CS" smtClean="0"/>
              <a:t>Edukacija o korišćenju NM, odnosno DM</a:t>
            </a:r>
          </a:p>
          <a:p>
            <a:r>
              <a:rPr lang="sr-Latn-CS" smtClean="0"/>
              <a:t>Osvešćivanje o moći konzumenta</a:t>
            </a:r>
          </a:p>
          <a:p>
            <a:r>
              <a:rPr lang="sr-Latn-CS" smtClean="0"/>
              <a:t>Mediji treba da budu uključeni u medijsko opismenjavanje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48200" y="3787775"/>
            <a:ext cx="4110038" cy="885825"/>
          </a:xfrm>
        </p:spPr>
        <p:txBody>
          <a:bodyPr/>
          <a:lstStyle/>
          <a:p>
            <a:pPr algn="dist"/>
            <a:r>
              <a:rPr lang="sr-Latn-CS" sz="5500" smtClean="0"/>
              <a:t>Hvala na pažnji</a:t>
            </a:r>
            <a:r>
              <a:rPr lang="en-US" sz="5500" smtClean="0"/>
              <a:t>!</a:t>
            </a:r>
            <a:endParaRPr lang="en-US" sz="5500"/>
          </a:p>
        </p:txBody>
      </p:sp>
      <p:pic>
        <p:nvPicPr>
          <p:cNvPr id="4" name="Picture 3" descr="pat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5214950"/>
            <a:ext cx="2428892" cy="8732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– </a:t>
            </a:r>
            <a:r>
              <a:rPr lang="en-US" smtClean="0"/>
              <a:t>u</a:t>
            </a:r>
            <a:r>
              <a:rPr lang="sr-Latn-CS" smtClean="0"/>
              <a:t>čenici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r>
              <a:rPr lang="sr-Latn-CS" smtClean="0"/>
              <a:t>2453 učenika</a:t>
            </a:r>
          </a:p>
          <a:p>
            <a:r>
              <a:rPr lang="sr-Latn-CS" smtClean="0"/>
              <a:t>58 srednjih škola</a:t>
            </a:r>
          </a:p>
          <a:p>
            <a:r>
              <a:rPr lang="sr-Latn-CS" smtClean="0"/>
              <a:t>15 gradova</a:t>
            </a:r>
          </a:p>
          <a:p>
            <a:r>
              <a:rPr lang="sr-Latn-CS" smtClean="0"/>
              <a:t>58,5% ženskog, 41,5% muškog pola</a:t>
            </a:r>
          </a:p>
          <a:p>
            <a:r>
              <a:rPr lang="sr-Latn-CS" smtClean="0"/>
              <a:t>49,2% treći, 50,8% četvrti razred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57356" y="4572008"/>
          <a:ext cx="5643602" cy="189280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278270"/>
                <a:gridCol w="1161918"/>
                <a:gridCol w="1203414"/>
              </a:tblGrid>
              <a:tr h="29289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Koju srednju školu pohađate?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2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Vrsta škole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Broj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2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Tehnička škola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769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31,3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2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Gimnazija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653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26,6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2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Društveno-pravno usmerenje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580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23,6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2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Prirodna primenjena škola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450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800"/>
                        <a:t>18,3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– </a:t>
            </a:r>
            <a:r>
              <a:rPr lang="en-US" smtClean="0"/>
              <a:t>u</a:t>
            </a:r>
            <a:r>
              <a:rPr lang="sr-Latn-CS" smtClean="0"/>
              <a:t>čenici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r>
              <a:rPr lang="sr-Latn-CS" sz="3000" smtClean="0"/>
              <a:t>92,6</a:t>
            </a:r>
            <a:r>
              <a:rPr lang="en-US" sz="3000" smtClean="0"/>
              <a:t>%</a:t>
            </a:r>
            <a:r>
              <a:rPr lang="sr-Latn-CS" sz="3000" smtClean="0"/>
              <a:t> Facebook</a:t>
            </a:r>
          </a:p>
          <a:p>
            <a:r>
              <a:rPr lang="sr-Latn-CS" sz="3000" smtClean="0"/>
              <a:t>5,1% ne koristi DM</a:t>
            </a:r>
          </a:p>
          <a:p>
            <a:r>
              <a:rPr lang="sr-Latn-CS" sz="3000" smtClean="0"/>
              <a:t>Šta su DM?</a:t>
            </a:r>
          </a:p>
          <a:p>
            <a:r>
              <a:rPr lang="sr-Latn-CS" sz="3000" smtClean="0"/>
              <a:t>Prosečno 1-2h na DM? </a:t>
            </a:r>
          </a:p>
          <a:p>
            <a:r>
              <a:rPr lang="sr-Latn-CS" sz="3000" smtClean="0"/>
              <a:t>57,1% ima više od 7 “prijatelja”</a:t>
            </a:r>
          </a:p>
          <a:p>
            <a:r>
              <a:rPr lang="sr-Latn-CS" sz="3000" smtClean="0"/>
              <a:t>Informisani o opasnostima</a:t>
            </a:r>
          </a:p>
          <a:p>
            <a:r>
              <a:rPr lang="sr-Latn-CS" sz="3000" smtClean="0"/>
              <a:t>19,6% zna da se FB podaci ne mogu obrisati</a:t>
            </a:r>
          </a:p>
          <a:p>
            <a:r>
              <a:rPr lang="sr-Latn-CS" sz="3000" smtClean="0"/>
              <a:t>Pozitivne strane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– </a:t>
            </a:r>
            <a:r>
              <a:rPr lang="en-US" smtClean="0"/>
              <a:t>u</a:t>
            </a:r>
            <a:r>
              <a:rPr lang="sr-Latn-CS" smtClean="0"/>
              <a:t>čenici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643050"/>
          <a:ext cx="55435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000496" y="1571612"/>
          <a:ext cx="609600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– </a:t>
            </a:r>
            <a:r>
              <a:rPr lang="en-US" smtClean="0"/>
              <a:t>u</a:t>
            </a:r>
            <a:r>
              <a:rPr lang="sr-Latn-CS" smtClean="0"/>
              <a:t>čenici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Novi mediji</a:t>
            </a:r>
          </a:p>
          <a:p>
            <a:r>
              <a:rPr lang="sr-Latn-CS" smtClean="0"/>
              <a:t>60,4% se najčešće informiše putem interneta</a:t>
            </a:r>
          </a:p>
          <a:p>
            <a:r>
              <a:rPr lang="sr-Latn-CS" smtClean="0"/>
              <a:t>Društvene mreže, televizija</a:t>
            </a:r>
          </a:p>
          <a:p>
            <a:r>
              <a:rPr lang="sr-Latn-CS" smtClean="0"/>
              <a:t>Uticaj medija mali do osrednji</a:t>
            </a:r>
          </a:p>
          <a:p>
            <a:r>
              <a:rPr lang="sr-Latn-CS" smtClean="0"/>
              <a:t>Percepcija uticaja na pojedinca i njegovu okolinu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– </a:t>
            </a:r>
            <a:r>
              <a:rPr lang="en-US" smtClean="0"/>
              <a:t>u</a:t>
            </a:r>
            <a:r>
              <a:rPr lang="sr-Latn-CS" smtClean="0"/>
              <a:t>čenici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550069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286248" y="1571612"/>
          <a:ext cx="5857916" cy="4421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– </a:t>
            </a:r>
            <a:r>
              <a:rPr lang="en-US" smtClean="0"/>
              <a:t>u</a:t>
            </a:r>
            <a:r>
              <a:rPr lang="sr-Latn-CS" smtClean="0"/>
              <a:t>čenici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Informisani i apolitični</a:t>
            </a:r>
          </a:p>
          <a:p>
            <a:r>
              <a:rPr lang="sr-Latn-CS" smtClean="0"/>
              <a:t>Mondo, Blic, B92, 24 sata</a:t>
            </a:r>
          </a:p>
          <a:p>
            <a:r>
              <a:rPr lang="sr-Latn-CS" smtClean="0"/>
              <a:t>Prva, RTS, TANJUG</a:t>
            </a:r>
          </a:p>
          <a:p>
            <a:r>
              <a:rPr lang="sr-Latn-CS" smtClean="0"/>
              <a:t>Komercijalna orijentacija medija </a:t>
            </a:r>
            <a:endParaRPr lang="en-US" smtClean="0"/>
          </a:p>
          <a:p>
            <a:r>
              <a:rPr lang="sr-Latn-CS" smtClean="0"/>
              <a:t>(Ne)Kvalitet</a:t>
            </a:r>
          </a:p>
          <a:p>
            <a:r>
              <a:rPr lang="sr-Latn-CS" smtClean="0"/>
              <a:t>Skretanje pažnje</a:t>
            </a:r>
          </a:p>
          <a:p>
            <a:r>
              <a:rPr lang="sr-Latn-CS" smtClean="0"/>
              <a:t>Objektivnost</a:t>
            </a:r>
            <a:r>
              <a:rPr lang="en-US" smtClean="0"/>
              <a:t>=</a:t>
            </a:r>
            <a:r>
              <a:rPr lang="sr-Latn-CS" smtClean="0"/>
              <a:t>brojnost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– </a:t>
            </a:r>
            <a:r>
              <a:rPr lang="en-US" smtClean="0"/>
              <a:t>u</a:t>
            </a:r>
            <a:r>
              <a:rPr lang="sr-Latn-CS" smtClean="0"/>
              <a:t>čenici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73380" y="1778318"/>
          <a:ext cx="6357982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214810" y="1714488"/>
          <a:ext cx="6000792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u 1">
  <a:themeElements>
    <a:clrScheme name="Default Design 1">
      <a:dk1>
        <a:srgbClr val="000000"/>
      </a:dk1>
      <a:lt1>
        <a:srgbClr val="B4E3EE"/>
      </a:lt1>
      <a:dk2>
        <a:srgbClr val="189180"/>
      </a:dk2>
      <a:lt2>
        <a:srgbClr val="808080"/>
      </a:lt2>
      <a:accent1>
        <a:srgbClr val="FF7F00"/>
      </a:accent1>
      <a:accent2>
        <a:srgbClr val="B3DC27"/>
      </a:accent2>
      <a:accent3>
        <a:srgbClr val="D6EFF5"/>
      </a:accent3>
      <a:accent4>
        <a:srgbClr val="000000"/>
      </a:accent4>
      <a:accent5>
        <a:srgbClr val="FFC0AA"/>
      </a:accent5>
      <a:accent6>
        <a:srgbClr val="A2C722"/>
      </a:accent6>
      <a:hlink>
        <a:srgbClr val="6FB9D7"/>
      </a:hlink>
      <a:folHlink>
        <a:srgbClr val="F93D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B4E3EE"/>
        </a:lt1>
        <a:dk2>
          <a:srgbClr val="189180"/>
        </a:dk2>
        <a:lt2>
          <a:srgbClr val="808080"/>
        </a:lt2>
        <a:accent1>
          <a:srgbClr val="FF7F00"/>
        </a:accent1>
        <a:accent2>
          <a:srgbClr val="B3DC27"/>
        </a:accent2>
        <a:accent3>
          <a:srgbClr val="D6EFF5"/>
        </a:accent3>
        <a:accent4>
          <a:srgbClr val="000000"/>
        </a:accent4>
        <a:accent5>
          <a:srgbClr val="FFC0AA"/>
        </a:accent5>
        <a:accent6>
          <a:srgbClr val="A2C722"/>
        </a:accent6>
        <a:hlink>
          <a:srgbClr val="6FB9D7"/>
        </a:hlink>
        <a:folHlink>
          <a:srgbClr val="F93D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EE384"/>
        </a:lt1>
        <a:dk2>
          <a:srgbClr val="FD8334"/>
        </a:dk2>
        <a:lt2>
          <a:srgbClr val="808080"/>
        </a:lt2>
        <a:accent1>
          <a:srgbClr val="F98EB2"/>
        </a:accent1>
        <a:accent2>
          <a:srgbClr val="FCB43E"/>
        </a:accent2>
        <a:accent3>
          <a:srgbClr val="FEEFC2"/>
        </a:accent3>
        <a:accent4>
          <a:srgbClr val="000000"/>
        </a:accent4>
        <a:accent5>
          <a:srgbClr val="FBC6D5"/>
        </a:accent5>
        <a:accent6>
          <a:srgbClr val="E4A337"/>
        </a:accent6>
        <a:hlink>
          <a:srgbClr val="FA6D73"/>
        </a:hlink>
        <a:folHlink>
          <a:srgbClr val="D264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4E1EE"/>
        </a:lt1>
        <a:dk2>
          <a:srgbClr val="2F84AF"/>
        </a:dk2>
        <a:lt2>
          <a:srgbClr val="808080"/>
        </a:lt2>
        <a:accent1>
          <a:srgbClr val="9899C1"/>
        </a:accent1>
        <a:accent2>
          <a:srgbClr val="4BBAC3"/>
        </a:accent2>
        <a:accent3>
          <a:srgbClr val="E6EEF5"/>
        </a:accent3>
        <a:accent4>
          <a:srgbClr val="000000"/>
        </a:accent4>
        <a:accent5>
          <a:srgbClr val="CACADD"/>
        </a:accent5>
        <a:accent6>
          <a:srgbClr val="43A8B0"/>
        </a:accent6>
        <a:hlink>
          <a:srgbClr val="7AC5B9"/>
        </a:hlink>
        <a:folHlink>
          <a:srgbClr val="719FC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persu 1</Template>
  <TotalTime>882</TotalTime>
  <Words>833</Words>
  <Application>Microsoft Office PowerPoint</Application>
  <PresentationFormat>On-screen Show (4:3)</PresentationFormat>
  <Paragraphs>275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persu 1</vt:lpstr>
      <vt:lpstr>Medijska pismenost  u Srbiji </vt:lpstr>
      <vt:lpstr>Uzorak</vt:lpstr>
      <vt:lpstr>Rezultati – učenici</vt:lpstr>
      <vt:lpstr>Rezultati – učenici</vt:lpstr>
      <vt:lpstr>Rezultati – učenici</vt:lpstr>
      <vt:lpstr>Rezultati – učenici</vt:lpstr>
      <vt:lpstr>Rezultati – učenici</vt:lpstr>
      <vt:lpstr>Rezultati – učenici</vt:lpstr>
      <vt:lpstr>Rezultati – učenici</vt:lpstr>
      <vt:lpstr>Rezultati - profesori</vt:lpstr>
      <vt:lpstr>Rezultati - profesori</vt:lpstr>
      <vt:lpstr>Rezultati - profesori</vt:lpstr>
      <vt:lpstr>Rezultati - profesori</vt:lpstr>
      <vt:lpstr>Rezultati - studenti</vt:lpstr>
      <vt:lpstr>Studenti/novinari</vt:lpstr>
      <vt:lpstr>Rezultati - studenti</vt:lpstr>
      <vt:lpstr>Rezultati - studenti</vt:lpstr>
      <vt:lpstr>Rezultati - studenti</vt:lpstr>
      <vt:lpstr>Rezultati - novinari</vt:lpstr>
      <vt:lpstr>Rezultati - novinari</vt:lpstr>
      <vt:lpstr>Rezultati - novinari</vt:lpstr>
      <vt:lpstr>Rezultati - novinari</vt:lpstr>
      <vt:lpstr>Zaključak</vt:lpstr>
      <vt:lpstr>Hvala na pažnji!</vt:lpstr>
    </vt:vector>
  </TitlesOfParts>
  <Company>PRC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PowerTemplate</dc:title>
  <dc:creator>Ribizla</dc:creator>
  <cp:lastModifiedBy>Ribizla</cp:lastModifiedBy>
  <cp:revision>96</cp:revision>
  <dcterms:created xsi:type="dcterms:W3CDTF">2013-11-25T14:02:26Z</dcterms:created>
  <dcterms:modified xsi:type="dcterms:W3CDTF">2013-11-27T11:20:29Z</dcterms:modified>
</cp:coreProperties>
</file>