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9.xml" ContentType="application/vnd.openxmlformats-officedocument.drawingml.chartshapes+xml"/>
  <Override PartName="/ppt/charts/chart16.xml" ContentType="application/vnd.openxmlformats-officedocument.drawingml.chart+xml"/>
  <Override PartName="/ppt/drawings/drawing10.xml" ContentType="application/vnd.openxmlformats-officedocument.drawingml.chartshapes+xml"/>
  <Override PartName="/ppt/charts/chart17.xml" ContentType="application/vnd.openxmlformats-officedocument.drawingml.chart+xml"/>
  <Override PartName="/ppt/drawings/drawing11.xml" ContentType="application/vnd.openxmlformats-officedocument.drawingml.chartshapes+xml"/>
  <Override PartName="/ppt/charts/chart18.xml" ContentType="application/vnd.openxmlformats-officedocument.drawingml.chart+xml"/>
  <Override PartName="/ppt/drawings/drawing12.xml" ContentType="application/vnd.openxmlformats-officedocument.drawingml.chartshapes+xml"/>
  <Override PartName="/ppt/charts/chart19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1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2"/>
  </p:notesMasterIdLst>
  <p:handoutMasterIdLst>
    <p:handoutMasterId r:id="rId33"/>
  </p:handoutMasterIdLst>
  <p:sldIdLst>
    <p:sldId id="274" r:id="rId2"/>
    <p:sldId id="300" r:id="rId3"/>
    <p:sldId id="301" r:id="rId4"/>
    <p:sldId id="302" r:id="rId5"/>
    <p:sldId id="303" r:id="rId6"/>
    <p:sldId id="263" r:id="rId7"/>
    <p:sldId id="311" r:id="rId8"/>
    <p:sldId id="309" r:id="rId9"/>
    <p:sldId id="307" r:id="rId10"/>
    <p:sldId id="308" r:id="rId11"/>
    <p:sldId id="286" r:id="rId12"/>
    <p:sldId id="265" r:id="rId13"/>
    <p:sldId id="287" r:id="rId14"/>
    <p:sldId id="288" r:id="rId15"/>
    <p:sldId id="290" r:id="rId16"/>
    <p:sldId id="292" r:id="rId17"/>
    <p:sldId id="293" r:id="rId18"/>
    <p:sldId id="275" r:id="rId19"/>
    <p:sldId id="304" r:id="rId20"/>
    <p:sldId id="306" r:id="rId21"/>
    <p:sldId id="305" r:id="rId22"/>
    <p:sldId id="294" r:id="rId23"/>
    <p:sldId id="295" r:id="rId24"/>
    <p:sldId id="296" r:id="rId25"/>
    <p:sldId id="297" r:id="rId26"/>
    <p:sldId id="298" r:id="rId27"/>
    <p:sldId id="299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cuments\Mediji%202\III%20izvestaj%20stampani%20mediji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cuments\Mediji%202\III%20izvestaj%20stampani%20mediji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cuments\Mediji%202\III%20izvestaj%20stampani%20mediji.xls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9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0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1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2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cuments\Mediji%202\Televizije%20III%20izvestaj%20Novembar%20Decembar%20(1).xls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cuments\Mediji%202\Televizije%20III%20izvestaj%20Novembar%20Decembar%20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cuments\Mediji%202\Televizije%20III%20izvestaj%20Novembar%20Decembar%20(1)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aseline="0">
                <a:latin typeface="Arial" pitchFamily="34" charset="0"/>
              </a:defRPr>
            </a:pPr>
            <a:r>
              <a:rPr lang="sr-Latn-RS" sz="12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TRAJANJA PRILOGA</a:t>
            </a:r>
            <a:endParaRPr lang="en-US" sz="12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>
        <c:manualLayout>
          <c:xMode val="edge"/>
          <c:yMode val="edge"/>
          <c:x val="0.42836942241301634"/>
          <c:y val="1.2749587395242576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0:46:22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mtClean="0"/>
                      <a:t>0:11:08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  <c:pt idx="4">
                  <c:v>SKY+</c:v>
                </c:pt>
                <c:pt idx="5">
                  <c:v>TV VOJVODINA</c:v>
                </c:pt>
              </c:strCache>
            </c:strRef>
          </c:cat>
          <c:val>
            <c:numRef>
              <c:f>Sheet1!$B$2:$B$7</c:f>
              <c:numCache>
                <c:formatCode>h:mm:ss</c:formatCode>
                <c:ptCount val="6"/>
                <c:pt idx="0">
                  <c:v>5.2141203703703697E-2</c:v>
                </c:pt>
                <c:pt idx="1">
                  <c:v>2.4247685185185192E-2</c:v>
                </c:pt>
                <c:pt idx="2">
                  <c:v>6.4479166666666657E-2</c:v>
                </c:pt>
                <c:pt idx="3">
                  <c:v>5.5949074074074075E-2</c:v>
                </c:pt>
                <c:pt idx="4">
                  <c:v>2.9062499999999991E-2</c:v>
                </c:pt>
                <c:pt idx="5">
                  <c:v>3.2199074074074095E-2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350208"/>
        <c:axId val="94882624"/>
      </c:barChart>
      <c:catAx>
        <c:axId val="9635020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 b="1" baseline="0">
                <a:latin typeface="Arial" pitchFamily="34" charset="0"/>
              </a:defRPr>
            </a:pPr>
            <a:endParaRPr lang="en-US"/>
          </a:p>
        </c:txPr>
        <c:crossAx val="94882624"/>
        <c:crosses val="autoZero"/>
        <c:auto val="1"/>
        <c:lblAlgn val="ctr"/>
        <c:lblOffset val="100"/>
        <c:noMultiLvlLbl val="0"/>
      </c:catAx>
      <c:valAx>
        <c:axId val="94882624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6350208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-5.187332126495748E-2"/>
                  <c:y val="-3.5112460404128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785138719414013E-2"/>
                  <c:y val="3.5813602011700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OCD</c:v>
                </c:pt>
                <c:pt idx="2">
                  <c:v>Akteri iz drugih zemalja</c:v>
                </c:pt>
                <c:pt idx="3">
                  <c:v>Osumnjičeni/okrivljeni/optuženi</c:v>
                </c:pt>
                <c:pt idx="4">
                  <c:v>Antikorupcijska tela</c:v>
                </c:pt>
              </c:strCache>
            </c:strRef>
          </c:cat>
          <c:val>
            <c:numRef>
              <c:f>Sheet1!$B$2:$B$6</c:f>
              <c:numCache>
                <c:formatCode>h:mm:ss</c:formatCode>
                <c:ptCount val="5"/>
                <c:pt idx="0">
                  <c:v>1.0763888888888902E-3</c:v>
                </c:pt>
                <c:pt idx="1">
                  <c:v>1.3888888888888905E-4</c:v>
                </c:pt>
                <c:pt idx="2">
                  <c:v>1.4930555555555565E-3</c:v>
                </c:pt>
                <c:pt idx="3">
                  <c:v>9.4907407407407484E-4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4820948932844991E-3"/>
                  <c:y val="4.086605553312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28379573137999E-3"/>
                  <c:y val="6.022366078565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20948932844984E-3"/>
                  <c:y val="6.45270444205379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82094893284554E-3"/>
                  <c:y val="2.1510143859354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OCD</c:v>
                </c:pt>
                <c:pt idx="2">
                  <c:v>Akteri iz drugih zemalja</c:v>
                </c:pt>
                <c:pt idx="3">
                  <c:v>Osumnjičeni/okrivljeni/optuženi</c:v>
                </c:pt>
                <c:pt idx="4">
                  <c:v>Antikorupcijska tela</c:v>
                </c:pt>
              </c:strCache>
            </c:strRef>
          </c:cat>
          <c:val>
            <c:numRef>
              <c:f>Sheet1!$C$2:$C$6</c:f>
              <c:numCache>
                <c:formatCode>h:mm:ss</c:formatCode>
                <c:ptCount val="5"/>
                <c:pt idx="0">
                  <c:v>3.0092592592592595E-4</c:v>
                </c:pt>
                <c:pt idx="1">
                  <c:v>1.5046296296296297E-4</c:v>
                </c:pt>
                <c:pt idx="2">
                  <c:v>1.1111111111111118E-3</c:v>
                </c:pt>
                <c:pt idx="3">
                  <c:v>5.9027777777777811E-4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118075582638373E-2"/>
                  <c:y val="-6.4525350841776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119963328070992E-2"/>
                  <c:y val="1.693578762251354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312770103041882E-2"/>
                  <c:y val="-2.15033695443053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317682722461402E-2"/>
                  <c:y val="-6.451857652672751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7883503140174001E-3"/>
                  <c:y val="3.387157524502701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OCD</c:v>
                </c:pt>
                <c:pt idx="2">
                  <c:v>Akteri iz drugih zemalja</c:v>
                </c:pt>
                <c:pt idx="3">
                  <c:v>Osumnjičeni/okrivljeni/optuženi</c:v>
                </c:pt>
                <c:pt idx="4">
                  <c:v>Antikorupcijska tela</c:v>
                </c:pt>
              </c:strCache>
            </c:strRef>
          </c:cat>
          <c:val>
            <c:numRef>
              <c:f>Sheet1!$D$2:$D$6</c:f>
              <c:numCache>
                <c:formatCode>h:mm:ss</c:formatCode>
                <c:ptCount val="5"/>
                <c:pt idx="0">
                  <c:v>2.7314814814814836E-3</c:v>
                </c:pt>
                <c:pt idx="1">
                  <c:v>2.4652777777777802E-3</c:v>
                </c:pt>
                <c:pt idx="2">
                  <c:v>1.1574074074074079E-4</c:v>
                </c:pt>
                <c:pt idx="3">
                  <c:v>4.7453703703703742E-4</c:v>
                </c:pt>
                <c:pt idx="4">
                  <c:v>1.9560185185185206E-3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029632"/>
        <c:axId val="98557248"/>
      </c:barChart>
      <c:catAx>
        <c:axId val="9702963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8557248"/>
        <c:crosses val="autoZero"/>
        <c:auto val="1"/>
        <c:lblAlgn val="ctr"/>
        <c:lblOffset val="100"/>
        <c:noMultiLvlLbl val="0"/>
      </c:catAx>
      <c:valAx>
        <c:axId val="98557248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702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550098541805357E-2"/>
          <c:y val="0.73111558065364013"/>
          <c:w val="0.12547578747085988"/>
          <c:h val="0.13862382499505438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0166804528721847"/>
          <c:y val="8.4743294105532996E-2"/>
          <c:w val="0.69092148024635913"/>
          <c:h val="0.8937482556138756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0374664252991498E-2"/>
                  <c:y val="-8.6032107543607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8925693597070206E-3"/>
                  <c:y val="-7.507634653060233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Akteri iz drugih zemalja</c:v>
                </c:pt>
                <c:pt idx="1">
                  <c:v>Vlada Srbije</c:v>
                </c:pt>
                <c:pt idx="2">
                  <c:v>Osumnjičeni/okrivljeni/optuženi</c:v>
                </c:pt>
                <c:pt idx="3">
                  <c:v>DS</c:v>
                </c:pt>
                <c:pt idx="4">
                  <c:v>Antikorupcijska tela</c:v>
                </c:pt>
              </c:strCache>
            </c:strRef>
          </c:cat>
          <c:val>
            <c:numRef>
              <c:f>Sheet1!$B$2:$B$6</c:f>
              <c:numCache>
                <c:formatCode>h:mm:ss</c:formatCode>
                <c:ptCount val="5"/>
                <c:pt idx="0">
                  <c:v>2.025462962962965E-3</c:v>
                </c:pt>
                <c:pt idx="1">
                  <c:v>9.9537037037037107E-4</c:v>
                </c:pt>
                <c:pt idx="2">
                  <c:v>1.5046296296296301E-3</c:v>
                </c:pt>
                <c:pt idx="3">
                  <c:v>1.0300925925925926E-3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8925693597070154E-3"/>
                  <c:y val="4.94699437189905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104744664224981E-3"/>
                  <c:y val="5.5922140087415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928379573137999E-3"/>
                  <c:y val="5.1620619389173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28379573137999E-3"/>
                  <c:y val="6.0223999501410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Akteri iz drugih zemalja</c:v>
                </c:pt>
                <c:pt idx="1">
                  <c:v>Vlada Srbije</c:v>
                </c:pt>
                <c:pt idx="2">
                  <c:v>Osumnjičeni/okrivljeni/optuženi</c:v>
                </c:pt>
                <c:pt idx="3">
                  <c:v>DS</c:v>
                </c:pt>
                <c:pt idx="4">
                  <c:v>Antikorupcijska tela</c:v>
                </c:pt>
              </c:strCache>
            </c:strRef>
          </c:cat>
          <c:val>
            <c:numRef>
              <c:f>Sheet1!$C$2:$C$6</c:f>
              <c:numCache>
                <c:formatCode>h:mm:ss</c:formatCode>
                <c:ptCount val="5"/>
                <c:pt idx="0">
                  <c:v>3.5069444444444458E-3</c:v>
                </c:pt>
                <c:pt idx="1">
                  <c:v>1.8518518518518537E-4</c:v>
                </c:pt>
                <c:pt idx="2">
                  <c:v>2.1990740740740754E-4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272563552695714E-2"/>
                  <c:y val="4.30169005611842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227277267978637E-2"/>
                  <c:y val="-8.60304139648440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312770103041924E-2"/>
                  <c:y val="-2.150336954430541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050449109762786E-2"/>
                  <c:y val="-6.45151893692029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8241605274483949E-3"/>
                  <c:y val="2.1510143859354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Akteri iz drugih zemalja</c:v>
                </c:pt>
                <c:pt idx="1">
                  <c:v>Vlada Srbije</c:v>
                </c:pt>
                <c:pt idx="2">
                  <c:v>Osumnjičeni/okrivljeni/optuženi</c:v>
                </c:pt>
                <c:pt idx="3">
                  <c:v>DS</c:v>
                </c:pt>
                <c:pt idx="4">
                  <c:v>Antikorupcijska tela</c:v>
                </c:pt>
              </c:strCache>
            </c:strRef>
          </c:cat>
          <c:val>
            <c:numRef>
              <c:f>Sheet1!$D$2:$D$6</c:f>
              <c:numCache>
                <c:formatCode>h:mm:ss</c:formatCode>
                <c:ptCount val="5"/>
                <c:pt idx="0">
                  <c:v>4.9768518518518553E-4</c:v>
                </c:pt>
                <c:pt idx="1">
                  <c:v>1.6435185185185196E-3</c:v>
                </c:pt>
                <c:pt idx="2">
                  <c:v>8.1018518518518516E-4</c:v>
                </c:pt>
                <c:pt idx="3">
                  <c:v>7.9861111111111192E-4</c:v>
                </c:pt>
                <c:pt idx="4">
                  <c:v>1.8171296296296301E-3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615872"/>
        <c:axId val="97404608"/>
      </c:barChart>
      <c:catAx>
        <c:axId val="9761587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7404608"/>
        <c:crosses val="autoZero"/>
        <c:auto val="1"/>
        <c:lblAlgn val="ctr"/>
        <c:lblOffset val="100"/>
        <c:noMultiLvlLbl val="0"/>
      </c:catAx>
      <c:valAx>
        <c:axId val="97404608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7615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068003648520855E-2"/>
          <c:y val="0.69670206020469272"/>
          <c:w val="0.12547578747085988"/>
          <c:h val="0.13862382499505432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Sheet2!$C$48:$C$53</c:f>
              <c:strCache>
                <c:ptCount val="6"/>
                <c:pt idx="0">
                  <c:v>Politika</c:v>
                </c:pt>
                <c:pt idx="1">
                  <c:v>Blic</c:v>
                </c:pt>
                <c:pt idx="2">
                  <c:v>Kurir</c:v>
                </c:pt>
                <c:pt idx="3">
                  <c:v>Naše Novine</c:v>
                </c:pt>
                <c:pt idx="4">
                  <c:v>Informer</c:v>
                </c:pt>
                <c:pt idx="5">
                  <c:v>Večernje Novosti</c:v>
                </c:pt>
              </c:strCache>
            </c:strRef>
          </c:cat>
          <c:val>
            <c:numRef>
              <c:f>Sheet2!$D$48:$D$53</c:f>
              <c:numCache>
                <c:formatCode>###0.0</c:formatCode>
                <c:ptCount val="6"/>
                <c:pt idx="0">
                  <c:v>11.627906976744185</c:v>
                </c:pt>
                <c:pt idx="1">
                  <c:v>25</c:v>
                </c:pt>
                <c:pt idx="2">
                  <c:v>30</c:v>
                </c:pt>
                <c:pt idx="3">
                  <c:v>44.366197183098592</c:v>
                </c:pt>
                <c:pt idx="4">
                  <c:v>37.681159420289852</c:v>
                </c:pt>
                <c:pt idx="5">
                  <c:v>21.379310344827587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697792"/>
        <c:axId val="97407488"/>
      </c:barChart>
      <c:catAx>
        <c:axId val="97697792"/>
        <c:scaling>
          <c:orientation val="minMax"/>
        </c:scaling>
        <c:delete val="0"/>
        <c:axPos val="b"/>
        <c:majorTickMark val="out"/>
        <c:minorTickMark val="none"/>
        <c:tickLblPos val="nextTo"/>
        <c:crossAx val="97407488"/>
        <c:crosses val="autoZero"/>
        <c:auto val="1"/>
        <c:lblAlgn val="ctr"/>
        <c:lblOffset val="100"/>
        <c:noMultiLvlLbl val="0"/>
      </c:catAx>
      <c:valAx>
        <c:axId val="97407488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crossAx val="97697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Sheet1!$K$121:$K$126</c:f>
              <c:strCache>
                <c:ptCount val="6"/>
                <c:pt idx="0">
                  <c:v>Politika</c:v>
                </c:pt>
                <c:pt idx="1">
                  <c:v>Blic</c:v>
                </c:pt>
                <c:pt idx="2">
                  <c:v>Kurir</c:v>
                </c:pt>
                <c:pt idx="3">
                  <c:v>Naše Novine</c:v>
                </c:pt>
                <c:pt idx="4">
                  <c:v>Informer</c:v>
                </c:pt>
                <c:pt idx="5">
                  <c:v>Večernje Novosti</c:v>
                </c:pt>
              </c:strCache>
            </c:strRef>
          </c:cat>
          <c:val>
            <c:numRef>
              <c:f>Sheet1!$L$121:$L$126</c:f>
              <c:numCache>
                <c:formatCode>General</c:formatCode>
                <c:ptCount val="6"/>
                <c:pt idx="0">
                  <c:v>8</c:v>
                </c:pt>
                <c:pt idx="1">
                  <c:v>27</c:v>
                </c:pt>
                <c:pt idx="2">
                  <c:v>67</c:v>
                </c:pt>
                <c:pt idx="3">
                  <c:v>47</c:v>
                </c:pt>
                <c:pt idx="4">
                  <c:v>57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700352"/>
        <c:axId val="97409792"/>
      </c:barChart>
      <c:catAx>
        <c:axId val="97700352"/>
        <c:scaling>
          <c:orientation val="minMax"/>
        </c:scaling>
        <c:delete val="0"/>
        <c:axPos val="b"/>
        <c:majorTickMark val="out"/>
        <c:minorTickMark val="none"/>
        <c:tickLblPos val="nextTo"/>
        <c:crossAx val="97409792"/>
        <c:crosses val="autoZero"/>
        <c:auto val="1"/>
        <c:lblAlgn val="ctr"/>
        <c:lblOffset val="100"/>
        <c:noMultiLvlLbl val="0"/>
      </c:catAx>
      <c:valAx>
        <c:axId val="97409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700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Sheet3!$B$8</c:f>
              <c:strCache>
                <c:ptCount val="1"/>
                <c:pt idx="0">
                  <c:v>Informatvna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Sheet3!$A$9:$A$14</c:f>
              <c:strCache>
                <c:ptCount val="6"/>
                <c:pt idx="0">
                  <c:v>Politika</c:v>
                </c:pt>
                <c:pt idx="1">
                  <c:v>Blic</c:v>
                </c:pt>
                <c:pt idx="2">
                  <c:v>Kurir</c:v>
                </c:pt>
                <c:pt idx="3">
                  <c:v>Naše Novine</c:v>
                </c:pt>
                <c:pt idx="4">
                  <c:v>Informer</c:v>
                </c:pt>
                <c:pt idx="5">
                  <c:v>Večernje Novosti</c:v>
                </c:pt>
              </c:strCache>
            </c:strRef>
          </c:cat>
          <c:val>
            <c:numRef>
              <c:f>Sheet3!$B$9:$B$14</c:f>
              <c:numCache>
                <c:formatCode>###0.0</c:formatCode>
                <c:ptCount val="6"/>
                <c:pt idx="0">
                  <c:v>68.992248062015506</c:v>
                </c:pt>
                <c:pt idx="1">
                  <c:v>70.625</c:v>
                </c:pt>
                <c:pt idx="2">
                  <c:v>60.833333333333336</c:v>
                </c:pt>
                <c:pt idx="3">
                  <c:v>53.521126760563384</c:v>
                </c:pt>
                <c:pt idx="4">
                  <c:v>55.79710144927536</c:v>
                </c:pt>
                <c:pt idx="5">
                  <c:v>66.896551724137936</c:v>
                </c:pt>
              </c:numCache>
            </c:numRef>
          </c:val>
        </c:ser>
        <c:ser>
          <c:idx val="1"/>
          <c:order val="1"/>
          <c:tx>
            <c:strRef>
              <c:f>Sheet3!$C$8</c:f>
              <c:strCache>
                <c:ptCount val="1"/>
                <c:pt idx="0">
                  <c:v>promotivna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Sheet3!$A$9:$A$14</c:f>
              <c:strCache>
                <c:ptCount val="6"/>
                <c:pt idx="0">
                  <c:v>Politika</c:v>
                </c:pt>
                <c:pt idx="1">
                  <c:v>Blic</c:v>
                </c:pt>
                <c:pt idx="2">
                  <c:v>Kurir</c:v>
                </c:pt>
                <c:pt idx="3">
                  <c:v>Naše Novine</c:v>
                </c:pt>
                <c:pt idx="4">
                  <c:v>Informer</c:v>
                </c:pt>
                <c:pt idx="5">
                  <c:v>Večernje Novosti</c:v>
                </c:pt>
              </c:strCache>
            </c:strRef>
          </c:cat>
          <c:val>
            <c:numRef>
              <c:f>Sheet3!$C$9:$C$14</c:f>
              <c:numCache>
                <c:formatCode>###0.0</c:formatCode>
                <c:ptCount val="6"/>
                <c:pt idx="0">
                  <c:v>17.054263565891471</c:v>
                </c:pt>
                <c:pt idx="1">
                  <c:v>12.5</c:v>
                </c:pt>
                <c:pt idx="2">
                  <c:v>39.166666666666664</c:v>
                </c:pt>
                <c:pt idx="3">
                  <c:v>32.394366197183096</c:v>
                </c:pt>
                <c:pt idx="4">
                  <c:v>36.231884057971016</c:v>
                </c:pt>
                <c:pt idx="5">
                  <c:v>21.379310344827587</c:v>
                </c:pt>
              </c:numCache>
            </c:numRef>
          </c:val>
        </c:ser>
        <c:ser>
          <c:idx val="2"/>
          <c:order val="2"/>
          <c:tx>
            <c:strRef>
              <c:f>Sheet3!$D$8</c:f>
              <c:strCache>
                <c:ptCount val="1"/>
                <c:pt idx="0">
                  <c:v>Mobilizatorska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Sheet3!$A$9:$A$14</c:f>
              <c:strCache>
                <c:ptCount val="6"/>
                <c:pt idx="0">
                  <c:v>Politika</c:v>
                </c:pt>
                <c:pt idx="1">
                  <c:v>Blic</c:v>
                </c:pt>
                <c:pt idx="2">
                  <c:v>Kurir</c:v>
                </c:pt>
                <c:pt idx="3">
                  <c:v>Naše Novine</c:v>
                </c:pt>
                <c:pt idx="4">
                  <c:v>Informer</c:v>
                </c:pt>
                <c:pt idx="5">
                  <c:v>Večernje Novosti</c:v>
                </c:pt>
              </c:strCache>
            </c:strRef>
          </c:cat>
          <c:val>
            <c:numRef>
              <c:f>Sheet3!$D$9:$D$14</c:f>
              <c:numCache>
                <c:formatCode>###0.0</c:formatCode>
                <c:ptCount val="6"/>
                <c:pt idx="0">
                  <c:v>15.503875968992247</c:v>
                </c:pt>
                <c:pt idx="1">
                  <c:v>17.5</c:v>
                </c:pt>
                <c:pt idx="2">
                  <c:v>6.666666666666667</c:v>
                </c:pt>
                <c:pt idx="3">
                  <c:v>18.309859154929576</c:v>
                </c:pt>
                <c:pt idx="4">
                  <c:v>23.188405797101449</c:v>
                </c:pt>
                <c:pt idx="5">
                  <c:v>23.448275862068964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312704"/>
        <c:axId val="96617600"/>
        <c:axId val="0"/>
      </c:bar3DChart>
      <c:catAx>
        <c:axId val="98312704"/>
        <c:scaling>
          <c:orientation val="minMax"/>
        </c:scaling>
        <c:delete val="0"/>
        <c:axPos val="b"/>
        <c:majorTickMark val="out"/>
        <c:minorTickMark val="none"/>
        <c:tickLblPos val="nextTo"/>
        <c:crossAx val="96617600"/>
        <c:crosses val="autoZero"/>
        <c:auto val="1"/>
        <c:lblAlgn val="ctr"/>
        <c:lblOffset val="100"/>
        <c:noMultiLvlLbl val="0"/>
      </c:catAx>
      <c:valAx>
        <c:axId val="96617600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crossAx val="983127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231423399267494E-2"/>
                  <c:y val="-4.3016731203308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8925693597070275E-3"/>
                  <c:y val="-7.50763465306023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Osumnjičeni/okrivljeni/optuženi</c:v>
                </c:pt>
                <c:pt idx="2">
                  <c:v>Akteri iz drugih zemalja</c:v>
                </c:pt>
                <c:pt idx="3">
                  <c:v>URS</c:v>
                </c:pt>
                <c:pt idx="4">
                  <c:v>Ostali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3072</c:v>
                </c:pt>
                <c:pt idx="1">
                  <c:v>2977</c:v>
                </c:pt>
                <c:pt idx="2">
                  <c:v>1400</c:v>
                </c:pt>
                <c:pt idx="3">
                  <c:v>210</c:v>
                </c:pt>
                <c:pt idx="4">
                  <c:v>1021.0000000000001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8925693597070275E-3"/>
                  <c:y val="2.15118374381166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1.0754394498172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446284679853499E-3"/>
                  <c:y val="5.1621296820678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28379573137999E-3"/>
                  <c:y val="6.0223999501410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Osumnjičeni/okrivljeni/optuženi</c:v>
                </c:pt>
                <c:pt idx="2">
                  <c:v>Akteri iz drugih zemalja</c:v>
                </c:pt>
                <c:pt idx="3">
                  <c:v>URS</c:v>
                </c:pt>
                <c:pt idx="4">
                  <c:v>Ostali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302</c:v>
                </c:pt>
                <c:pt idx="1">
                  <c:v>1714</c:v>
                </c:pt>
                <c:pt idx="2">
                  <c:v>980.00000000000011</c:v>
                </c:pt>
                <c:pt idx="3">
                  <c:v>90</c:v>
                </c:pt>
                <c:pt idx="4">
                  <c:v>230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0119963328070992E-2"/>
                  <c:y val="1.69357876225135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152967130636277E-2"/>
                  <c:y val="-2.149998238678088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050449109762786E-2"/>
                  <c:y val="-6.45151893692029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573489033431381E-2"/>
                  <c:y val="1.693578762251350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Osumnjičeni/okrivljeni/optuženi</c:v>
                </c:pt>
                <c:pt idx="2">
                  <c:v>Akteri iz drugih zemalja</c:v>
                </c:pt>
                <c:pt idx="3">
                  <c:v>URS</c:v>
                </c:pt>
                <c:pt idx="4">
                  <c:v>Ostali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1444</c:v>
                </c:pt>
                <c:pt idx="1">
                  <c:v>55</c:v>
                </c:pt>
                <c:pt idx="2">
                  <c:v>348</c:v>
                </c:pt>
                <c:pt idx="3">
                  <c:v>1207</c:v>
                </c:pt>
                <c:pt idx="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315776"/>
        <c:axId val="96619904"/>
      </c:barChart>
      <c:catAx>
        <c:axId val="9831577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6619904"/>
        <c:crosses val="autoZero"/>
        <c:auto val="1"/>
        <c:lblAlgn val="ctr"/>
        <c:lblOffset val="100"/>
        <c:noMultiLvlLbl val="0"/>
      </c:catAx>
      <c:valAx>
        <c:axId val="96619904"/>
        <c:scaling>
          <c:orientation val="minMax"/>
        </c:scaling>
        <c:delete val="1"/>
        <c:axPos val="t"/>
        <c:majorGridlines/>
        <c:numFmt formatCode="0" sourceLinked="1"/>
        <c:majorTickMark val="out"/>
        <c:minorTickMark val="none"/>
        <c:tickLblPos val="none"/>
        <c:crossAx val="98315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6575291820983509E-3"/>
          <c:y val="0.7074562853449885"/>
          <c:w val="0.12547578747085988"/>
          <c:h val="0.13862382499505427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856759146276026E-2"/>
                  <c:y val="-1.9357605252532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8925693597070379E-3"/>
                  <c:y val="-7.507634653060237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Privatna preduzeća</c:v>
                </c:pt>
                <c:pt idx="3">
                  <c:v>Javna predizeća</c:v>
                </c:pt>
                <c:pt idx="4">
                  <c:v>Policija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5821</c:v>
                </c:pt>
                <c:pt idx="1">
                  <c:v>3439.0000000000023</c:v>
                </c:pt>
                <c:pt idx="2">
                  <c:v>3607</c:v>
                </c:pt>
                <c:pt idx="3">
                  <c:v>2687</c:v>
                </c:pt>
                <c:pt idx="4">
                  <c:v>1924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4820948932844991E-3"/>
                  <c:y val="1.2905578241983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41897865690025E-3"/>
                  <c:y val="5.5922140087415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641897865690025E-3"/>
                  <c:y val="5.1621466178554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46284679853447E-3"/>
                  <c:y val="6.0224507575039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Privatna preduzeća</c:v>
                </c:pt>
                <c:pt idx="3">
                  <c:v>Javna predizeća</c:v>
                </c:pt>
                <c:pt idx="4">
                  <c:v>Policija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772.00000000000011</c:v>
                </c:pt>
                <c:pt idx="1">
                  <c:v>450</c:v>
                </c:pt>
                <c:pt idx="2">
                  <c:v>84</c:v>
                </c:pt>
                <c:pt idx="3">
                  <c:v>886</c:v>
                </c:pt>
                <c:pt idx="4">
                  <c:v>114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6.7811092885104313E-3"/>
                  <c:y val="-1.07538864245436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420200743334782E-2"/>
                  <c:y val="-2.150167596554315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532544003047278E-2"/>
                  <c:y val="-6.451349579044070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3586277528455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Privatna preduzeća</c:v>
                </c:pt>
                <c:pt idx="3">
                  <c:v>Javna predizeća</c:v>
                </c:pt>
                <c:pt idx="4">
                  <c:v>Policija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659</c:v>
                </c:pt>
                <c:pt idx="1">
                  <c:v>602.99999999999989</c:v>
                </c:pt>
                <c:pt idx="2">
                  <c:v>123</c:v>
                </c:pt>
                <c:pt idx="3">
                  <c:v>78</c:v>
                </c:pt>
                <c:pt idx="4">
                  <c:v>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392576"/>
        <c:axId val="96622208"/>
      </c:barChart>
      <c:catAx>
        <c:axId val="9839257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6622208"/>
        <c:crosses val="autoZero"/>
        <c:auto val="1"/>
        <c:lblAlgn val="ctr"/>
        <c:lblOffset val="100"/>
        <c:noMultiLvlLbl val="0"/>
      </c:catAx>
      <c:valAx>
        <c:axId val="96622208"/>
        <c:scaling>
          <c:orientation val="minMax"/>
        </c:scaling>
        <c:delete val="1"/>
        <c:axPos val="t"/>
        <c:majorGridlines/>
        <c:numFmt formatCode="0" sourceLinked="1"/>
        <c:majorTickMark val="out"/>
        <c:minorTickMark val="none"/>
        <c:tickLblPos val="none"/>
        <c:crossAx val="9839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068003648520857E-2"/>
          <c:y val="0.80424431160765331"/>
          <c:w val="0.12547578747085988"/>
          <c:h val="0.13862382499505418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267233612698501E-2"/>
                  <c:y val="6.45321251568254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8925693597070518E-3"/>
                  <c:y val="-7.507634653060239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URS</c:v>
                </c:pt>
                <c:pt idx="3">
                  <c:v>Lokalne samouprave</c:v>
                </c:pt>
                <c:pt idx="4">
                  <c:v>Javna predizeća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4708</c:v>
                </c:pt>
                <c:pt idx="1">
                  <c:v>2104</c:v>
                </c:pt>
                <c:pt idx="2">
                  <c:v>1182</c:v>
                </c:pt>
                <c:pt idx="3">
                  <c:v>2520</c:v>
                </c:pt>
                <c:pt idx="4">
                  <c:v>1767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8925693597070518E-3"/>
                  <c:y val="2.15118374381166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822115936697984E-3"/>
                  <c:y val="-2.1505063123067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713518292551989E-2"/>
                  <c:y val="-6.45101086329161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820948932844991E-3"/>
                  <c:y val="4.7319268048807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URS</c:v>
                </c:pt>
                <c:pt idx="3">
                  <c:v>Lokalne samouprave</c:v>
                </c:pt>
                <c:pt idx="4">
                  <c:v>Javna predizeća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1469</c:v>
                </c:pt>
                <c:pt idx="1">
                  <c:v>746</c:v>
                </c:pt>
                <c:pt idx="2">
                  <c:v>491</c:v>
                </c:pt>
                <c:pt idx="3">
                  <c:v>92</c:v>
                </c:pt>
                <c:pt idx="4">
                  <c:v>149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51364414224749E-2"/>
                  <c:y val="4.30169005611842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119963328070992E-2"/>
                  <c:y val="1.693578762251361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6321715887777188E-3"/>
                  <c:y val="-2.150167596554315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532544003047278E-2"/>
                  <c:y val="-6.451349579044074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8537678820000405E-2"/>
                  <c:y val="1.693578762251350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URS</c:v>
                </c:pt>
                <c:pt idx="3">
                  <c:v>Lokalne samouprave</c:v>
                </c:pt>
                <c:pt idx="4">
                  <c:v>Javna predizeća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258</c:v>
                </c:pt>
                <c:pt idx="1">
                  <c:v>1549.0000000000002</c:v>
                </c:pt>
                <c:pt idx="2">
                  <c:v>1706</c:v>
                </c:pt>
                <c:pt idx="4">
                  <c:v>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689600"/>
        <c:axId val="97427456"/>
      </c:barChart>
      <c:catAx>
        <c:axId val="12168960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7427456"/>
        <c:crosses val="autoZero"/>
        <c:auto val="1"/>
        <c:lblAlgn val="ctr"/>
        <c:lblOffset val="100"/>
        <c:noMultiLvlLbl val="0"/>
      </c:catAx>
      <c:valAx>
        <c:axId val="97427456"/>
        <c:scaling>
          <c:orientation val="minMax"/>
        </c:scaling>
        <c:delete val="1"/>
        <c:axPos val="t"/>
        <c:majorGridlines/>
        <c:numFmt formatCode="0" sourceLinked="1"/>
        <c:majorTickMark val="out"/>
        <c:minorTickMark val="none"/>
        <c:tickLblPos val="none"/>
        <c:crossAx val="121689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65752918209835E-3"/>
          <c:y val="0.75692572099035071"/>
          <c:w val="0.12547578747085988"/>
          <c:h val="0.13862382499505413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8925693597070154E-3"/>
                  <c:y val="3.226284477876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713518292551989E-2"/>
                  <c:y val="4.0866732964629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8925693597070622E-3"/>
                  <c:y val="-7.507634653060241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Tomislav Nikolić</c:v>
                </c:pt>
                <c:pt idx="3">
                  <c:v>OCD</c:v>
                </c:pt>
                <c:pt idx="4">
                  <c:v>Akteri iz drugih zemalja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2493</c:v>
                </c:pt>
                <c:pt idx="1">
                  <c:v>1943</c:v>
                </c:pt>
                <c:pt idx="2">
                  <c:v>317</c:v>
                </c:pt>
                <c:pt idx="3">
                  <c:v>114</c:v>
                </c:pt>
                <c:pt idx="4">
                  <c:v>960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8925693597070622E-3"/>
                  <c:y val="2.1511837438116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820948932844991E-3"/>
                  <c:y val="-2.15050631230676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446284679853499E-3"/>
                  <c:y val="-5.5920446508653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820948932844991E-3"/>
                  <c:y val="6.0224676932915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Tomislav Nikolić</c:v>
                </c:pt>
                <c:pt idx="3">
                  <c:v>OCD</c:v>
                </c:pt>
                <c:pt idx="4">
                  <c:v>Akteri iz drugih zemalja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3433.9999999999995</c:v>
                </c:pt>
                <c:pt idx="1">
                  <c:v>1220.9999999999995</c:v>
                </c:pt>
                <c:pt idx="2">
                  <c:v>540</c:v>
                </c:pt>
                <c:pt idx="3">
                  <c:v>314.00000000000006</c:v>
                </c:pt>
                <c:pt idx="4">
                  <c:v>133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28823968205215E-2"/>
                  <c:y val="4.30169005611842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119963328070992E-2"/>
                  <c:y val="1.6935787622513628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141130910757815E-3"/>
                  <c:y val="-4.30084326673730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7274103064178707E-4"/>
                  <c:y val="-6.45118022116784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60929924686245E-2"/>
                  <c:y val="-1.07538864245436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Tomislav Nikolić</c:v>
                </c:pt>
                <c:pt idx="3">
                  <c:v>OCD</c:v>
                </c:pt>
                <c:pt idx="4">
                  <c:v>Akteri iz drugih zemalja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24</c:v>
                </c:pt>
                <c:pt idx="1">
                  <c:v>1875.0000000000002</c:v>
                </c:pt>
                <c:pt idx="2">
                  <c:v>759</c:v>
                </c:pt>
                <c:pt idx="3">
                  <c:v>984</c:v>
                </c:pt>
                <c:pt idx="4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393088"/>
        <c:axId val="97429760"/>
      </c:barChart>
      <c:catAx>
        <c:axId val="9839308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7429760"/>
        <c:crosses val="autoZero"/>
        <c:auto val="1"/>
        <c:lblAlgn val="ctr"/>
        <c:lblOffset val="100"/>
        <c:noMultiLvlLbl val="0"/>
      </c:catAx>
      <c:valAx>
        <c:axId val="97429760"/>
        <c:scaling>
          <c:orientation val="minMax"/>
        </c:scaling>
        <c:delete val="1"/>
        <c:axPos val="t"/>
        <c:majorGridlines/>
        <c:numFmt formatCode="0" sourceLinked="1"/>
        <c:majorTickMark val="out"/>
        <c:minorTickMark val="none"/>
        <c:tickLblPos val="none"/>
        <c:crossAx val="98393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068003648520855E-2"/>
          <c:y val="0.69670206020469272"/>
          <c:w val="0.12547578747085988"/>
          <c:h val="0.13862382499505407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928379573137999E-3"/>
                  <c:y val="6.4532125156825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46284679853499E-3"/>
                  <c:y val="-7.505941074297980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Privatna preduzeća</c:v>
                </c:pt>
                <c:pt idx="3">
                  <c:v>Akteri iz drugih zemalja</c:v>
                </c:pt>
                <c:pt idx="4">
                  <c:v>Javna predizeća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6048</c:v>
                </c:pt>
                <c:pt idx="1">
                  <c:v>2243.0000000000005</c:v>
                </c:pt>
                <c:pt idx="2">
                  <c:v>2246</c:v>
                </c:pt>
                <c:pt idx="3">
                  <c:v>1819</c:v>
                </c:pt>
                <c:pt idx="4">
                  <c:v>552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8.8925693597070726E-3"/>
                  <c:y val="2.1511837438116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41897865690069E-3"/>
                  <c:y val="5.5922140087415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822115936697984E-3"/>
                  <c:y val="5.1621974252183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820948932844978E-3"/>
                  <c:y val="2.1513531016878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Privatna preduzeća</c:v>
                </c:pt>
                <c:pt idx="3">
                  <c:v>Akteri iz drugih zemalja</c:v>
                </c:pt>
                <c:pt idx="4">
                  <c:v>Javna predizeća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2057</c:v>
                </c:pt>
                <c:pt idx="1">
                  <c:v>1064</c:v>
                </c:pt>
                <c:pt idx="2">
                  <c:v>328</c:v>
                </c:pt>
                <c:pt idx="3">
                  <c:v>493</c:v>
                </c:pt>
                <c:pt idx="4">
                  <c:v>1374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129927673769348E-2"/>
                  <c:y val="4.301690056118429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119963328070992E-2"/>
                  <c:y val="1.6935787622513643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973916063481294E-2"/>
                  <c:y val="-2.150167596554315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532544003047278E-2"/>
                  <c:y val="-6.4513495790440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3586277528456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Privatna preduzeća</c:v>
                </c:pt>
                <c:pt idx="3">
                  <c:v>Akteri iz drugih zemalja</c:v>
                </c:pt>
                <c:pt idx="4">
                  <c:v>Javna predizeća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55</c:v>
                </c:pt>
                <c:pt idx="1">
                  <c:v>3472</c:v>
                </c:pt>
                <c:pt idx="2">
                  <c:v>119</c:v>
                </c:pt>
                <c:pt idx="3">
                  <c:v>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981952"/>
        <c:axId val="97432064"/>
      </c:barChart>
      <c:catAx>
        <c:axId val="12198195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7432064"/>
        <c:crosses val="autoZero"/>
        <c:auto val="1"/>
        <c:lblAlgn val="ctr"/>
        <c:lblOffset val="100"/>
        <c:noMultiLvlLbl val="0"/>
      </c:catAx>
      <c:valAx>
        <c:axId val="97432064"/>
        <c:scaling>
          <c:orientation val="minMax"/>
        </c:scaling>
        <c:delete val="1"/>
        <c:axPos val="t"/>
        <c:majorGridlines/>
        <c:numFmt formatCode="0" sourceLinked="1"/>
        <c:majorTickMark val="out"/>
        <c:minorTickMark val="none"/>
        <c:tickLblPos val="none"/>
        <c:crossAx val="12198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65752918209835E-3"/>
          <c:y val="0.78058501629900234"/>
          <c:w val="0.12547578747085988"/>
          <c:h val="0.13862382499505402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Sheet2!$C$35:$C$40</c:f>
              <c:strCache>
                <c:ptCount val="6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  <c:pt idx="4">
                  <c:v>SKY+</c:v>
                </c:pt>
                <c:pt idx="5">
                  <c:v>TV VOJVODINA</c:v>
                </c:pt>
              </c:strCache>
            </c:strRef>
          </c:cat>
          <c:val>
            <c:numRef>
              <c:f>Sheet2!$D$35:$D$40</c:f>
              <c:numCache>
                <c:formatCode>###0.0</c:formatCode>
                <c:ptCount val="6"/>
                <c:pt idx="0">
                  <c:v>22.727272727272727</c:v>
                </c:pt>
                <c:pt idx="1">
                  <c:v>33.333333333333336</c:v>
                </c:pt>
                <c:pt idx="2">
                  <c:v>36</c:v>
                </c:pt>
                <c:pt idx="3">
                  <c:v>33.333333333333336</c:v>
                </c:pt>
                <c:pt idx="4">
                  <c:v>25.531914893617021</c:v>
                </c:pt>
                <c:pt idx="5">
                  <c:v>32.352941176470587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352768"/>
        <c:axId val="94884928"/>
      </c:lineChart>
      <c:catAx>
        <c:axId val="96352768"/>
        <c:scaling>
          <c:orientation val="minMax"/>
        </c:scaling>
        <c:delete val="0"/>
        <c:axPos val="b"/>
        <c:majorTickMark val="out"/>
        <c:minorTickMark val="none"/>
        <c:tickLblPos val="nextTo"/>
        <c:crossAx val="94884928"/>
        <c:crosses val="autoZero"/>
        <c:auto val="1"/>
        <c:lblAlgn val="ctr"/>
        <c:lblOffset val="100"/>
        <c:noMultiLvlLbl val="0"/>
      </c:catAx>
      <c:valAx>
        <c:axId val="94884928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crossAx val="96352768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POVRŠINA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9277547592751146"/>
          <c:y val="8.4743294105532996E-2"/>
          <c:w val="0.69092148024635913"/>
          <c:h val="0.8937482556138758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8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4104744664224981E-3"/>
                  <c:y val="3.0112846540086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159802972405494E-2"/>
                  <c:y val="3.55126530656485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Sud/advokati/tužilaštvo</c:v>
                </c:pt>
                <c:pt idx="3">
                  <c:v>OCD</c:v>
                </c:pt>
                <c:pt idx="4">
                  <c:v>Privatna preduzeća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2020.9999999999995</c:v>
                </c:pt>
                <c:pt idx="1">
                  <c:v>900.99999999999989</c:v>
                </c:pt>
                <c:pt idx="2">
                  <c:v>308</c:v>
                </c:pt>
                <c:pt idx="3">
                  <c:v>93</c:v>
                </c:pt>
                <c:pt idx="4">
                  <c:v>891.99999999999977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1.4820948932844447E-3"/>
                  <c:y val="4.30236748762333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5.080736286754051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446284679853499E-3"/>
                  <c:y val="-6.4511802211678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464013802388031E-3"/>
                  <c:y val="4.9470113076866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Sud/advokati/tužilaštvo</c:v>
                </c:pt>
                <c:pt idx="3">
                  <c:v>OCD</c:v>
                </c:pt>
                <c:pt idx="4">
                  <c:v>Privatna preduzeća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1546</c:v>
                </c:pt>
                <c:pt idx="1">
                  <c:v>428</c:v>
                </c:pt>
                <c:pt idx="2">
                  <c:v>830.99999999999989</c:v>
                </c:pt>
                <c:pt idx="3">
                  <c:v>449.00000000000006</c:v>
                </c:pt>
                <c:pt idx="4">
                  <c:v>30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129927673769359E-2"/>
                  <c:y val="4.30169005611843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119963328070992E-2"/>
                  <c:y val="1.693578762251365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60397770929284E-3"/>
                  <c:y val="-2.149998238678088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68141168254881E-3"/>
                  <c:y val="-4.300165835232401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198708080054597E-2"/>
                  <c:y val="2.151014385935440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Vlada Srbije</c:v>
                </c:pt>
                <c:pt idx="2">
                  <c:v>Sud/advokati/tužilaštvo</c:v>
                </c:pt>
                <c:pt idx="3">
                  <c:v>OCD</c:v>
                </c:pt>
                <c:pt idx="4">
                  <c:v>Privatna preduzeća</c:v>
                </c:pt>
              </c:strCache>
            </c:strRef>
          </c:cat>
          <c:val>
            <c:numRef>
              <c:f>Sheet1!$D$2:$D$6</c:f>
              <c:numCache>
                <c:formatCode>0</c:formatCode>
                <c:ptCount val="5"/>
                <c:pt idx="0">
                  <c:v>46</c:v>
                </c:pt>
                <c:pt idx="1">
                  <c:v>1817</c:v>
                </c:pt>
                <c:pt idx="2">
                  <c:v>448.99999999999977</c:v>
                </c:pt>
                <c:pt idx="3">
                  <c:v>606</c:v>
                </c:pt>
                <c:pt idx="4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989632"/>
        <c:axId val="97434368"/>
      </c:barChart>
      <c:catAx>
        <c:axId val="12198963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7434368"/>
        <c:crosses val="autoZero"/>
        <c:auto val="1"/>
        <c:lblAlgn val="ctr"/>
        <c:lblOffset val="100"/>
        <c:noMultiLvlLbl val="0"/>
      </c:catAx>
      <c:valAx>
        <c:axId val="97434368"/>
        <c:scaling>
          <c:orientation val="minMax"/>
        </c:scaling>
        <c:delete val="1"/>
        <c:axPos val="t"/>
        <c:majorGridlines/>
        <c:numFmt formatCode="0" sourceLinked="1"/>
        <c:majorTickMark val="out"/>
        <c:minorTickMark val="none"/>
        <c:tickLblPos val="none"/>
        <c:crossAx val="12198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6575291820983509E-3"/>
          <c:y val="0.72036135551334401"/>
          <c:w val="0.12547578747085988"/>
          <c:h val="0.13862382499505393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Sheet2!$O$86</c:f>
              <c:strCache>
                <c:ptCount val="1"/>
                <c:pt idx="0">
                  <c:v>Informativna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Sheet2!$N$87:$N$92</c:f>
              <c:strCache>
                <c:ptCount val="6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  <c:pt idx="4">
                  <c:v>SKY+</c:v>
                </c:pt>
                <c:pt idx="5">
                  <c:v>TV VOJVODINA</c:v>
                </c:pt>
              </c:strCache>
            </c:strRef>
          </c:cat>
          <c:val>
            <c:numRef>
              <c:f>Sheet2!$O$87:$O$92</c:f>
              <c:numCache>
                <c:formatCode>###0.0</c:formatCode>
                <c:ptCount val="6"/>
                <c:pt idx="0">
                  <c:v>88.63636363636364</c:v>
                </c:pt>
                <c:pt idx="1">
                  <c:v>85.714285714285708</c:v>
                </c:pt>
                <c:pt idx="2">
                  <c:v>82</c:v>
                </c:pt>
                <c:pt idx="3">
                  <c:v>89.583333333333329</c:v>
                </c:pt>
                <c:pt idx="4">
                  <c:v>87.234042553191486</c:v>
                </c:pt>
                <c:pt idx="5">
                  <c:v>76.470588235294116</c:v>
                </c:pt>
              </c:numCache>
            </c:numRef>
          </c:val>
        </c:ser>
        <c:ser>
          <c:idx val="1"/>
          <c:order val="1"/>
          <c:tx>
            <c:strRef>
              <c:f>Sheet2!$P$86</c:f>
              <c:strCache>
                <c:ptCount val="1"/>
                <c:pt idx="0">
                  <c:v>Promotivna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Sheet2!$N$87:$N$92</c:f>
              <c:strCache>
                <c:ptCount val="6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  <c:pt idx="4">
                  <c:v>SKY+</c:v>
                </c:pt>
                <c:pt idx="5">
                  <c:v>TV VOJVODINA</c:v>
                </c:pt>
              </c:strCache>
            </c:strRef>
          </c:cat>
          <c:val>
            <c:numRef>
              <c:f>Sheet2!$P$87:$P$92</c:f>
              <c:numCache>
                <c:formatCode>###0.0</c:formatCode>
                <c:ptCount val="6"/>
                <c:pt idx="0">
                  <c:v>31.818181818181817</c:v>
                </c:pt>
                <c:pt idx="1">
                  <c:v>19.047619047619047</c:v>
                </c:pt>
                <c:pt idx="2">
                  <c:v>46</c:v>
                </c:pt>
                <c:pt idx="3">
                  <c:v>18.75</c:v>
                </c:pt>
                <c:pt idx="4">
                  <c:v>27.659574468085108</c:v>
                </c:pt>
                <c:pt idx="5">
                  <c:v>26.470588235294116</c:v>
                </c:pt>
              </c:numCache>
            </c:numRef>
          </c:val>
        </c:ser>
        <c:ser>
          <c:idx val="2"/>
          <c:order val="2"/>
          <c:tx>
            <c:strRef>
              <c:f>Sheet2!$Q$86</c:f>
              <c:strCache>
                <c:ptCount val="1"/>
                <c:pt idx="0">
                  <c:v>Aktivisticka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Sheet2!$N$87:$N$92</c:f>
              <c:strCache>
                <c:ptCount val="6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  <c:pt idx="4">
                  <c:v>SKY+</c:v>
                </c:pt>
                <c:pt idx="5">
                  <c:v>TV VOJVODINA</c:v>
                </c:pt>
              </c:strCache>
            </c:strRef>
          </c:cat>
          <c:val>
            <c:numRef>
              <c:f>Sheet2!$Q$87:$Q$92</c:f>
              <c:numCache>
                <c:formatCode>###0.0</c:formatCode>
                <c:ptCount val="6"/>
                <c:pt idx="0">
                  <c:v>13.636363636363637</c:v>
                </c:pt>
                <c:pt idx="1">
                  <c:v>14.285714285714286</c:v>
                </c:pt>
                <c:pt idx="2">
                  <c:v>8</c:v>
                </c:pt>
                <c:pt idx="3">
                  <c:v>8.3333333333333339</c:v>
                </c:pt>
                <c:pt idx="4">
                  <c:v>10.638297872340425</c:v>
                </c:pt>
                <c:pt idx="5">
                  <c:v>14.705882352941176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377344"/>
        <c:axId val="94887232"/>
      </c:barChart>
      <c:catAx>
        <c:axId val="96377344"/>
        <c:scaling>
          <c:orientation val="minMax"/>
        </c:scaling>
        <c:delete val="0"/>
        <c:axPos val="b"/>
        <c:majorTickMark val="out"/>
        <c:minorTickMark val="none"/>
        <c:tickLblPos val="nextTo"/>
        <c:crossAx val="94887232"/>
        <c:crosses val="autoZero"/>
        <c:auto val="1"/>
        <c:lblAlgn val="ctr"/>
        <c:lblOffset val="100"/>
        <c:noMultiLvlLbl val="0"/>
      </c:catAx>
      <c:valAx>
        <c:axId val="94887232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crossAx val="963773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Sheet2!$C$88:$C$93</c:f>
              <c:strCache>
                <c:ptCount val="6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  <c:pt idx="4">
                  <c:v>SKY+</c:v>
                </c:pt>
                <c:pt idx="5">
                  <c:v>TV VOJVODINA</c:v>
                </c:pt>
              </c:strCache>
            </c:strRef>
          </c:cat>
          <c:val>
            <c:numRef>
              <c:f>Sheet2!$D$88:$D$93</c:f>
              <c:numCache>
                <c:formatCode>###0.0</c:formatCode>
                <c:ptCount val="6"/>
                <c:pt idx="0">
                  <c:v>27.272727272727273</c:v>
                </c:pt>
                <c:pt idx="1">
                  <c:v>19.047619047619047</c:v>
                </c:pt>
                <c:pt idx="2">
                  <c:v>42</c:v>
                </c:pt>
                <c:pt idx="3">
                  <c:v>33.333333333333336</c:v>
                </c:pt>
                <c:pt idx="4">
                  <c:v>21.276595744680851</c:v>
                </c:pt>
                <c:pt idx="5">
                  <c:v>26.470588235294116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5469568"/>
        <c:axId val="98453184"/>
      </c:barChart>
      <c:catAx>
        <c:axId val="95469568"/>
        <c:scaling>
          <c:orientation val="minMax"/>
        </c:scaling>
        <c:delete val="0"/>
        <c:axPos val="b"/>
        <c:majorTickMark val="out"/>
        <c:minorTickMark val="none"/>
        <c:tickLblPos val="nextTo"/>
        <c:crossAx val="98453184"/>
        <c:crosses val="autoZero"/>
        <c:auto val="1"/>
        <c:lblAlgn val="ctr"/>
        <c:lblOffset val="100"/>
        <c:noMultiLvlLbl val="0"/>
      </c:catAx>
      <c:valAx>
        <c:axId val="98453184"/>
        <c:scaling>
          <c:orientation val="minMax"/>
        </c:scaling>
        <c:delete val="0"/>
        <c:axPos val="l"/>
        <c:majorGridlines/>
        <c:numFmt formatCode="###0.0" sourceLinked="1"/>
        <c:majorTickMark val="out"/>
        <c:minorTickMark val="none"/>
        <c:tickLblPos val="nextTo"/>
        <c:crossAx val="95469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aseline="0">
                <a:latin typeface="Arial" pitchFamily="34" charset="0"/>
              </a:defRPr>
            </a:pPr>
            <a:r>
              <a:rPr lang="sr-Latn-RS" sz="12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TRAJANJA PRILOGA</a:t>
            </a:r>
            <a:endParaRPr lang="en-US" sz="12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>
        <c:manualLayout>
          <c:xMode val="edge"/>
          <c:yMode val="edge"/>
          <c:x val="0.42836942241301634"/>
          <c:y val="1.2749587395242581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sr-Latn-RS" smtClean="0"/>
                      <a:t>0:46:22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mtClean="0"/>
                      <a:t>0:11:08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RTS</c:v>
                </c:pt>
                <c:pt idx="1">
                  <c:v>PRVA</c:v>
                </c:pt>
                <c:pt idx="2">
                  <c:v>PINK</c:v>
                </c:pt>
                <c:pt idx="3">
                  <c:v>B92</c:v>
                </c:pt>
                <c:pt idx="4">
                  <c:v>SKY+</c:v>
                </c:pt>
                <c:pt idx="5">
                  <c:v>TV VOJVODINA</c:v>
                </c:pt>
              </c:strCache>
            </c:strRef>
          </c:cat>
          <c:val>
            <c:numRef>
              <c:f>Sheet1!$B$2:$B$7</c:f>
              <c:numCache>
                <c:formatCode>h:mm:ss</c:formatCode>
                <c:ptCount val="6"/>
                <c:pt idx="0">
                  <c:v>5.2141203703703703E-2</c:v>
                </c:pt>
                <c:pt idx="1">
                  <c:v>2.4247685185185195E-2</c:v>
                </c:pt>
                <c:pt idx="2">
                  <c:v>6.4479166666666671E-2</c:v>
                </c:pt>
                <c:pt idx="3">
                  <c:v>5.5949074074074075E-2</c:v>
                </c:pt>
                <c:pt idx="4">
                  <c:v>2.9062500000000002E-2</c:v>
                </c:pt>
                <c:pt idx="5">
                  <c:v>3.2199074074074102E-2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72128"/>
        <c:axId val="98455488"/>
      </c:barChart>
      <c:catAx>
        <c:axId val="9547212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 b="1" baseline="0">
                <a:latin typeface="Arial" pitchFamily="34" charset="0"/>
              </a:defRPr>
            </a:pPr>
            <a:endParaRPr lang="en-US"/>
          </a:p>
        </c:txPr>
        <c:crossAx val="98455488"/>
        <c:crosses val="autoZero"/>
        <c:auto val="1"/>
        <c:lblAlgn val="ctr"/>
        <c:lblOffset val="100"/>
        <c:noMultiLvlLbl val="0"/>
      </c:catAx>
      <c:valAx>
        <c:axId val="98455488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5472128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2.6677708079121037E-2"/>
                  <c:y val="5.7373143278591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08818254554348E-2"/>
                  <c:y val="6.4526366989033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076589062466449E-2"/>
                  <c:y val="5.086917849236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Osumnjičeni/okrivljeni/optuženi</c:v>
                </c:pt>
                <c:pt idx="2">
                  <c:v>Privatna preduzeća</c:v>
                </c:pt>
                <c:pt idx="3">
                  <c:v>OCD</c:v>
                </c:pt>
                <c:pt idx="4">
                  <c:v>Sud/advokati/tužilaštvo</c:v>
                </c:pt>
              </c:strCache>
            </c:strRef>
          </c:cat>
          <c:val>
            <c:numRef>
              <c:f>Sheet1!$B$2:$B$6</c:f>
              <c:numCache>
                <c:formatCode>h:mm:ss</c:formatCode>
                <c:ptCount val="5"/>
                <c:pt idx="0">
                  <c:v>1.2500000000000007E-3</c:v>
                </c:pt>
                <c:pt idx="1">
                  <c:v>2.3495370370370397E-3</c:v>
                </c:pt>
                <c:pt idx="2">
                  <c:v>1.4930555555555565E-3</c:v>
                </c:pt>
                <c:pt idx="3">
                  <c:v>3.9351851851851852E-4</c:v>
                </c:pt>
                <c:pt idx="4">
                  <c:v>2.5462962962962977E-4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482094893284554E-3"/>
                  <c:y val="5.3771125701480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622649770940489E-2"/>
                  <c:y val="-2.1506756701829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46284679853499E-3"/>
                  <c:y val="-5.5921632013787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28379573137999E-3"/>
                  <c:y val="6.0223830143534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Osumnjičeni/okrivljeni/optuženi</c:v>
                </c:pt>
                <c:pt idx="2">
                  <c:v>Privatna preduzeća</c:v>
                </c:pt>
                <c:pt idx="3">
                  <c:v>OCD</c:v>
                </c:pt>
                <c:pt idx="4">
                  <c:v>Sud/advokati/tužilaštvo</c:v>
                </c:pt>
              </c:strCache>
            </c:strRef>
          </c:cat>
          <c:val>
            <c:numRef>
              <c:f>Sheet1!$C$2:$C$6</c:f>
              <c:numCache>
                <c:formatCode>h:mm:ss</c:formatCode>
                <c:ptCount val="5"/>
                <c:pt idx="0">
                  <c:v>5.4398148148148209E-4</c:v>
                </c:pt>
                <c:pt idx="1">
                  <c:v>1.7013888888888903E-3</c:v>
                </c:pt>
                <c:pt idx="2">
                  <c:v>3.8194444444444446E-4</c:v>
                </c:pt>
                <c:pt idx="3">
                  <c:v>3.0092592592592595E-4</c:v>
                </c:pt>
                <c:pt idx="4">
                  <c:v>1.5046296296296297E-4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675191085210917E-2"/>
                  <c:y val="-6.4525350841776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7612534181542853E-2"/>
                  <c:y val="5.807315447335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Osumnjičeni/okrivljeni/optuženi</c:v>
                </c:pt>
                <c:pt idx="2">
                  <c:v>Privatna preduzeća</c:v>
                </c:pt>
                <c:pt idx="3">
                  <c:v>OCD</c:v>
                </c:pt>
                <c:pt idx="4">
                  <c:v>Sud/advokati/tužilaštvo</c:v>
                </c:pt>
              </c:strCache>
            </c:strRef>
          </c:cat>
          <c:val>
            <c:numRef>
              <c:f>Sheet1!$D$2:$D$6</c:f>
              <c:numCache>
                <c:formatCode>h:mm:ss</c:formatCode>
                <c:ptCount val="5"/>
                <c:pt idx="0">
                  <c:v>5.5324074074074095E-3</c:v>
                </c:pt>
                <c:pt idx="1">
                  <c:v>1.4120370370370369E-3</c:v>
                </c:pt>
                <c:pt idx="2">
                  <c:v>2.3148148148148146E-4</c:v>
                </c:pt>
                <c:pt idx="3">
                  <c:v>1.3541666666666674E-3</c:v>
                </c:pt>
                <c:pt idx="4">
                  <c:v>1.5393518518518527E-3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921088"/>
        <c:axId val="98457792"/>
      </c:barChart>
      <c:catAx>
        <c:axId val="9692108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8457792"/>
        <c:crosses val="autoZero"/>
        <c:auto val="1"/>
        <c:lblAlgn val="ctr"/>
        <c:lblOffset val="100"/>
        <c:noMultiLvlLbl val="0"/>
      </c:catAx>
      <c:valAx>
        <c:axId val="98457792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6921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550098541805357E-2"/>
          <c:y val="0.66013769472768613"/>
          <c:w val="0.12547578747085988"/>
          <c:h val="0.1386238249950546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-2.8159802972405494E-2"/>
                  <c:y val="3.5865086806072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4837511051526587E-2"/>
                  <c:y val="3.2262675420888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355416158242026E-2"/>
                  <c:y val="-4.3016900561184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498657011965992E-2"/>
                  <c:y val="-4.8069692798361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Lokalne samouprave</c:v>
                </c:pt>
                <c:pt idx="1">
                  <c:v>Osumnjičeni/okrivljeni/optuženi</c:v>
                </c:pt>
                <c:pt idx="2">
                  <c:v>Vlada Srbije</c:v>
                </c:pt>
                <c:pt idx="3">
                  <c:v>Sud/advokati/tužilaštvo</c:v>
                </c:pt>
                <c:pt idx="4">
                  <c:v>OCD</c:v>
                </c:pt>
              </c:strCache>
            </c:strRef>
          </c:cat>
          <c:val>
            <c:numRef>
              <c:f>Sheet1!$B$2:$B$6</c:f>
              <c:numCache>
                <c:formatCode>h:mm:ss</c:formatCode>
                <c:ptCount val="5"/>
                <c:pt idx="0">
                  <c:v>1.5706018518518525E-2</c:v>
                </c:pt>
                <c:pt idx="1">
                  <c:v>2.5578703703703718E-3</c:v>
                </c:pt>
                <c:pt idx="2">
                  <c:v>7.870370370370377E-4</c:v>
                </c:pt>
                <c:pt idx="3">
                  <c:v>2.0833333333333362E-4</c:v>
                </c:pt>
                <c:pt idx="4">
                  <c:v>1.6203703703703714E-4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1.3338854039560505E-2"/>
                  <c:y val="6.882704089789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1620280673421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4104744664224981E-3"/>
                  <c:y val="6.0223830143534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Lokalne samouprave</c:v>
                </c:pt>
                <c:pt idx="1">
                  <c:v>Osumnjičeni/okrivljeni/optuženi</c:v>
                </c:pt>
                <c:pt idx="2">
                  <c:v>Vlada Srbije</c:v>
                </c:pt>
                <c:pt idx="3">
                  <c:v>Sud/advokati/tužilaštvo</c:v>
                </c:pt>
                <c:pt idx="4">
                  <c:v>OCD</c:v>
                </c:pt>
              </c:strCache>
            </c:strRef>
          </c:cat>
          <c:val>
            <c:numRef>
              <c:f>Sheet1!$C$2:$C$6</c:f>
              <c:numCache>
                <c:formatCode>h:mm:ss</c:formatCode>
                <c:ptCount val="5"/>
                <c:pt idx="1">
                  <c:v>2.3495370370370397E-3</c:v>
                </c:pt>
                <c:pt idx="2">
                  <c:v>5.2083333333333409E-4</c:v>
                </c:pt>
                <c:pt idx="3">
                  <c:v>1.5856481481481481E-3</c:v>
                </c:pt>
                <c:pt idx="4">
                  <c:v>2.3148148148148146E-4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6797671407191967E-2"/>
                  <c:y val="3.943170332935070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139963906904848E-3"/>
                  <c:y val="-2.15050631230676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4460923576185284E-2"/>
                  <c:y val="4.3027062033757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Lokalne samouprave</c:v>
                </c:pt>
                <c:pt idx="1">
                  <c:v>Osumnjičeni/okrivljeni/optuženi</c:v>
                </c:pt>
                <c:pt idx="2">
                  <c:v>Vlada Srbije</c:v>
                </c:pt>
                <c:pt idx="3">
                  <c:v>Sud/advokati/tužilaštvo</c:v>
                </c:pt>
                <c:pt idx="4">
                  <c:v>OCD</c:v>
                </c:pt>
              </c:strCache>
            </c:strRef>
          </c:cat>
          <c:val>
            <c:numRef>
              <c:f>Sheet1!$D$2:$D$6</c:f>
              <c:numCache>
                <c:formatCode>h:mm:ss</c:formatCode>
                <c:ptCount val="5"/>
                <c:pt idx="1">
                  <c:v>5.3240740740740774E-3</c:v>
                </c:pt>
                <c:pt idx="2">
                  <c:v>3.032407407407409E-3</c:v>
                </c:pt>
                <c:pt idx="3">
                  <c:v>1.7129629629629637E-3</c:v>
                </c:pt>
                <c:pt idx="4">
                  <c:v>2.9513888888888888E-3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920576"/>
        <c:axId val="98550336"/>
      </c:barChart>
      <c:catAx>
        <c:axId val="9692057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8550336"/>
        <c:crosses val="autoZero"/>
        <c:auto val="1"/>
        <c:lblAlgn val="ctr"/>
        <c:lblOffset val="100"/>
        <c:noMultiLvlLbl val="0"/>
      </c:catAx>
      <c:valAx>
        <c:axId val="98550336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6920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550098541805367E-2"/>
          <c:y val="0.84080867708466078"/>
          <c:w val="0.12547578747085988"/>
          <c:h val="0.1386238249950546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9277547592751146"/>
          <c:y val="8.4743294105532996E-2"/>
          <c:w val="0.69092148024635913"/>
          <c:h val="0.8937482556138756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498657011965992E-2"/>
                  <c:y val="-4.8069692798361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URS</c:v>
                </c:pt>
                <c:pt idx="2">
                  <c:v>Tomislav Nikolić</c:v>
                </c:pt>
                <c:pt idx="3">
                  <c:v>Vlada Srbije</c:v>
                </c:pt>
                <c:pt idx="4">
                  <c:v>Sud/advokati/tužilaštvo</c:v>
                </c:pt>
              </c:strCache>
            </c:strRef>
          </c:cat>
          <c:val>
            <c:numRef>
              <c:f>Sheet1!$B$2:$B$6</c:f>
              <c:numCache>
                <c:formatCode>h:mm:ss</c:formatCode>
                <c:ptCount val="5"/>
                <c:pt idx="0">
                  <c:v>7.2916666666666735E-4</c:v>
                </c:pt>
                <c:pt idx="1">
                  <c:v>1.0185185185185199E-3</c:v>
                </c:pt>
                <c:pt idx="2">
                  <c:v>8.1018518518518516E-4</c:v>
                </c:pt>
                <c:pt idx="3">
                  <c:v>1.0300925925925926E-3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6.0223660785657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5.1620280673421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1856759146276007E-2"/>
                  <c:y val="4.9469774361114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URS</c:v>
                </c:pt>
                <c:pt idx="2">
                  <c:v>Tomislav Nikolić</c:v>
                </c:pt>
                <c:pt idx="3">
                  <c:v>Vlada Srbije</c:v>
                </c:pt>
                <c:pt idx="4">
                  <c:v>Sud/advokati/tužilaštvo</c:v>
                </c:pt>
              </c:strCache>
            </c:strRef>
          </c:cat>
          <c:val>
            <c:numRef>
              <c:f>Sheet1!$C$2:$C$6</c:f>
              <c:numCache>
                <c:formatCode>h:mm:ss</c:formatCode>
                <c:ptCount val="5"/>
                <c:pt idx="0">
                  <c:v>1.8287037037037054E-3</c:v>
                </c:pt>
                <c:pt idx="1">
                  <c:v>1.5046296296296297E-4</c:v>
                </c:pt>
                <c:pt idx="4">
                  <c:v>5.78703703703704E-5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148965707825183E-2"/>
                  <c:y val="-4.30169005611842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119963328070992E-2"/>
                  <c:y val="1.693578762251351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22458755749828E-2"/>
                  <c:y val="-2.150506312306764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47192235409897E-3"/>
                  <c:y val="-6.451349579044069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Osumnjičeni/okrivljeni/optuženi</c:v>
                </c:pt>
                <c:pt idx="1">
                  <c:v>URS</c:v>
                </c:pt>
                <c:pt idx="2">
                  <c:v>Tomislav Nikolić</c:v>
                </c:pt>
                <c:pt idx="3">
                  <c:v>Vlada Srbije</c:v>
                </c:pt>
                <c:pt idx="4">
                  <c:v>Sud/advokati/tužilaštvo</c:v>
                </c:pt>
              </c:strCache>
            </c:strRef>
          </c:cat>
          <c:val>
            <c:numRef>
              <c:f>Sheet1!$D$2:$D$6</c:f>
              <c:numCache>
                <c:formatCode>h:mm:ss</c:formatCode>
                <c:ptCount val="5"/>
                <c:pt idx="0">
                  <c:v>1.3078703703703705E-3</c:v>
                </c:pt>
                <c:pt idx="1">
                  <c:v>1.6203703703703712E-3</c:v>
                </c:pt>
                <c:pt idx="2">
                  <c:v>1.0300925925925926E-3</c:v>
                </c:pt>
                <c:pt idx="3">
                  <c:v>5.9027777777777811E-4</c:v>
                </c:pt>
                <c:pt idx="4">
                  <c:v>9.1435185185185207E-4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923648"/>
        <c:axId val="98552640"/>
      </c:barChart>
      <c:catAx>
        <c:axId val="9692364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8552640"/>
        <c:crosses val="autoZero"/>
        <c:auto val="1"/>
        <c:lblAlgn val="ctr"/>
        <c:lblOffset val="100"/>
        <c:noMultiLvlLbl val="0"/>
      </c:catAx>
      <c:valAx>
        <c:axId val="98552640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6923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55009854180536E-2"/>
          <c:y val="0.7074562853449885"/>
          <c:w val="0.12547578747085988"/>
          <c:h val="0.13862382499505463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aseline="0">
                <a:latin typeface="Arial" pitchFamily="34" charset="0"/>
              </a:defRPr>
            </a:pPr>
            <a:r>
              <a:rPr lang="sr-Latn-RS" sz="1600" baseline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VREME ZA AKTERE</a:t>
            </a:r>
            <a:endParaRPr lang="en-US" sz="1600" baseline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Negativno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1"/>
              <c:layout>
                <c:manualLayout>
                  <c:x val="4.446284679853499E-3"/>
                  <c:y val="1.45156635712559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427036585103992E-2"/>
                  <c:y val="2.7960985364769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31540099652808E-2"/>
                  <c:y val="-5.8822732433523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:05:15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sr-Latn-RS" sz="1400" baseline="0" smtClean="0"/>
                      <a:t>0</a:t>
                    </a:r>
                    <a:r>
                      <a:rPr lang="sr-Latn-RS" smtClean="0"/>
                      <a:t>:11:08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Akteri iz drugih zemalja</c:v>
                </c:pt>
                <c:pt idx="2">
                  <c:v> Osumnjičeni/okrivljeni/optuženi</c:v>
                </c:pt>
                <c:pt idx="3">
                  <c:v>Sud/advokati/tužilaštvo</c:v>
                </c:pt>
                <c:pt idx="4">
                  <c:v>SNS</c:v>
                </c:pt>
              </c:strCache>
            </c:strRef>
          </c:cat>
          <c:val>
            <c:numRef>
              <c:f>Sheet1!$B$2:$B$6</c:f>
              <c:numCache>
                <c:formatCode>h:mm:ss</c:formatCode>
                <c:ptCount val="5"/>
                <c:pt idx="0">
                  <c:v>2.1875000000000011E-3</c:v>
                </c:pt>
                <c:pt idx="1">
                  <c:v>1.6898148148148163E-3</c:v>
                </c:pt>
                <c:pt idx="2">
                  <c:v>1.5856481481481481E-3</c:v>
                </c:pt>
                <c:pt idx="3">
                  <c:v>1.9675925925925937E-4</c:v>
                </c:pt>
                <c:pt idx="4">
                  <c:v>3.3564814814814812E-4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Neutralno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5.4342851647172327E-17"/>
                  <c:y val="5.3771125701480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94694356453619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820948932844989E-3"/>
                  <c:y val="6.4527044420537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78513871941401E-2"/>
                  <c:y val="6.0223830143534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Akteri iz drugih zemalja</c:v>
                </c:pt>
                <c:pt idx="2">
                  <c:v> Osumnjičeni/okrivljeni/optuženi</c:v>
                </c:pt>
                <c:pt idx="3">
                  <c:v>Sud/advokati/tužilaštvo</c:v>
                </c:pt>
                <c:pt idx="4">
                  <c:v>SNS</c:v>
                </c:pt>
              </c:strCache>
            </c:strRef>
          </c:cat>
          <c:val>
            <c:numRef>
              <c:f>Sheet1!$C$2:$C$6</c:f>
              <c:numCache>
                <c:formatCode>h:mm:ss</c:formatCode>
                <c:ptCount val="5"/>
                <c:pt idx="0">
                  <c:v>3.3564814814814812E-4</c:v>
                </c:pt>
                <c:pt idx="1">
                  <c:v>1.1574074074074079E-4</c:v>
                </c:pt>
                <c:pt idx="2">
                  <c:v>1.3773148148148156E-3</c:v>
                </c:pt>
                <c:pt idx="3">
                  <c:v>7.9861111111111192E-4</c:v>
                </c:pt>
                <c:pt idx="4">
                  <c:v>6.9444444444444526E-5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Pozitivno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61621257768744E-2"/>
                  <c:y val="-6.45253508417764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119963328070992E-2"/>
                  <c:y val="1.693578762251353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599251810489782E-2"/>
                  <c:y val="-2.1505063123067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69308172107874E-3"/>
                  <c:y val="-6.45151893692029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2156184326858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i="0" baseline="0">
                    <a:latin typeface="Arial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Vlada Srbije</c:v>
                </c:pt>
                <c:pt idx="1">
                  <c:v>Akteri iz drugih zemalja</c:v>
                </c:pt>
                <c:pt idx="2">
                  <c:v> Osumnjičeni/okrivljeni/optuženi</c:v>
                </c:pt>
                <c:pt idx="3">
                  <c:v>Sud/advokati/tužilaštvo</c:v>
                </c:pt>
                <c:pt idx="4">
                  <c:v>SNS</c:v>
                </c:pt>
              </c:strCache>
            </c:strRef>
          </c:cat>
          <c:val>
            <c:numRef>
              <c:f>Sheet1!$D$2:$D$6</c:f>
              <c:numCache>
                <c:formatCode>h:mm:ss</c:formatCode>
                <c:ptCount val="5"/>
                <c:pt idx="0">
                  <c:v>3.5648148148148167E-3</c:v>
                </c:pt>
                <c:pt idx="1">
                  <c:v>3.0902777777777808E-3</c:v>
                </c:pt>
                <c:pt idx="2">
                  <c:v>1.5972222222222221E-3</c:v>
                </c:pt>
                <c:pt idx="3">
                  <c:v>1.435185185185186E-3</c:v>
                </c:pt>
                <c:pt idx="4">
                  <c:v>1.5740740740740747E-3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014272"/>
        <c:axId val="98554944"/>
      </c:barChart>
      <c:catAx>
        <c:axId val="9701427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latin typeface="Arial" pitchFamily="34" charset="0"/>
              </a:defRPr>
            </a:pPr>
            <a:endParaRPr lang="en-US"/>
          </a:p>
        </c:txPr>
        <c:crossAx val="98554944"/>
        <c:crosses val="autoZero"/>
        <c:auto val="1"/>
        <c:lblAlgn val="ctr"/>
        <c:lblOffset val="100"/>
        <c:noMultiLvlLbl val="0"/>
      </c:catAx>
      <c:valAx>
        <c:axId val="98554944"/>
        <c:scaling>
          <c:orientation val="minMax"/>
        </c:scaling>
        <c:delete val="1"/>
        <c:axPos val="t"/>
        <c:majorGridlines/>
        <c:numFmt formatCode="h:mm:ss" sourceLinked="1"/>
        <c:majorTickMark val="out"/>
        <c:minorTickMark val="none"/>
        <c:tickLblPos val="none"/>
        <c:crossAx val="97014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550098541805357E-2"/>
          <c:y val="0.76767994613064705"/>
          <c:w val="0.12547578747085988"/>
          <c:h val="0.13862382499505449"/>
        </c:manualLayout>
      </c:layout>
      <c:overlay val="1"/>
      <c:txPr>
        <a:bodyPr/>
        <a:lstStyle/>
        <a:p>
          <a:pPr>
            <a:defRPr sz="1400" baseline="0">
              <a:latin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0.55764</cdr:x>
      <cdr:y>0.93972</cdr:y>
    </cdr:from>
    <cdr:to>
      <cdr:x>0.9832</cdr:x>
      <cdr:y>0.98791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36304" y="5616624"/>
          <a:ext cx="2088232" cy="288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Elektronski mediji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0.78677</cdr:x>
      <cdr:y>0.0835</cdr:y>
    </cdr:from>
    <cdr:to>
      <cdr:x>0.8624</cdr:x>
      <cdr:y>0.13169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78696" y="400199"/>
          <a:ext cx="305560" cy="230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BLIC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0.94958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9" y="72037"/>
          <a:ext cx="432045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>
              <a:latin typeface="Arial" pitchFamily="34" charset="0"/>
              <a:cs typeface="Arial" pitchFamily="34" charset="0"/>
            </a:rPr>
            <a:t>cm</a:t>
          </a:r>
          <a:r>
            <a:rPr lang="sr-Latn-RS" baseline="30000">
              <a:latin typeface="Arial" pitchFamily="34" charset="0"/>
              <a:cs typeface="Arial" pitchFamily="34" charset="0"/>
            </a:rPr>
            <a:t>2</a:t>
          </a:r>
          <a:endParaRPr lang="en-US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0.21951</cdr:y>
    </cdr:from>
    <cdr:to>
      <cdr:x>0.98066</cdr:x>
      <cdr:y>0.26829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488832" y="129614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7252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0.07317</cdr:y>
    </cdr:from>
    <cdr:to>
      <cdr:x>0.98066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488832" y="43204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0.31707</cdr:y>
    </cdr:from>
    <cdr:to>
      <cdr:x>0.98066</cdr:x>
      <cdr:y>0.36585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488832" y="187220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4492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0.5</cdr:y>
    </cdr:from>
    <cdr:to>
      <cdr:x>0.98066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488832" y="295232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3814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0.69512</cdr:y>
    </cdr:from>
    <cdr:to>
      <cdr:x>0.98066</cdr:x>
      <cdr:y>0.7439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488832" y="4104456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3651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0.85366</cdr:y>
    </cdr:from>
    <cdr:to>
      <cdr:x>0.98066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488832" y="504056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2320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KURIR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0.94958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9" y="72037"/>
          <a:ext cx="432045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>
              <a:latin typeface="Arial" pitchFamily="34" charset="0"/>
              <a:cs typeface="Arial" pitchFamily="34" charset="0"/>
            </a:rPr>
            <a:t>cm</a:t>
          </a:r>
          <a:r>
            <a:rPr lang="sr-Latn-RS" baseline="30000">
              <a:latin typeface="Arial" pitchFamily="34" charset="0"/>
              <a:cs typeface="Arial" pitchFamily="34" charset="0"/>
            </a:rPr>
            <a:t>2</a:t>
          </a:r>
          <a:endParaRPr lang="en-US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0.23171</cdr:y>
    </cdr:from>
    <cdr:to>
      <cdr:x>0.98066</cdr:x>
      <cdr:y>0.28049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488832" y="1368152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6435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0.07317</cdr:y>
    </cdr:from>
    <cdr:to>
      <cdr:x>0.99747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632848" y="4320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0.32927</cdr:y>
    </cdr:from>
    <cdr:to>
      <cdr:x>0.98906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560840" y="1944216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4399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0.5</cdr:y>
    </cdr:from>
    <cdr:to>
      <cdr:x>0.98906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560840" y="295232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3379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0.68293</cdr:y>
    </cdr:from>
    <cdr:to>
      <cdr:x>0.98906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560840" y="40324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2612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0.85366</cdr:y>
    </cdr:from>
    <cdr:to>
      <cdr:x>0.98906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560840" y="5040560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2244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NAŠE NOVINE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0.94958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9" y="72037"/>
          <a:ext cx="432045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>
              <a:latin typeface="Arial" pitchFamily="34" charset="0"/>
              <a:cs typeface="Arial" pitchFamily="34" charset="0"/>
            </a:rPr>
            <a:t>cm</a:t>
          </a:r>
          <a:r>
            <a:rPr lang="sr-Latn-RS" baseline="30000">
              <a:latin typeface="Arial" pitchFamily="34" charset="0"/>
              <a:cs typeface="Arial" pitchFamily="34" charset="0"/>
            </a:rPr>
            <a:t>2</a:t>
          </a:r>
          <a:endParaRPr lang="en-US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0.21951</cdr:y>
    </cdr:from>
    <cdr:to>
      <cdr:x>0.99747</cdr:x>
      <cdr:y>0.26829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632848" y="129614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5951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0.07317</cdr:y>
    </cdr:from>
    <cdr:to>
      <cdr:x>0.99747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632848" y="4320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0.32927</cdr:y>
    </cdr:from>
    <cdr:to>
      <cdr:x>0.99747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632848" y="1944216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5039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0.5</cdr:y>
    </cdr:from>
    <cdr:to>
      <cdr:x>0.99747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632848" y="295232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1616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0.68293</cdr:y>
    </cdr:from>
    <cdr:to>
      <cdr:x>0.98906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560840" y="40324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1412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0.85366</cdr:y>
    </cdr:from>
    <cdr:to>
      <cdr:x>0.98906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560840" y="5040560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1189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0.93902</cdr:y>
    </cdr:from>
    <cdr:to>
      <cdr:x>0.98319</cdr:x>
      <cdr:y>0.98721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6"/>
          <a:ext cx="1368119" cy="284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INFORMER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0.94958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9" y="72037"/>
          <a:ext cx="432045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>
              <a:latin typeface="Arial" pitchFamily="34" charset="0"/>
              <a:cs typeface="Arial" pitchFamily="34" charset="0"/>
            </a:rPr>
            <a:t>cm</a:t>
          </a:r>
          <a:r>
            <a:rPr lang="sr-Latn-RS" baseline="30000">
              <a:latin typeface="Arial" pitchFamily="34" charset="0"/>
              <a:cs typeface="Arial" pitchFamily="34" charset="0"/>
            </a:rPr>
            <a:t>2</a:t>
          </a:r>
          <a:endParaRPr lang="en-US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0.20732</cdr:y>
    </cdr:from>
    <cdr:to>
      <cdr:x>0.98906</cdr:x>
      <cdr:y>0.2561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560840" y="1224136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8160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0.07317</cdr:y>
    </cdr:from>
    <cdr:to>
      <cdr:x>0.99747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632848" y="4320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0.32927</cdr:y>
    </cdr:from>
    <cdr:to>
      <cdr:x>0.98906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560840" y="1944216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6779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0.5</cdr:y>
    </cdr:from>
    <cdr:to>
      <cdr:x>0.98906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560840" y="295232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2693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0.68293</cdr:y>
    </cdr:from>
    <cdr:to>
      <cdr:x>0.98906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560840" y="40324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2579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0.85366</cdr:y>
    </cdr:from>
    <cdr:to>
      <cdr:x>0.98906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560840" y="5040560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1926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0.22689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944216" cy="3556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smtClean="0">
              <a:latin typeface="Arial" pitchFamily="34" charset="0"/>
              <a:cs typeface="Arial" pitchFamily="34" charset="0"/>
            </a:rPr>
            <a:t>V</a:t>
          </a:r>
          <a:r>
            <a:rPr lang="sr-Latn-RS" sz="1400" b="1" smtClean="0">
              <a:latin typeface="Arial" pitchFamily="34" charset="0"/>
              <a:cs typeface="Arial" pitchFamily="34" charset="0"/>
            </a:rPr>
            <a:t>EČERNJE NOVOSTI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0.94958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9" y="72037"/>
          <a:ext cx="432045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>
              <a:latin typeface="Arial" pitchFamily="34" charset="0"/>
              <a:cs typeface="Arial" pitchFamily="34" charset="0"/>
            </a:rPr>
            <a:t>cm</a:t>
          </a:r>
          <a:r>
            <a:rPr lang="sr-Latn-RS" baseline="30000">
              <a:latin typeface="Arial" pitchFamily="34" charset="0"/>
              <a:cs typeface="Arial" pitchFamily="34" charset="0"/>
            </a:rPr>
            <a:t>2</a:t>
          </a:r>
          <a:endParaRPr lang="en-US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0.21951</cdr:y>
    </cdr:from>
    <cdr:to>
      <cdr:x>0.98906</cdr:x>
      <cdr:y>0.26829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560840" y="129614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3613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0.07317</cdr:y>
    </cdr:from>
    <cdr:to>
      <cdr:x>0.99747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632848" y="4320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0.32927</cdr:y>
    </cdr:from>
    <cdr:to>
      <cdr:x>0.98066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488832" y="1944216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3146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0.52439</cdr:y>
    </cdr:from>
    <cdr:to>
      <cdr:x>0.98066</cdr:x>
      <cdr:y>0.57317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488832" y="3096344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1588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0.68293</cdr:y>
    </cdr:from>
    <cdr:to>
      <cdr:x>0.98066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488832" y="403244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1148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0.85366</cdr:y>
    </cdr:from>
    <cdr:to>
      <cdr:x>0.98066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488832" y="504056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997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0.55764</cdr:x>
      <cdr:y>0.93972</cdr:y>
    </cdr:from>
    <cdr:to>
      <cdr:x>0.9832</cdr:x>
      <cdr:y>0.98791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36304" y="5616624"/>
          <a:ext cx="2088232" cy="288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Elektronski mediji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0.78677</cdr:x>
      <cdr:y>0.0835</cdr:y>
    </cdr:from>
    <cdr:to>
      <cdr:x>0.8624</cdr:x>
      <cdr:y>0.13169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78696" y="400199"/>
          <a:ext cx="305560" cy="230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0.93902</cdr:y>
    </cdr:from>
    <cdr:to>
      <cdr:x>0.98319</cdr:x>
      <cdr:y>0.98721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6"/>
          <a:ext cx="1368119" cy="284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RTS1-Dnevnik II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0.97479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72008"/>
          <a:ext cx="648070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  <cdr:relSizeAnchor xmlns:cdr="http://schemas.openxmlformats.org/drawingml/2006/chartDrawing">
    <cdr:from>
      <cdr:x>0.89329</cdr:x>
      <cdr:y>0.21951</cdr:y>
    </cdr:from>
    <cdr:to>
      <cdr:x>1</cdr:x>
      <cdr:y>0.26829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704856" y="129614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</a:rPr>
            <a:t>0:10:34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0.07317</cdr:y>
    </cdr:from>
    <cdr:to>
      <cdr:x>0.99747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632848" y="4320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0.32927</cdr:y>
    </cdr:from>
    <cdr:to>
      <cdr:x>0.99747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632848" y="1944216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0:07:51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0.5</cdr:y>
    </cdr:from>
    <cdr:to>
      <cdr:x>0.99747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632848" y="295232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0:03:02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0.68293</cdr:y>
    </cdr:from>
    <cdr:to>
      <cdr:x>0.98906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560840" y="40324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0:02:57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0.85366</cdr:y>
    </cdr:from>
    <cdr:to>
      <cdr:x>0.98906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560840" y="5040560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0:02:48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PINK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0.97479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72008"/>
          <a:ext cx="648070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  <cdr:relSizeAnchor xmlns:cdr="http://schemas.openxmlformats.org/drawingml/2006/chartDrawing">
    <cdr:from>
      <cdr:x>0.87395</cdr:x>
      <cdr:y>0.17073</cdr:y>
    </cdr:from>
    <cdr:to>
      <cdr:x>0.98066</cdr:x>
      <cdr:y>0.21951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488832" y="1008112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</a:rPr>
            <a:t>0:22:37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0.07317</cdr:y>
    </cdr:from>
    <cdr:to>
      <cdr:x>0.98066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488832" y="43204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0.32927</cdr:y>
    </cdr:from>
    <cdr:to>
      <cdr:x>0.98066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488832" y="1944216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0:14:44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0.4878</cdr:y>
    </cdr:from>
    <cdr:to>
      <cdr:x>0.98066</cdr:x>
      <cdr:y>0.53658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488832" y="288032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0:06:15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0.65854</cdr:y>
    </cdr:from>
    <cdr:to>
      <cdr:x>0.98066</cdr:x>
      <cdr:y>0.70732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488832" y="3888432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0:05:03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0.84146</cdr:y>
    </cdr:from>
    <cdr:to>
      <cdr:x>0.98066</cdr:x>
      <cdr:y>0.89024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488832" y="4968552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0:04:49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PRVA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0.97479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72008"/>
          <a:ext cx="648070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  <cdr:relSizeAnchor xmlns:cdr="http://schemas.openxmlformats.org/drawingml/2006/chartDrawing">
    <cdr:from>
      <cdr:x>0.86555</cdr:x>
      <cdr:y>0.15854</cdr:y>
    </cdr:from>
    <cdr:to>
      <cdr:x>0.97226</cdr:x>
      <cdr:y>0.20732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416824" y="93610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</a:rPr>
            <a:t>0:05:34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0.86555</cdr:x>
      <cdr:y>0.07317</cdr:y>
    </cdr:from>
    <cdr:to>
      <cdr:x>0.97226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416824" y="43204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0.31707</cdr:y>
    </cdr:from>
    <cdr:to>
      <cdr:x>0.98066</cdr:x>
      <cdr:y>0.36585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488832" y="187220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0:04:01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0.5</cdr:y>
    </cdr:from>
    <cdr:to>
      <cdr:x>0.98066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488832" y="295232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0:02:39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0.68293</cdr:y>
    </cdr:from>
    <cdr:to>
      <cdr:x>0.98066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488832" y="403244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0:02:20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0.85714</cdr:x>
      <cdr:y>0.85366</cdr:y>
    </cdr:from>
    <cdr:to>
      <cdr:x>0.96385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344816" y="504056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0:01:24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B92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0.97479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72008"/>
          <a:ext cx="648070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  <cdr:relSizeAnchor xmlns:cdr="http://schemas.openxmlformats.org/drawingml/2006/chartDrawing">
    <cdr:from>
      <cdr:x>0.89076</cdr:x>
      <cdr:y>0.21951</cdr:y>
    </cdr:from>
    <cdr:to>
      <cdr:x>0.99747</cdr:x>
      <cdr:y>0.26829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632848" y="129614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</a:rPr>
            <a:t>0:08:46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0.07317</cdr:y>
    </cdr:from>
    <cdr:to>
      <cdr:x>0.99747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632848" y="4320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0.32927</cdr:y>
    </cdr:from>
    <cdr:to>
      <cdr:x>0.99747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632848" y="1944216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0:07:03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0.5</cdr:y>
    </cdr:from>
    <cdr:to>
      <cdr:x>0.99747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632848" y="295232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0:06:35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0.68293</cdr:y>
    </cdr:from>
    <cdr:to>
      <cdr:x>0.98906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560840" y="40324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0:03:30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0.85366</cdr:y>
    </cdr:from>
    <cdr:to>
      <cdr:x>0.98906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560840" y="5040560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0:02:51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SKY +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0.97479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72008"/>
          <a:ext cx="648070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  <cdr:relSizeAnchor xmlns:cdr="http://schemas.openxmlformats.org/drawingml/2006/chartDrawing">
    <cdr:from>
      <cdr:x>0.88235</cdr:x>
      <cdr:y>0.15854</cdr:y>
    </cdr:from>
    <cdr:to>
      <cdr:x>0.98906</cdr:x>
      <cdr:y>0.20732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560840" y="93610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</a:rPr>
            <a:t>0:05:55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0.07317</cdr:y>
    </cdr:from>
    <cdr:to>
      <cdr:x>0.98906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560840" y="43204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0.32927</cdr:y>
    </cdr:from>
    <cdr:to>
      <cdr:x>0.98906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560840" y="1944216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0:03:58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0.5</cdr:y>
    </cdr:from>
    <cdr:to>
      <cdr:x>0.98906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560840" y="295232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0:03:55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0.68293</cdr:y>
    </cdr:from>
    <cdr:to>
      <cdr:x>0.98066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488832" y="403244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0:02:54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0.85366</cdr:y>
    </cdr:from>
    <cdr:to>
      <cdr:x>0.98066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488832" y="504056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0:02:49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Decembar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TV VOJVODINA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0.97479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6" y="72008"/>
          <a:ext cx="648070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mtClean="0">
              <a:latin typeface="Arial" pitchFamily="34" charset="0"/>
              <a:cs typeface="Arial" pitchFamily="34" charset="0"/>
            </a:rPr>
            <a:t>h:mm:ss</a:t>
          </a:r>
          <a:endParaRPr lang="en-US" sz="1100"/>
        </a:p>
      </cdr:txBody>
    </cdr:sp>
  </cdr:relSizeAnchor>
  <cdr:relSizeAnchor xmlns:cdr="http://schemas.openxmlformats.org/drawingml/2006/chartDrawing">
    <cdr:from>
      <cdr:x>0.88235</cdr:x>
      <cdr:y>0.21951</cdr:y>
    </cdr:from>
    <cdr:to>
      <cdr:x>0.98906</cdr:x>
      <cdr:y>0.26829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560840" y="1296144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</a:rPr>
            <a:t>0:08:41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0.07317</cdr:y>
    </cdr:from>
    <cdr:to>
      <cdr:x>0.99747</cdr:x>
      <cdr:y>0.12195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632848" y="4320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0.31707</cdr:y>
    </cdr:from>
    <cdr:to>
      <cdr:x>0.98906</cdr:x>
      <cdr:y>0.36585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560840" y="1872208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0:04:03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0.4878</cdr:y>
    </cdr:from>
    <cdr:to>
      <cdr:x>0.98906</cdr:x>
      <cdr:y>0.53658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560840" y="288032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0:03:39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0.67073</cdr:y>
    </cdr:from>
    <cdr:to>
      <cdr:x>0.98066</cdr:x>
      <cdr:y>0.71951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488832" y="396044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0:02:38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0.87395</cdr:x>
      <cdr:y>0.85366</cdr:y>
    </cdr:from>
    <cdr:to>
      <cdr:x>0.98066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488832" y="5040560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0:02:37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0.82353</cdr:x>
      <cdr:y>0.92771</cdr:y>
    </cdr:from>
    <cdr:to>
      <cdr:x>0.98319</cdr:x>
      <cdr:y>0.9759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56784" y="5544611"/>
          <a:ext cx="1368124" cy="288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200" b="1" smtClean="0">
              <a:latin typeface="Arial" pitchFamily="34" charset="0"/>
              <a:cs typeface="Arial" pitchFamily="34" charset="0"/>
            </a:rPr>
            <a:t>Novembar 2013</a:t>
          </a:r>
          <a:endParaRPr lang="en-US" sz="12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0.17647</cdr:x>
      <cdr:y>0.06024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0"/>
          <a:ext cx="1512168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 sz="1400" b="1" smtClean="0">
              <a:latin typeface="Arial" pitchFamily="34" charset="0"/>
              <a:cs typeface="Arial" pitchFamily="34" charset="0"/>
            </a:rPr>
            <a:t>POLITIKA</a:t>
          </a:r>
          <a:endParaRPr lang="en-US" sz="1400" b="1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0.89916</cdr:x>
      <cdr:y>0.0122</cdr:y>
    </cdr:from>
    <cdr:to>
      <cdr:x>0.94958</cdr:x>
      <cdr:y>0.06039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704859" y="72037"/>
          <a:ext cx="432045" cy="284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r-Latn-RS">
              <a:latin typeface="Arial" pitchFamily="34" charset="0"/>
              <a:cs typeface="Arial" pitchFamily="34" charset="0"/>
            </a:rPr>
            <a:t>cm</a:t>
          </a:r>
          <a:r>
            <a:rPr lang="sr-Latn-RS" baseline="30000">
              <a:latin typeface="Arial" pitchFamily="34" charset="0"/>
              <a:cs typeface="Arial" pitchFamily="34" charset="0"/>
            </a:rPr>
            <a:t>2</a:t>
          </a:r>
          <a:endParaRPr lang="en-US" baseline="3000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0.17073</cdr:y>
    </cdr:from>
    <cdr:to>
      <cdr:x>0.98906</cdr:x>
      <cdr:y>0.21951</cdr:y>
    </cdr:to>
    <cdr:sp macro="" textlink="">
      <cdr:nvSpPr>
        <cdr:cNvPr id="11" name="Rounded Rectangle 10"/>
        <cdr:cNvSpPr/>
      </cdr:nvSpPr>
      <cdr:spPr>
        <a:xfrm xmlns:a="http://schemas.openxmlformats.org/drawingml/2006/main">
          <a:off x="7560840" y="1008112"/>
          <a:ext cx="914393" cy="288029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4818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0.08537</cdr:y>
    </cdr:from>
    <cdr:to>
      <cdr:x>0.98906</cdr:x>
      <cdr:y>0.13415</cdr:y>
    </cdr:to>
    <cdr:sp macro="" textlink="">
      <cdr:nvSpPr>
        <cdr:cNvPr id="12" name="Rounded Rectangle 11"/>
        <cdr:cNvSpPr/>
      </cdr:nvSpPr>
      <cdr:spPr>
        <a:xfrm xmlns:a="http://schemas.openxmlformats.org/drawingml/2006/main">
          <a:off x="7560840" y="504056"/>
          <a:ext cx="914393" cy="288029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r>
            <a:rPr lang="sr-Latn-RS" sz="1400" b="1" smtClean="0">
              <a:latin typeface="Arial" pitchFamily="34" charset="0"/>
            </a:rPr>
            <a:t>Ukupno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0.32927</cdr:y>
    </cdr:from>
    <cdr:to>
      <cdr:x>0.99747</cdr:x>
      <cdr:y>0.37805</cdr:y>
    </cdr:to>
    <cdr:sp macro="" textlink="">
      <cdr:nvSpPr>
        <cdr:cNvPr id="13" name="Rounded Rectangle 12"/>
        <cdr:cNvSpPr/>
      </cdr:nvSpPr>
      <cdr:spPr>
        <a:xfrm xmlns:a="http://schemas.openxmlformats.org/drawingml/2006/main">
          <a:off x="7632848" y="1944216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4746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0.89076</cdr:x>
      <cdr:y>0.5</cdr:y>
    </cdr:from>
    <cdr:to>
      <cdr:x>0.99747</cdr:x>
      <cdr:y>0.54878</cdr:y>
    </cdr:to>
    <cdr:sp macro="" textlink="">
      <cdr:nvSpPr>
        <cdr:cNvPr id="14" name="Rounded Rectangle 13"/>
        <cdr:cNvSpPr/>
      </cdr:nvSpPr>
      <cdr:spPr>
        <a:xfrm xmlns:a="http://schemas.openxmlformats.org/drawingml/2006/main">
          <a:off x="7632848" y="295232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2728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0.68293</cdr:y>
    </cdr:from>
    <cdr:to>
      <cdr:x>0.98906</cdr:x>
      <cdr:y>0.73171</cdr:y>
    </cdr:to>
    <cdr:sp macro="" textlink="">
      <cdr:nvSpPr>
        <cdr:cNvPr id="15" name="Rounded Rectangle 14"/>
        <cdr:cNvSpPr/>
      </cdr:nvSpPr>
      <cdr:spPr>
        <a:xfrm xmlns:a="http://schemas.openxmlformats.org/drawingml/2006/main">
          <a:off x="7560840" y="4032448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1507</a:t>
          </a:r>
          <a:endParaRPr lang="en-US" sz="1400" b="1">
            <a:latin typeface="Arial" pitchFamily="34" charset="0"/>
          </a:endParaRPr>
        </a:p>
      </cdr:txBody>
    </cdr:sp>
  </cdr:relSizeAnchor>
  <cdr:relSizeAnchor xmlns:cdr="http://schemas.openxmlformats.org/drawingml/2006/chartDrawing">
    <cdr:from>
      <cdr:x>0.88235</cdr:x>
      <cdr:y>0.85366</cdr:y>
    </cdr:from>
    <cdr:to>
      <cdr:x>0.98906</cdr:x>
      <cdr:y>0.90244</cdr:y>
    </cdr:to>
    <cdr:sp macro="" textlink="">
      <cdr:nvSpPr>
        <cdr:cNvPr id="16" name="Rounded Rectangle 15"/>
        <cdr:cNvSpPr/>
      </cdr:nvSpPr>
      <cdr:spPr>
        <a:xfrm xmlns:a="http://schemas.openxmlformats.org/drawingml/2006/main">
          <a:off x="7560840" y="5040560"/>
          <a:ext cx="914400" cy="28803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2DA2BF"/>
        </a:solidFill>
        <a:ln xmlns:a="http://schemas.openxmlformats.org/drawingml/2006/main" w="55000" cap="flat" cmpd="thickThin" algn="ctr">
          <a:solidFill>
            <a:srgbClr val="2DA2BF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Lucida Sans Unicode"/>
            </a:defRPr>
          </a:lvl1pPr>
          <a:lvl2pPr marL="457200" indent="0">
            <a:defRPr sz="1100">
              <a:solidFill>
                <a:sysClr val="window" lastClr="FFFFFF"/>
              </a:solidFill>
              <a:latin typeface="Lucida Sans Unicode"/>
            </a:defRPr>
          </a:lvl2pPr>
          <a:lvl3pPr marL="914400" indent="0">
            <a:defRPr sz="1100">
              <a:solidFill>
                <a:sysClr val="window" lastClr="FFFFFF"/>
              </a:solidFill>
              <a:latin typeface="Lucida Sans Unicode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Lucida Sans Unicode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Lucida Sans Unicode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Lucida Sans Unicode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Lucida Sans Unicode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Lucida Sans Unicode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Lucida Sans Unicode"/>
            </a:defRPr>
          </a:lvl9pPr>
        </a:lstStyle>
        <a:p xmlns:a="http://schemas.openxmlformats.org/drawingml/2006/main">
          <a:pPr algn="ctr"/>
          <a:r>
            <a:rPr lang="sr-Latn-RS" sz="1400" b="1" smtClean="0">
              <a:latin typeface="Arial" pitchFamily="34" charset="0"/>
            </a:rPr>
            <a:t>1351</a:t>
          </a:r>
          <a:endParaRPr lang="en-US" sz="1400" b="1">
            <a:latin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0874C-4C7D-4092-86B8-7D01507C61EC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61656-9843-4372-A99E-D01113F370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67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D039C-23ED-4AA8-89A4-60B1F4472046}" type="datetimeFigureOut">
              <a:rPr lang="en-US" smtClean="0"/>
              <a:pPr/>
              <a:t>1/31/2014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8743B-E8A5-4917-A2B5-96F73B49E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27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8743B-E8A5-4917-A2B5-96F73B49E41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8743B-E8A5-4917-A2B5-96F73B49E41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14FEF3-DAED-4598-A7C5-53724DA01127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87517-104E-4903-A7BA-6884CE8F0C74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D4E57A-8584-4E21-834C-1B6C336067B4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971B13-B355-4162-89B1-E2BA3842F3D8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84F12F-4EA2-410A-B771-0B2F1D2F1808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7B22B-7458-4995-BFB0-95267FE4A045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598BF4-F2B0-4CE3-A66C-B3F9AD96B1F1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B178E7-9CB3-40DA-A557-D022BB647FAF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2E366-CB78-491C-A032-062A07A0592D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1C9972-219A-4A60-8435-90293E41A2AF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0B7AA1-0DC2-4920-BECB-847CC8A66218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948D70-2BD0-4626-9E8A-909E710DDE10}" type="datetime1">
              <a:rPr lang="en-US" smtClean="0"/>
              <a:pPr/>
              <a:t>1/31/2014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D58C86-2D7C-41C6-8ECF-121514231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ediamonitor.r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Arial" pitchFamily="34" charset="0"/>
              </a:rPr>
              <a:t>MONITORING </a:t>
            </a:r>
            <a:r>
              <a:rPr lang="en-US" b="1" dirty="0" smtClean="0">
                <a:latin typeface="Arial" pitchFamily="34" charset="0"/>
              </a:rPr>
              <a:t>MEDIJA</a:t>
            </a:r>
            <a:r>
              <a:rPr lang="sr-Latn-RS" b="1" dirty="0" smtClean="0">
                <a:latin typeface="Arial" pitchFamily="34" charset="0"/>
              </a:rPr>
              <a:t/>
            </a:r>
            <a:br>
              <a:rPr lang="sr-Latn-RS" b="1" dirty="0" smtClean="0">
                <a:latin typeface="Arial" pitchFamily="34" charset="0"/>
              </a:rPr>
            </a:br>
            <a:r>
              <a:rPr lang="sr-Latn-RS" sz="3600" dirty="0" smtClean="0">
                <a:latin typeface="Arial" pitchFamily="34" charset="0"/>
                <a:hlinkClick r:id="rId2"/>
              </a:rPr>
              <a:t>www.mediamonitor.rs</a:t>
            </a:r>
            <a:r>
              <a:rPr lang="sr-Latn-RS" sz="3600" dirty="0" smtClean="0">
                <a:latin typeface="Arial" pitchFamily="34" charset="0"/>
              </a:rPr>
              <a:t> </a:t>
            </a:r>
            <a:endParaRPr lang="en-US" sz="3600" b="1" dirty="0">
              <a:latin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918648" cy="119970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KORUPCIJA I ANTIKORUPCIJA</a:t>
            </a:r>
            <a:br>
              <a:rPr lang="en-US" b="1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sr-Latn-RS" b="1" dirty="0" smtClean="0">
                <a:solidFill>
                  <a:schemeClr val="tx1"/>
                </a:solidFill>
                <a:latin typeface="Arial" pitchFamily="34" charset="0"/>
              </a:rPr>
              <a:t>Novembar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-</a:t>
            </a:r>
            <a:r>
              <a:rPr lang="sr-Latn-RS" b="1" dirty="0" smtClean="0">
                <a:solidFill>
                  <a:schemeClr val="tx1"/>
                </a:solidFill>
                <a:latin typeface="Arial" pitchFamily="34" charset="0"/>
              </a:rPr>
              <a:t>Decembar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2013</a:t>
            </a:r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pic>
        <p:nvPicPr>
          <p:cNvPr id="5" name="Picture 2" descr="D:\My Documents\Downloads\memo_logo_od Durih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85728"/>
            <a:ext cx="344328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D:\My Documents\Downloads\birodi_min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42852"/>
            <a:ext cx="2327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</a:t>
            </a:r>
            <a:r>
              <a:rPr lang="sr-Latn-RS" dirty="0" smtClean="0"/>
              <a:t>šenje pretpostavke nevinosti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294967295"/>
          </p:nvPr>
        </p:nvGraphicFramePr>
        <p:xfrm>
          <a:off x="179512" y="332656"/>
          <a:ext cx="4906963" cy="597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</p:nvPr>
        </p:nvGraphicFramePr>
        <p:xfrm>
          <a:off x="5292080" y="908720"/>
          <a:ext cx="3528392" cy="43184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4196"/>
                <a:gridCol w="1764196"/>
              </a:tblGrid>
              <a:tr h="554623">
                <a:tc>
                  <a:txBody>
                    <a:bodyPr/>
                    <a:lstStyle/>
                    <a:p>
                      <a:pPr algn="ctr"/>
                      <a:r>
                        <a:rPr lang="sr-Latn-RS" smtClean="0"/>
                        <a:t>Televizija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mtClean="0"/>
                        <a:t>Broj priloga</a:t>
                      </a:r>
                      <a:endParaRPr lang="en-US"/>
                    </a:p>
                  </a:txBody>
                  <a:tcPr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RTS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4</a:t>
                      </a:r>
                      <a:r>
                        <a:rPr lang="en-US" sz="1400" b="1" smtClean="0"/>
                        <a:t>4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PRVA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21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PINK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50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B92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48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SKY+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smtClean="0"/>
                        <a:t>68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TV VOJVODINA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smtClean="0"/>
                        <a:t>24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51520" y="260648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260648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260648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179512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>
                <a:latin typeface="Arial" pitchFamily="34" charset="0"/>
                <a:cs typeface="Arial" pitchFamily="34" charset="0"/>
              </a:rPr>
              <a:t>Š</a:t>
            </a:r>
            <a:r>
              <a:rPr lang="sr-Latn-RS" b="1" smtClean="0">
                <a:latin typeface="Arial" pitchFamily="34" charset="0"/>
                <a:cs typeface="Arial" pitchFamily="34" charset="0"/>
              </a:rPr>
              <a:t>TAMPANI MEDIJI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Nepotpisani</a:t>
            </a:r>
            <a:r>
              <a:rPr lang="en-US" dirty="0" smtClean="0"/>
              <a:t> </a:t>
            </a:r>
            <a:r>
              <a:rPr lang="en-US" dirty="0" err="1" smtClean="0"/>
              <a:t>tekstovi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 smtClean="0"/>
              <a:t>posmatranih</a:t>
            </a:r>
            <a:r>
              <a:rPr lang="en-US" dirty="0" smtClean="0"/>
              <a:t> </a:t>
            </a:r>
            <a:r>
              <a:rPr lang="en-US" dirty="0" err="1" smtClean="0"/>
              <a:t>medija</a:t>
            </a:r>
            <a:r>
              <a:rPr lang="en-US" dirty="0" smtClean="0"/>
              <a:t> je </a:t>
            </a:r>
            <a:r>
              <a:rPr lang="en-US" dirty="0" err="1" smtClean="0"/>
              <a:t>tokom</a:t>
            </a:r>
            <a:r>
              <a:rPr lang="en-US" dirty="0" smtClean="0"/>
              <a:t> </a:t>
            </a:r>
            <a:r>
              <a:rPr lang="en-US" dirty="0" err="1" smtClean="0"/>
              <a:t>novembra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decembra</a:t>
            </a:r>
            <a:r>
              <a:rPr lang="en-US" dirty="0" smtClean="0"/>
              <a:t> </a:t>
            </a:r>
            <a:r>
              <a:rPr lang="en-US" dirty="0" err="1" smtClean="0"/>
              <a:t>blago</a:t>
            </a:r>
            <a:r>
              <a:rPr lang="en-US" dirty="0" smtClean="0"/>
              <a:t> </a:t>
            </a:r>
            <a:r>
              <a:rPr lang="en-US" dirty="0" err="1" smtClean="0"/>
              <a:t>umanjila</a:t>
            </a:r>
            <a:r>
              <a:rPr lang="en-US" dirty="0" smtClean="0"/>
              <a:t> </a:t>
            </a:r>
            <a:r>
              <a:rPr lang="en-US" dirty="0" err="1" smtClean="0"/>
              <a:t>izveštavanje</a:t>
            </a:r>
            <a:r>
              <a:rPr lang="en-US" dirty="0" smtClean="0"/>
              <a:t> o </a:t>
            </a:r>
            <a:r>
              <a:rPr lang="en-US" dirty="0" err="1" smtClean="0"/>
              <a:t>korupciji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prethodni</a:t>
            </a:r>
            <a:r>
              <a:rPr lang="en-US" dirty="0" smtClean="0"/>
              <a:t> period. </a:t>
            </a:r>
            <a:r>
              <a:rPr lang="en-US" dirty="0" err="1" smtClean="0"/>
              <a:t>Tako</a:t>
            </a:r>
            <a:r>
              <a:rPr lang="en-US" dirty="0" smtClean="0"/>
              <a:t> je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objavljenih</a:t>
            </a:r>
            <a:r>
              <a:rPr lang="en-US" dirty="0" smtClean="0"/>
              <a:t> </a:t>
            </a:r>
            <a:r>
              <a:rPr lang="en-US" dirty="0" err="1" smtClean="0"/>
              <a:t>televizijskih</a:t>
            </a:r>
            <a:r>
              <a:rPr lang="en-US" dirty="0" smtClean="0"/>
              <a:t> </a:t>
            </a:r>
            <a:r>
              <a:rPr lang="en-US" dirty="0" err="1" smtClean="0"/>
              <a:t>priloga</a:t>
            </a:r>
            <a:r>
              <a:rPr lang="en-US" dirty="0" smtClean="0"/>
              <a:t> </a:t>
            </a:r>
            <a:r>
              <a:rPr lang="en-US" dirty="0" err="1" smtClean="0"/>
              <a:t>smanjen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251 </a:t>
            </a:r>
            <a:r>
              <a:rPr lang="en-US" dirty="0" err="1" smtClean="0"/>
              <a:t>na</a:t>
            </a:r>
            <a:r>
              <a:rPr lang="en-US" dirty="0" smtClean="0"/>
              <a:t> 240, a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članaka</a:t>
            </a:r>
            <a:r>
              <a:rPr lang="en-US" dirty="0" smtClean="0"/>
              <a:t> </a:t>
            </a:r>
            <a:r>
              <a:rPr lang="en-US" dirty="0" err="1" smtClean="0"/>
              <a:t>smanjen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952 </a:t>
            </a:r>
            <a:r>
              <a:rPr lang="en-US" dirty="0" err="1" smtClean="0"/>
              <a:t>na</a:t>
            </a:r>
            <a:r>
              <a:rPr lang="en-US" dirty="0" smtClean="0"/>
              <a:t> 934.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posmatranih</a:t>
            </a:r>
            <a:r>
              <a:rPr lang="en-US" dirty="0" smtClean="0"/>
              <a:t> </a:t>
            </a:r>
            <a:r>
              <a:rPr lang="en-US" dirty="0" err="1" smtClean="0"/>
              <a:t>medija</a:t>
            </a:r>
            <a:r>
              <a:rPr lang="en-US" dirty="0" smtClean="0"/>
              <a:t>, SKY + </a:t>
            </a:r>
            <a:r>
              <a:rPr lang="en-US" dirty="0" err="1" smtClean="0"/>
              <a:t>sa</a:t>
            </a:r>
            <a:r>
              <a:rPr lang="en-US" dirty="0" smtClean="0"/>
              <a:t>  68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dnevna</a:t>
            </a:r>
            <a:r>
              <a:rPr lang="en-US" dirty="0" smtClean="0"/>
              <a:t> </a:t>
            </a:r>
            <a:r>
              <a:rPr lang="en-US" dirty="0" err="1" smtClean="0"/>
              <a:t>novina</a:t>
            </a:r>
            <a:r>
              <a:rPr lang="en-US" dirty="0" smtClean="0"/>
              <a:t> </a:t>
            </a:r>
            <a:r>
              <a:rPr lang="en-US" dirty="0" err="1" smtClean="0"/>
              <a:t>Blic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160,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imali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priloga</a:t>
            </a:r>
            <a:r>
              <a:rPr lang="en-US" dirty="0" smtClean="0"/>
              <a:t>/</a:t>
            </a:r>
            <a:r>
              <a:rPr lang="en-US" dirty="0" err="1" smtClean="0"/>
              <a:t>članaka</a:t>
            </a:r>
            <a:r>
              <a:rPr lang="en-US" dirty="0" smtClean="0"/>
              <a:t> </a:t>
            </a:r>
            <a:r>
              <a:rPr lang="en-US" dirty="0" err="1" smtClean="0"/>
              <a:t>posvećenih</a:t>
            </a:r>
            <a:r>
              <a:rPr lang="en-US" dirty="0" smtClean="0"/>
              <a:t> </a:t>
            </a:r>
            <a:r>
              <a:rPr lang="en-US" dirty="0" err="1" smtClean="0"/>
              <a:t>korupciji</a:t>
            </a:r>
            <a:r>
              <a:rPr lang="en-US" dirty="0" smtClean="0"/>
              <a:t> u </a:t>
            </a:r>
            <a:r>
              <a:rPr lang="en-US" dirty="0" err="1" smtClean="0"/>
              <a:t>novembru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decembru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pitanju</a:t>
            </a:r>
            <a:r>
              <a:rPr lang="en-US" dirty="0" smtClean="0"/>
              <a:t> </a:t>
            </a:r>
            <a:r>
              <a:rPr lang="en-US" dirty="0" err="1" smtClean="0"/>
              <a:t>akteri</a:t>
            </a:r>
            <a:r>
              <a:rPr lang="en-US" dirty="0" smtClean="0"/>
              <a:t> </a:t>
            </a:r>
            <a:r>
              <a:rPr lang="en-US" b="1" dirty="0" err="1" smtClean="0"/>
              <a:t>najpozitivnije</a:t>
            </a:r>
            <a:r>
              <a:rPr lang="en-US" b="1" dirty="0" smtClean="0"/>
              <a:t> </a:t>
            </a:r>
            <a:r>
              <a:rPr lang="en-US" b="1" dirty="0" err="1" smtClean="0"/>
              <a:t>su</a:t>
            </a:r>
            <a:r>
              <a:rPr lang="en-US" b="1" dirty="0" smtClean="0"/>
              <a:t> </a:t>
            </a:r>
            <a:r>
              <a:rPr lang="en-US" b="1" dirty="0" err="1" smtClean="0"/>
              <a:t>predstavljeni</a:t>
            </a:r>
            <a:r>
              <a:rPr lang="en-US" b="1" dirty="0" smtClean="0"/>
              <a:t> </a:t>
            </a:r>
            <a:r>
              <a:rPr lang="en-US" b="1" dirty="0" err="1" smtClean="0"/>
              <a:t>Vlada</a:t>
            </a:r>
            <a:r>
              <a:rPr lang="en-US" b="1" dirty="0" smtClean="0"/>
              <a:t> </a:t>
            </a:r>
            <a:r>
              <a:rPr lang="en-US" b="1" dirty="0" err="1" smtClean="0"/>
              <a:t>Srbije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Srpska</a:t>
            </a:r>
            <a:r>
              <a:rPr lang="en-US" b="1" dirty="0" smtClean="0"/>
              <a:t> </a:t>
            </a:r>
            <a:r>
              <a:rPr lang="en-US" b="1" dirty="0" err="1" smtClean="0"/>
              <a:t>napredna</a:t>
            </a:r>
            <a:r>
              <a:rPr lang="en-US" b="1" dirty="0" smtClean="0"/>
              <a:t> </a:t>
            </a:r>
            <a:r>
              <a:rPr lang="en-US" b="1" dirty="0" err="1" smtClean="0"/>
              <a:t>stranka</a:t>
            </a:r>
            <a:r>
              <a:rPr lang="en-US" b="1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stožerna</a:t>
            </a:r>
            <a:r>
              <a:rPr lang="en-US" dirty="0" smtClean="0"/>
              <a:t> </a:t>
            </a:r>
            <a:r>
              <a:rPr lang="en-US" dirty="0" err="1" smtClean="0"/>
              <a:t>stranka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. </a:t>
            </a:r>
            <a:r>
              <a:rPr lang="en-US" dirty="0" err="1" smtClean="0"/>
              <a:t>P</a:t>
            </a:r>
            <a:r>
              <a:rPr lang="en-US" b="1" dirty="0" err="1" smtClean="0"/>
              <a:t>ozitivno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predstavljeni</a:t>
            </a:r>
            <a:r>
              <a:rPr lang="en-US" b="1" dirty="0" smtClean="0"/>
              <a:t>, </a:t>
            </a:r>
            <a:r>
              <a:rPr lang="en-US" b="1" dirty="0" err="1" smtClean="0"/>
              <a:t>ali</a:t>
            </a:r>
            <a:r>
              <a:rPr lang="en-US" b="1" dirty="0" smtClean="0"/>
              <a:t> u </a:t>
            </a:r>
            <a:r>
              <a:rPr lang="en-US" b="1" dirty="0" err="1" smtClean="0"/>
              <a:t>značajno</a:t>
            </a:r>
            <a:r>
              <a:rPr lang="en-US" b="1" dirty="0" smtClean="0"/>
              <a:t> </a:t>
            </a:r>
            <a:r>
              <a:rPr lang="en-US" b="1" dirty="0" err="1" smtClean="0"/>
              <a:t>manjoj</a:t>
            </a:r>
            <a:r>
              <a:rPr lang="en-US" b="1" dirty="0" smtClean="0"/>
              <a:t> </a:t>
            </a:r>
            <a:r>
              <a:rPr lang="en-US" b="1" dirty="0" err="1" smtClean="0"/>
              <a:t>meri</a:t>
            </a:r>
            <a:r>
              <a:rPr lang="en-US" b="1" dirty="0" smtClean="0"/>
              <a:t> </a:t>
            </a:r>
            <a:r>
              <a:rPr lang="en-US" b="1" dirty="0" err="1" smtClean="0"/>
              <a:t>antikorupcijska</a:t>
            </a:r>
            <a:r>
              <a:rPr lang="en-US" b="1" dirty="0" smtClean="0"/>
              <a:t> </a:t>
            </a:r>
            <a:r>
              <a:rPr lang="en-US" b="1" dirty="0" err="1" smtClean="0"/>
              <a:t>tela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uzbunjivači</a:t>
            </a:r>
            <a:r>
              <a:rPr lang="en-US" b="1" dirty="0" smtClean="0"/>
              <a:t>, </a:t>
            </a:r>
            <a:r>
              <a:rPr lang="en-US" b="1" dirty="0" err="1" smtClean="0"/>
              <a:t>odosno</a:t>
            </a:r>
            <a:r>
              <a:rPr lang="en-US" b="1" dirty="0" smtClean="0"/>
              <a:t> </a:t>
            </a:r>
            <a:r>
              <a:rPr lang="en-US" b="1" dirty="0" err="1" smtClean="0"/>
              <a:t>žrtve</a:t>
            </a:r>
            <a:r>
              <a:rPr lang="en-US" b="1" dirty="0" smtClean="0"/>
              <a:t> </a:t>
            </a:r>
            <a:r>
              <a:rPr lang="en-US" b="1" dirty="0" err="1" smtClean="0"/>
              <a:t>korucije</a:t>
            </a:r>
            <a:r>
              <a:rPr lang="en-US" dirty="0" smtClean="0"/>
              <a:t>. </a:t>
            </a:r>
          </a:p>
          <a:p>
            <a:pPr lvl="0"/>
            <a:r>
              <a:rPr lang="en-US" dirty="0" err="1" smtClean="0"/>
              <a:t>Ujedinjenih</a:t>
            </a:r>
            <a:r>
              <a:rPr lang="en-US" dirty="0" smtClean="0"/>
              <a:t> </a:t>
            </a:r>
            <a:r>
              <a:rPr lang="en-US" dirty="0" err="1" smtClean="0"/>
              <a:t>regiona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lider</a:t>
            </a:r>
            <a:r>
              <a:rPr lang="en-US" dirty="0" smtClean="0"/>
              <a:t> bio </a:t>
            </a:r>
            <a:r>
              <a:rPr lang="en-US" dirty="0" err="1" smtClean="0"/>
              <a:t>saslušan</a:t>
            </a:r>
            <a:r>
              <a:rPr lang="en-US" dirty="0" smtClean="0"/>
              <a:t> u </a:t>
            </a:r>
            <a:r>
              <a:rPr lang="en-US" dirty="0" err="1" smtClean="0"/>
              <a:t>svojstvu</a:t>
            </a:r>
            <a:r>
              <a:rPr lang="en-US" dirty="0" smtClean="0"/>
              <a:t> </a:t>
            </a:r>
            <a:r>
              <a:rPr lang="en-US" dirty="0" err="1" smtClean="0"/>
              <a:t>građanina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saslušanja</a:t>
            </a:r>
            <a:r>
              <a:rPr lang="en-US" dirty="0" smtClean="0"/>
              <a:t> </a:t>
            </a:r>
            <a:r>
              <a:rPr lang="en-US" dirty="0" err="1" smtClean="0"/>
              <a:t>imao</a:t>
            </a:r>
            <a:r>
              <a:rPr lang="en-US" dirty="0" smtClean="0"/>
              <a:t> </a:t>
            </a:r>
            <a:r>
              <a:rPr lang="en-US" dirty="0" err="1" smtClean="0"/>
              <a:t>priliku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dokaže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nevinost</a:t>
            </a:r>
            <a:r>
              <a:rPr lang="en-US" dirty="0" smtClean="0"/>
              <a:t> </a:t>
            </a:r>
            <a:r>
              <a:rPr lang="en-US" dirty="0" err="1" smtClean="0"/>
              <a:t>pričajući</a:t>
            </a:r>
            <a:r>
              <a:rPr lang="en-US" dirty="0" smtClean="0"/>
              <a:t> </a:t>
            </a:r>
            <a:r>
              <a:rPr lang="en-US" dirty="0" err="1" smtClean="0"/>
              <a:t>svoju</a:t>
            </a:r>
            <a:r>
              <a:rPr lang="en-US" dirty="0" smtClean="0"/>
              <a:t> </a:t>
            </a:r>
            <a:r>
              <a:rPr lang="en-US" dirty="0" err="1" smtClean="0"/>
              <a:t>verziju</a:t>
            </a:r>
            <a:r>
              <a:rPr lang="en-US" dirty="0" smtClean="0"/>
              <a:t> </a:t>
            </a:r>
            <a:r>
              <a:rPr lang="en-US" dirty="0" err="1" smtClean="0"/>
              <a:t>slučaja</a:t>
            </a:r>
            <a:r>
              <a:rPr lang="en-US" dirty="0" smtClean="0"/>
              <a:t> </a:t>
            </a:r>
            <a:r>
              <a:rPr lang="en-US" dirty="0" err="1" smtClean="0"/>
              <a:t>Nacionalne</a:t>
            </a:r>
            <a:r>
              <a:rPr lang="en-US" dirty="0" smtClean="0"/>
              <a:t> </a:t>
            </a:r>
            <a:r>
              <a:rPr lang="en-US" dirty="0" err="1" smtClean="0"/>
              <a:t>štedionice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TV </a:t>
            </a:r>
            <a:r>
              <a:rPr lang="en-US" dirty="0" err="1" smtClean="0"/>
              <a:t>Prva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TV </a:t>
            </a:r>
            <a:r>
              <a:rPr lang="en-US" dirty="0" err="1" smtClean="0"/>
              <a:t>Vojvodina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dnevnim</a:t>
            </a:r>
            <a:r>
              <a:rPr lang="en-US" dirty="0" smtClean="0"/>
              <a:t> </a:t>
            </a:r>
            <a:r>
              <a:rPr lang="en-US" dirty="0" err="1" smtClean="0"/>
              <a:t>listovima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Kurir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b="1" dirty="0" err="1" smtClean="0"/>
              <a:t>Negativno</a:t>
            </a:r>
            <a:r>
              <a:rPr lang="en-US" b="1" dirty="0" smtClean="0"/>
              <a:t> </a:t>
            </a:r>
            <a:r>
              <a:rPr lang="en-US" b="1" dirty="0" err="1" smtClean="0"/>
              <a:t>predstavljanje</a:t>
            </a:r>
            <a:r>
              <a:rPr lang="en-US" b="1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izraženo</a:t>
            </a:r>
            <a:r>
              <a:rPr lang="en-US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javnog</a:t>
            </a:r>
            <a:r>
              <a:rPr lang="en-US" b="1" dirty="0" smtClean="0"/>
              <a:t> </a:t>
            </a:r>
            <a:r>
              <a:rPr lang="en-US" b="1" dirty="0" err="1" smtClean="0"/>
              <a:t>sektora</a:t>
            </a:r>
            <a:r>
              <a:rPr lang="en-US" b="1" dirty="0" smtClean="0"/>
              <a:t> (</a:t>
            </a:r>
            <a:r>
              <a:rPr lang="en-US" b="1" dirty="0" err="1" smtClean="0"/>
              <a:t>privrede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javnih</a:t>
            </a:r>
            <a:r>
              <a:rPr lang="en-US" b="1" dirty="0" smtClean="0"/>
              <a:t> </a:t>
            </a:r>
            <a:r>
              <a:rPr lang="en-US" b="1" dirty="0" err="1" smtClean="0"/>
              <a:t>ustanova</a:t>
            </a:r>
            <a:r>
              <a:rPr lang="en-US" b="1" dirty="0" smtClean="0"/>
              <a:t>), </a:t>
            </a:r>
            <a:r>
              <a:rPr lang="en-US" b="1" dirty="0" err="1" smtClean="0"/>
              <a:t>privatnih</a:t>
            </a:r>
            <a:r>
              <a:rPr lang="en-US" b="1" dirty="0" smtClean="0"/>
              <a:t> </a:t>
            </a:r>
            <a:r>
              <a:rPr lang="en-US" b="1" dirty="0" err="1" smtClean="0"/>
              <a:t>preduzeća</a:t>
            </a:r>
            <a:r>
              <a:rPr lang="en-US" b="1" dirty="0" smtClean="0"/>
              <a:t>, </a:t>
            </a:r>
            <a:r>
              <a:rPr lang="en-US" b="1" dirty="0" err="1" smtClean="0"/>
              <a:t>osumnjičenih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optuženih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korupciju</a:t>
            </a:r>
            <a:r>
              <a:rPr lang="en-US" b="1" dirty="0" smtClean="0"/>
              <a:t>, </a:t>
            </a:r>
            <a:r>
              <a:rPr lang="en-US" b="1" dirty="0" err="1" smtClean="0"/>
              <a:t>lokalnih</a:t>
            </a:r>
            <a:r>
              <a:rPr lang="en-US" b="1" dirty="0" smtClean="0"/>
              <a:t> </a:t>
            </a:r>
            <a:r>
              <a:rPr lang="en-US" b="1" dirty="0" err="1" smtClean="0"/>
              <a:t>nivoa</a:t>
            </a:r>
            <a:r>
              <a:rPr lang="en-US" b="1" dirty="0" smtClean="0"/>
              <a:t> </a:t>
            </a:r>
            <a:r>
              <a:rPr lang="en-US" b="1" dirty="0" err="1" smtClean="0"/>
              <a:t>vlasti</a:t>
            </a:r>
            <a:r>
              <a:rPr lang="en-US" b="1" dirty="0" smtClean="0"/>
              <a:t>, </a:t>
            </a:r>
            <a:r>
              <a:rPr lang="en-US" b="1" dirty="0" err="1" smtClean="0"/>
              <a:t>posebno</a:t>
            </a:r>
            <a:r>
              <a:rPr lang="en-US" b="1" dirty="0" smtClean="0"/>
              <a:t> u </a:t>
            </a:r>
            <a:r>
              <a:rPr lang="en-US" b="1" dirty="0" err="1" smtClean="0"/>
              <a:t>Beogradu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Demokrtaske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predsednik</a:t>
            </a:r>
            <a:r>
              <a:rPr lang="en-US" dirty="0" smtClean="0"/>
              <a:t> bio </a:t>
            </a:r>
            <a:r>
              <a:rPr lang="en-US" dirty="0" err="1" smtClean="0"/>
              <a:t>gradonačelnik</a:t>
            </a:r>
            <a:r>
              <a:rPr lang="en-US" dirty="0" smtClean="0"/>
              <a:t> </a:t>
            </a:r>
            <a:r>
              <a:rPr lang="en-US" dirty="0" err="1" smtClean="0"/>
              <a:t>Beograda</a:t>
            </a:r>
            <a:r>
              <a:rPr lang="en-US" dirty="0" smtClean="0"/>
              <a:t>. TV Pink se </a:t>
            </a:r>
            <a:r>
              <a:rPr lang="en-US" dirty="0" err="1" smtClean="0"/>
              <a:t>isticala</a:t>
            </a:r>
            <a:r>
              <a:rPr lang="en-US" dirty="0" smtClean="0"/>
              <a:t> u </a:t>
            </a:r>
            <a:r>
              <a:rPr lang="en-US" dirty="0" err="1" smtClean="0"/>
              <a:t>stavljanju</a:t>
            </a:r>
            <a:r>
              <a:rPr lang="en-US" dirty="0" smtClean="0"/>
              <a:t> </a:t>
            </a:r>
            <a:r>
              <a:rPr lang="en-US" dirty="0" err="1" smtClean="0"/>
              <a:t>predsednika</a:t>
            </a:r>
            <a:r>
              <a:rPr lang="en-US" dirty="0" smtClean="0"/>
              <a:t> </a:t>
            </a:r>
            <a:r>
              <a:rPr lang="en-US" dirty="0" err="1" smtClean="0"/>
              <a:t>Demokratske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 smtClean="0"/>
              <a:t>Dragana</a:t>
            </a:r>
            <a:r>
              <a:rPr lang="en-US" dirty="0" smtClean="0"/>
              <a:t> </a:t>
            </a:r>
            <a:r>
              <a:rPr lang="en-US" dirty="0" err="1" smtClean="0"/>
              <a:t>Đilasa</a:t>
            </a:r>
            <a:r>
              <a:rPr lang="en-US" dirty="0" smtClean="0"/>
              <a:t> u </a:t>
            </a:r>
            <a:r>
              <a:rPr lang="en-US" dirty="0" err="1" smtClean="0"/>
              <a:t>negativan</a:t>
            </a:r>
            <a:r>
              <a:rPr lang="en-US" dirty="0" smtClean="0"/>
              <a:t> </a:t>
            </a:r>
            <a:r>
              <a:rPr lang="en-US" dirty="0" err="1" smtClean="0"/>
              <a:t>kontekst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izveštavanja</a:t>
            </a:r>
            <a:r>
              <a:rPr lang="en-US" dirty="0" smtClean="0"/>
              <a:t> u </a:t>
            </a:r>
            <a:r>
              <a:rPr lang="en-US" dirty="0" err="1" smtClean="0"/>
              <a:t>prethodnom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, </a:t>
            </a:r>
            <a:r>
              <a:rPr lang="en-US" dirty="0" err="1" smtClean="0"/>
              <a:t>došlo</a:t>
            </a:r>
            <a:r>
              <a:rPr lang="en-US" dirty="0" smtClean="0"/>
              <a:t> je do </a:t>
            </a:r>
            <a:r>
              <a:rPr lang="en-US" dirty="0" err="1" smtClean="0"/>
              <a:t>smanjenja</a:t>
            </a:r>
            <a:r>
              <a:rPr lang="en-US" dirty="0" smtClean="0"/>
              <a:t> </a:t>
            </a:r>
            <a:r>
              <a:rPr lang="en-US" dirty="0" err="1" smtClean="0"/>
              <a:t>kršenja</a:t>
            </a:r>
            <a:r>
              <a:rPr lang="en-US" dirty="0" smtClean="0"/>
              <a:t> </a:t>
            </a:r>
            <a:r>
              <a:rPr lang="en-US" dirty="0" err="1" smtClean="0"/>
              <a:t>pretpostavke</a:t>
            </a:r>
            <a:r>
              <a:rPr lang="en-US" dirty="0" smtClean="0"/>
              <a:t> </a:t>
            </a:r>
            <a:r>
              <a:rPr lang="en-US" dirty="0" err="1" smtClean="0"/>
              <a:t>nevisnosti</a:t>
            </a:r>
            <a:r>
              <a:rPr lang="en-US" dirty="0" smtClean="0"/>
              <a:t>, </a:t>
            </a:r>
            <a:r>
              <a:rPr lang="en-US" b="1" dirty="0" smtClean="0"/>
              <a:t>165 </a:t>
            </a:r>
            <a:r>
              <a:rPr lang="en-US" b="1" dirty="0" err="1" smtClean="0"/>
              <a:t>članaka</a:t>
            </a:r>
            <a:r>
              <a:rPr lang="en-US" b="1" dirty="0" smtClean="0"/>
              <a:t> u </a:t>
            </a:r>
            <a:r>
              <a:rPr lang="en-US" b="1" dirty="0" err="1" smtClean="0"/>
              <a:t>odnosu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326</a:t>
            </a:r>
            <a:r>
              <a:rPr lang="en-US" dirty="0" smtClean="0"/>
              <a:t>. </a:t>
            </a:r>
            <a:r>
              <a:rPr lang="en-US" b="1" dirty="0" err="1" smtClean="0"/>
              <a:t>Dnevna</a:t>
            </a:r>
            <a:r>
              <a:rPr lang="en-US" b="1" dirty="0" smtClean="0"/>
              <a:t> </a:t>
            </a:r>
            <a:r>
              <a:rPr lang="en-US" b="1" dirty="0" err="1" smtClean="0"/>
              <a:t>novina</a:t>
            </a:r>
            <a:r>
              <a:rPr lang="en-US" b="1" dirty="0" smtClean="0"/>
              <a:t> </a:t>
            </a:r>
            <a:r>
              <a:rPr lang="en-US" b="1" dirty="0" err="1" smtClean="0"/>
              <a:t>Kurir</a:t>
            </a:r>
            <a:r>
              <a:rPr lang="en-US" b="1" dirty="0" smtClean="0"/>
              <a:t> </a:t>
            </a:r>
            <a:r>
              <a:rPr lang="en-US" dirty="0" smtClean="0"/>
              <a:t>je u </a:t>
            </a:r>
            <a:r>
              <a:rPr lang="en-US" dirty="0" err="1" smtClean="0"/>
              <a:t>posmatranom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 </a:t>
            </a:r>
            <a:r>
              <a:rPr lang="en-US" dirty="0" err="1" smtClean="0"/>
              <a:t>značajno</a:t>
            </a:r>
            <a:r>
              <a:rPr lang="en-US" dirty="0" smtClean="0"/>
              <a:t> </a:t>
            </a:r>
            <a:r>
              <a:rPr lang="en-US" dirty="0" err="1" smtClean="0"/>
              <a:t>smanjila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tekstova</a:t>
            </a:r>
            <a:r>
              <a:rPr lang="en-US" dirty="0" smtClean="0"/>
              <a:t> u </a:t>
            </a:r>
            <a:r>
              <a:rPr lang="en-US" dirty="0" err="1" smtClean="0"/>
              <a:t>kojima</a:t>
            </a:r>
            <a:r>
              <a:rPr lang="en-US" dirty="0" smtClean="0"/>
              <a:t> je </a:t>
            </a:r>
            <a:r>
              <a:rPr lang="en-US" dirty="0" err="1" smtClean="0"/>
              <a:t>kršena</a:t>
            </a:r>
            <a:r>
              <a:rPr lang="en-US" dirty="0" smtClean="0"/>
              <a:t> </a:t>
            </a:r>
            <a:r>
              <a:rPr lang="en-US" dirty="0" err="1" smtClean="0"/>
              <a:t>pretpostavka</a:t>
            </a:r>
            <a:r>
              <a:rPr lang="en-US" dirty="0" smtClean="0"/>
              <a:t> </a:t>
            </a:r>
            <a:r>
              <a:rPr lang="en-US" dirty="0" err="1" smtClean="0"/>
              <a:t>nevinosti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38 </a:t>
            </a:r>
            <a:r>
              <a:rPr lang="en-US" dirty="0" err="1" smtClean="0"/>
              <a:t>na</a:t>
            </a:r>
            <a:r>
              <a:rPr lang="en-US" dirty="0" smtClean="0"/>
              <a:t> 10. 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nalazi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senzacionalistickih</a:t>
            </a:r>
            <a:r>
              <a:rPr lang="en-US" dirty="0" smtClean="0"/>
              <a:t> </a:t>
            </a:r>
            <a:r>
              <a:rPr lang="en-US" dirty="0" err="1" smtClean="0"/>
              <a:t>clanaka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Diskurs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3" name="Chart 2"/>
          <p:cNvGraphicFramePr/>
          <p:nvPr/>
        </p:nvGraphicFramePr>
        <p:xfrm>
          <a:off x="251520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54098"/>
          </a:xfrm>
        </p:spPr>
        <p:txBody>
          <a:bodyPr>
            <a:normAutofit/>
          </a:bodyPr>
          <a:lstStyle/>
          <a:p>
            <a:r>
              <a:rPr lang="sr-Latn-RS" sz="2800" smtClean="0">
                <a:latin typeface="Arial Black" pitchFamily="34" charset="0"/>
              </a:rPr>
              <a:t>Aleksandar </a:t>
            </a:r>
            <a:r>
              <a:rPr lang="en-US" sz="2800" err="1" smtClean="0">
                <a:latin typeface="Arial Black" pitchFamily="34" charset="0"/>
              </a:rPr>
              <a:t>Vučić</a:t>
            </a:r>
            <a:r>
              <a:rPr lang="sr-Latn-RS" sz="2800" smtClean="0">
                <a:latin typeface="Arial Black" pitchFamily="34" charset="0"/>
              </a:rPr>
              <a:t> u štampanim medijima</a:t>
            </a:r>
            <a:endParaRPr lang="en-US" sz="2800">
              <a:latin typeface="Arial Black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2071679"/>
          <a:ext cx="7674646" cy="320674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72163"/>
                <a:gridCol w="2572080"/>
                <a:gridCol w="2730403"/>
              </a:tblGrid>
              <a:tr h="349891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TOTAL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POZITIVNO</a:t>
                      </a:r>
                      <a:endParaRPr lang="en-US" b="1"/>
                    </a:p>
                  </a:txBody>
                  <a:tcPr/>
                </a:tc>
              </a:tr>
              <a:tr h="349891">
                <a:tc>
                  <a:txBody>
                    <a:bodyPr/>
                    <a:lstStyle/>
                    <a:p>
                      <a:r>
                        <a:rPr lang="en-US" b="1" smtClean="0"/>
                        <a:t>KURIR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160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155</a:t>
                      </a:r>
                      <a:endParaRPr lang="en-US" b="1"/>
                    </a:p>
                  </a:txBody>
                  <a:tcPr anchor="ctr"/>
                </a:tc>
              </a:tr>
              <a:tr h="349891">
                <a:tc>
                  <a:txBody>
                    <a:bodyPr/>
                    <a:lstStyle/>
                    <a:p>
                      <a:r>
                        <a:rPr lang="en-US" b="1" smtClean="0"/>
                        <a:t>BLIC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197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166</a:t>
                      </a:r>
                      <a:endParaRPr lang="en-US" b="1"/>
                    </a:p>
                  </a:txBody>
                  <a:tcPr anchor="ctr"/>
                </a:tc>
              </a:tr>
              <a:tr h="603921">
                <a:tc>
                  <a:txBody>
                    <a:bodyPr/>
                    <a:lstStyle/>
                    <a:p>
                      <a:r>
                        <a:rPr lang="en-US" b="1" smtClean="0"/>
                        <a:t>POLITIKA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239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212</a:t>
                      </a:r>
                      <a:endParaRPr lang="en-US" b="1"/>
                    </a:p>
                  </a:txBody>
                  <a:tcPr anchor="ctr"/>
                </a:tc>
              </a:tr>
              <a:tr h="569894">
                <a:tc>
                  <a:txBody>
                    <a:bodyPr/>
                    <a:lstStyle/>
                    <a:p>
                      <a:r>
                        <a:rPr lang="en-US" b="1" smtClean="0"/>
                        <a:t>NA</a:t>
                      </a:r>
                      <a:r>
                        <a:rPr lang="sr-Latn-RS" b="1" smtClean="0"/>
                        <a:t>ŠE</a:t>
                      </a:r>
                      <a:r>
                        <a:rPr lang="sr-Latn-RS" b="1" baseline="0" smtClean="0"/>
                        <a:t> NOVINE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256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204</a:t>
                      </a:r>
                      <a:endParaRPr lang="en-US" b="1"/>
                    </a:p>
                  </a:txBody>
                  <a:tcPr anchor="ctr"/>
                </a:tc>
              </a:tr>
              <a:tr h="349891">
                <a:tc>
                  <a:txBody>
                    <a:bodyPr/>
                    <a:lstStyle/>
                    <a:p>
                      <a:r>
                        <a:rPr lang="sr-Latn-RS" b="1" smtClean="0"/>
                        <a:t>INFORMER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2520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2433</a:t>
                      </a:r>
                      <a:endParaRPr lang="en-US" b="1"/>
                    </a:p>
                  </a:txBody>
                  <a:tcPr anchor="ctr"/>
                </a:tc>
              </a:tr>
              <a:tr h="569894">
                <a:tc>
                  <a:txBody>
                    <a:bodyPr/>
                    <a:lstStyle/>
                    <a:p>
                      <a:r>
                        <a:rPr lang="sr-Latn-RS" b="1" smtClean="0"/>
                        <a:t>VEČERNJE NOVOSTI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1022</a:t>
                      </a:r>
                      <a:endParaRPr lang="en-US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b="1" smtClean="0"/>
                        <a:t>1001</a:t>
                      </a:r>
                      <a:endParaRPr lang="en-US" b="1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6444208" y="5877272"/>
            <a:ext cx="2088232" cy="2880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200" b="1" smtClean="0">
                <a:latin typeface="Arial" pitchFamily="34" charset="0"/>
                <a:cs typeface="Arial" pitchFamily="34" charset="0"/>
              </a:rPr>
              <a:t>Novembar Decembar 2013</a:t>
            </a:r>
            <a:endParaRPr lang="en-US" sz="12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01080" cy="1225536"/>
          </a:xfrm>
        </p:spPr>
        <p:txBody>
          <a:bodyPr>
            <a:noAutofit/>
          </a:bodyPr>
          <a:lstStyle/>
          <a:p>
            <a:r>
              <a:rPr lang="en-US" sz="2800" err="1" smtClean="0">
                <a:latin typeface="Arial Black" pitchFamily="34" charset="0"/>
              </a:rPr>
              <a:t>Aleksandar</a:t>
            </a:r>
            <a:r>
              <a:rPr lang="sr-Latn-RS" sz="2800" smtClean="0">
                <a:latin typeface="Arial Black" pitchFamily="34" charset="0"/>
              </a:rPr>
              <a:t> Vučić u elekt</a:t>
            </a:r>
            <a:r>
              <a:rPr lang="en-US" sz="2800" smtClean="0">
                <a:latin typeface="Arial Black" pitchFamily="34" charset="0"/>
              </a:rPr>
              <a:t>r</a:t>
            </a:r>
            <a:r>
              <a:rPr lang="sr-Latn-RS" sz="2800" smtClean="0">
                <a:latin typeface="Arial Black" pitchFamily="34" charset="0"/>
              </a:rPr>
              <a:t>ons</a:t>
            </a:r>
            <a:r>
              <a:rPr lang="en-US" sz="2800" smtClean="0">
                <a:latin typeface="Arial Black" pitchFamily="34" charset="0"/>
              </a:rPr>
              <a:t>k</a:t>
            </a:r>
            <a:r>
              <a:rPr lang="sr-Latn-RS" sz="2800" smtClean="0">
                <a:latin typeface="Arial Black" pitchFamily="34" charset="0"/>
              </a:rPr>
              <a:t>im medijima - televizij</a:t>
            </a:r>
            <a:r>
              <a:rPr lang="en-US" sz="2800" smtClean="0">
                <a:latin typeface="Arial Black" pitchFamily="34" charset="0"/>
              </a:rPr>
              <a:t>e</a:t>
            </a:r>
            <a:endParaRPr lang="en-US" sz="2800">
              <a:latin typeface="Arial Black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099" y="2214552"/>
          <a:ext cx="7286676" cy="358381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28892"/>
                <a:gridCol w="2428892"/>
                <a:gridCol w="2428892"/>
              </a:tblGrid>
              <a:tr h="511973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TOTAL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POZITIVNO (mm:ss)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B92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1:52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1:52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RTS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1:12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1:12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PRVA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0:01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0:01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PINK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1:43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1:43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SKY +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2:22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2:17</a:t>
                      </a:r>
                      <a:endParaRPr lang="en-US" b="1"/>
                    </a:p>
                  </a:txBody>
                  <a:tcPr/>
                </a:tc>
              </a:tr>
              <a:tr h="511973">
                <a:tc>
                  <a:txBody>
                    <a:bodyPr/>
                    <a:lstStyle/>
                    <a:p>
                      <a:r>
                        <a:rPr lang="sr-Latn-RS" b="1" smtClean="0"/>
                        <a:t>TV</a:t>
                      </a:r>
                      <a:r>
                        <a:rPr lang="sr-Latn-RS" b="1" baseline="0" smtClean="0"/>
                        <a:t> VOJVODINA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1:30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b="1" smtClean="0"/>
                        <a:t>1:20</a:t>
                      </a:r>
                      <a:endParaRPr lang="en-US" b="1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6660232" y="6021288"/>
            <a:ext cx="2088232" cy="28802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1200" b="1" smtClean="0">
                <a:latin typeface="Arial" pitchFamily="34" charset="0"/>
                <a:cs typeface="Arial" pitchFamily="34" charset="0"/>
              </a:rPr>
              <a:t>Novembar Decembar 2013</a:t>
            </a:r>
            <a:endParaRPr lang="en-US" sz="12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err="1" smtClean="0"/>
              <a:t>Posmatrano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oblastima</a:t>
            </a:r>
            <a:r>
              <a:rPr lang="en-US" dirty="0" smtClean="0"/>
              <a:t> </a:t>
            </a:r>
            <a:r>
              <a:rPr lang="en-US" dirty="0" err="1" smtClean="0"/>
              <a:t>mediji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</a:t>
            </a:r>
            <a:r>
              <a:rPr lang="en-US" dirty="0" err="1" smtClean="0"/>
              <a:t>najvećoj</a:t>
            </a:r>
            <a:r>
              <a:rPr lang="en-US" dirty="0" smtClean="0"/>
              <a:t> </a:t>
            </a:r>
            <a:r>
              <a:rPr lang="en-US" dirty="0" err="1" smtClean="0"/>
              <a:t>meri</a:t>
            </a:r>
            <a:r>
              <a:rPr lang="en-US" dirty="0" smtClean="0"/>
              <a:t> </a:t>
            </a:r>
            <a:r>
              <a:rPr lang="en-US" dirty="0" err="1" smtClean="0"/>
              <a:t>izveštavali</a:t>
            </a:r>
            <a:r>
              <a:rPr lang="en-US" dirty="0" smtClean="0"/>
              <a:t> o </a:t>
            </a:r>
            <a:r>
              <a:rPr lang="en-US" dirty="0" err="1" smtClean="0"/>
              <a:t>korupciji</a:t>
            </a:r>
            <a:r>
              <a:rPr lang="en-US" dirty="0" smtClean="0"/>
              <a:t> u </a:t>
            </a:r>
            <a:r>
              <a:rPr lang="en-US" b="1" dirty="0" err="1" smtClean="0"/>
              <a:t>sferi</a:t>
            </a:r>
            <a:r>
              <a:rPr lang="en-US" b="1" dirty="0" smtClean="0"/>
              <a:t> </a:t>
            </a:r>
            <a:r>
              <a:rPr lang="en-US" b="1" dirty="0" err="1" smtClean="0"/>
              <a:t>politike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privrede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o </a:t>
            </a:r>
            <a:r>
              <a:rPr lang="en-US" b="1" dirty="0" err="1" smtClean="0"/>
              <a:t>njenom</a:t>
            </a:r>
            <a:r>
              <a:rPr lang="en-US" b="1" dirty="0" smtClean="0"/>
              <a:t> </a:t>
            </a:r>
            <a:r>
              <a:rPr lang="en-US" b="1" dirty="0" err="1" smtClean="0"/>
              <a:t>sankcionisanju</a:t>
            </a:r>
            <a:r>
              <a:rPr lang="en-US" dirty="0" smtClean="0"/>
              <a:t>. </a:t>
            </a:r>
            <a:r>
              <a:rPr lang="en-US" dirty="0" err="1" smtClean="0"/>
              <a:t>Međutim</a:t>
            </a:r>
            <a:r>
              <a:rPr lang="en-US" dirty="0" smtClean="0"/>
              <a:t>, </a:t>
            </a:r>
            <a:r>
              <a:rPr lang="en-US" dirty="0" err="1" smtClean="0"/>
              <a:t>ono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umanuje</a:t>
            </a:r>
            <a:r>
              <a:rPr lang="en-US" dirty="0" smtClean="0"/>
              <a:t> </a:t>
            </a:r>
            <a:r>
              <a:rPr lang="en-US" dirty="0" err="1" smtClean="0"/>
              <a:t>doprinos</a:t>
            </a:r>
            <a:r>
              <a:rPr lang="en-US" dirty="0" smtClean="0"/>
              <a:t> </a:t>
            </a:r>
            <a:r>
              <a:rPr lang="en-US" dirty="0" err="1" smtClean="0"/>
              <a:t>borbi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je </a:t>
            </a:r>
            <a:r>
              <a:rPr lang="en-US" dirty="0" err="1" smtClean="0"/>
              <a:t>činjenica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b="1" dirty="0" smtClean="0"/>
              <a:t>to bile </a:t>
            </a:r>
            <a:r>
              <a:rPr lang="en-US" b="1" dirty="0" err="1" smtClean="0"/>
              <a:t>informativne</a:t>
            </a:r>
            <a:r>
              <a:rPr lang="en-US" dirty="0" smtClean="0"/>
              <a:t>, </a:t>
            </a:r>
            <a:r>
              <a:rPr lang="en-US" b="1" dirty="0" smtClean="0"/>
              <a:t>a ne </a:t>
            </a:r>
            <a:r>
              <a:rPr lang="en-US" b="1" dirty="0" err="1" smtClean="0"/>
              <a:t>analitičke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novinarstva</a:t>
            </a:r>
            <a:r>
              <a:rPr lang="en-US" dirty="0" smtClean="0"/>
              <a:t>. </a:t>
            </a: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 err="1" smtClean="0"/>
              <a:t>tih</a:t>
            </a:r>
            <a:r>
              <a:rPr lang="en-US" dirty="0" smtClean="0"/>
              <a:t> </a:t>
            </a:r>
            <a:r>
              <a:rPr lang="en-US" dirty="0" err="1" smtClean="0"/>
              <a:t>prilog</a:t>
            </a:r>
            <a:r>
              <a:rPr lang="en-US" dirty="0" smtClean="0"/>
              <a:t> je bio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informiše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promoviše</a:t>
            </a:r>
            <a:r>
              <a:rPr lang="en-US" b="1" dirty="0" smtClean="0"/>
              <a:t> o </a:t>
            </a:r>
            <a:r>
              <a:rPr lang="en-US" b="1" dirty="0" err="1" smtClean="0"/>
              <a:t>borbi</a:t>
            </a:r>
            <a:r>
              <a:rPr lang="en-US" b="1" dirty="0" smtClean="0"/>
              <a:t> </a:t>
            </a:r>
            <a:r>
              <a:rPr lang="en-US" b="1" dirty="0" err="1" smtClean="0"/>
              <a:t>protiv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dirty="0" smtClean="0"/>
              <a:t>, a ne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b="1" dirty="0" err="1" smtClean="0"/>
              <a:t>otkrije</a:t>
            </a:r>
            <a:r>
              <a:rPr lang="en-US" b="1" dirty="0" smtClean="0"/>
              <a:t> </a:t>
            </a:r>
            <a:r>
              <a:rPr lang="en-US" b="1" dirty="0" err="1" smtClean="0"/>
              <a:t>nove</a:t>
            </a:r>
            <a:r>
              <a:rPr lang="en-US" b="1" dirty="0" smtClean="0"/>
              <a:t> </a:t>
            </a:r>
            <a:r>
              <a:rPr lang="en-US" b="1" dirty="0" err="1" smtClean="0"/>
              <a:t>aspekte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aktere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b="1" dirty="0" smtClean="0"/>
              <a:t> </a:t>
            </a:r>
            <a:r>
              <a:rPr lang="en-US" b="1" dirty="0" err="1" smtClean="0"/>
              <a:t>ili</a:t>
            </a:r>
            <a:r>
              <a:rPr lang="en-US" b="1" dirty="0" smtClean="0"/>
              <a:t> </a:t>
            </a:r>
            <a:r>
              <a:rPr lang="en-US" b="1" dirty="0" err="1" smtClean="0"/>
              <a:t>kojim</a:t>
            </a:r>
            <a:r>
              <a:rPr lang="en-US" b="1" dirty="0" smtClean="0"/>
              <a:t> </a:t>
            </a:r>
            <a:r>
              <a:rPr lang="en-US" b="1" dirty="0" err="1" smtClean="0"/>
              <a:t>slučajem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</a:t>
            </a:r>
            <a:r>
              <a:rPr lang="en-US" b="1" dirty="0" err="1" smtClean="0"/>
              <a:t>dovede</a:t>
            </a:r>
            <a:r>
              <a:rPr lang="en-US" b="1" dirty="0" smtClean="0"/>
              <a:t> u </a:t>
            </a:r>
            <a:r>
              <a:rPr lang="en-US" b="1" dirty="0" err="1" smtClean="0"/>
              <a:t>sumnju</a:t>
            </a:r>
            <a:r>
              <a:rPr lang="en-US" b="1" dirty="0" smtClean="0"/>
              <a:t> </a:t>
            </a:r>
            <a:r>
              <a:rPr lang="en-US" b="1" dirty="0" err="1" smtClean="0"/>
              <a:t>sam</a:t>
            </a:r>
            <a:r>
              <a:rPr lang="en-US" b="1" dirty="0" smtClean="0"/>
              <a:t> </a:t>
            </a:r>
            <a:r>
              <a:rPr lang="en-US" b="1" dirty="0" err="1" smtClean="0"/>
              <a:t>pristup</a:t>
            </a:r>
            <a:r>
              <a:rPr lang="en-US" b="1" dirty="0" smtClean="0"/>
              <a:t> u </a:t>
            </a:r>
            <a:r>
              <a:rPr lang="en-US" b="1" dirty="0" err="1" smtClean="0"/>
              <a:t>izboru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načinu</a:t>
            </a:r>
            <a:r>
              <a:rPr lang="en-US" b="1" dirty="0" smtClean="0"/>
              <a:t> </a:t>
            </a:r>
            <a:r>
              <a:rPr lang="en-US" b="1" dirty="0" err="1" smtClean="0"/>
              <a:t>obrade</a:t>
            </a:r>
            <a:r>
              <a:rPr lang="en-US" b="1" dirty="0" smtClean="0"/>
              <a:t> </a:t>
            </a:r>
            <a:r>
              <a:rPr lang="en-US" b="1" dirty="0" err="1" smtClean="0"/>
              <a:t>slučaja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aspekta</a:t>
            </a:r>
            <a:r>
              <a:rPr lang="en-US" b="1" dirty="0" smtClean="0"/>
              <a:t> </a:t>
            </a:r>
            <a:r>
              <a:rPr lang="en-US" b="1" dirty="0" err="1" smtClean="0"/>
              <a:t>integriteta</a:t>
            </a:r>
            <a:r>
              <a:rPr lang="en-US" b="1" dirty="0" smtClean="0"/>
              <a:t> </a:t>
            </a:r>
            <a:r>
              <a:rPr lang="en-US" b="1" dirty="0" err="1" smtClean="0"/>
              <a:t>istrage</a:t>
            </a:r>
            <a:r>
              <a:rPr lang="en-US" b="1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dirty="0" err="1" smtClean="0"/>
              <a:t>Slično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prethodnom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, u </a:t>
            </a:r>
            <a:r>
              <a:rPr lang="en-US" dirty="0" err="1" smtClean="0"/>
              <a:t>većini</a:t>
            </a:r>
            <a:r>
              <a:rPr lang="en-US" dirty="0" smtClean="0"/>
              <a:t> </a:t>
            </a:r>
            <a:r>
              <a:rPr lang="en-US" dirty="0" err="1" smtClean="0"/>
              <a:t>slučajeva</a:t>
            </a:r>
            <a:r>
              <a:rPr lang="en-US" dirty="0" smtClean="0"/>
              <a:t> se </a:t>
            </a:r>
            <a:r>
              <a:rPr lang="en-US" dirty="0" err="1" smtClean="0"/>
              <a:t>izveštavanje</a:t>
            </a:r>
            <a:r>
              <a:rPr lang="en-US" dirty="0" smtClean="0"/>
              <a:t> </a:t>
            </a:r>
            <a:r>
              <a:rPr lang="en-US" dirty="0" err="1" smtClean="0"/>
              <a:t>zasniva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zvaničnim</a:t>
            </a:r>
            <a:r>
              <a:rPr lang="en-US" dirty="0" smtClean="0"/>
              <a:t> </a:t>
            </a:r>
            <a:r>
              <a:rPr lang="en-US" dirty="0" err="1" smtClean="0"/>
              <a:t>informacijama</a:t>
            </a:r>
            <a:r>
              <a:rPr lang="en-US" dirty="0" smtClean="0"/>
              <a:t> </a:t>
            </a:r>
            <a:r>
              <a:rPr lang="en-US" dirty="0" err="1" smtClean="0"/>
              <a:t>dobijenim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dodatnog</a:t>
            </a:r>
            <a:r>
              <a:rPr lang="en-US" dirty="0" smtClean="0"/>
              <a:t> </a:t>
            </a:r>
            <a:r>
              <a:rPr lang="en-US" dirty="0" err="1" smtClean="0"/>
              <a:t>produbljivanja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. </a:t>
            </a:r>
          </a:p>
          <a:p>
            <a:pPr lvl="0"/>
            <a:endParaRPr lang="en-US" dirty="0" smtClean="0"/>
          </a:p>
          <a:p>
            <a:r>
              <a:rPr lang="en-US" dirty="0" smtClean="0"/>
              <a:t>D</a:t>
            </a:r>
            <a:r>
              <a:rPr lang="vi-VN" dirty="0" smtClean="0"/>
              <a:t>ošlo je do unapredjenja izveštavanja o osumnjičenim i optuženim za dela korupcije a način da su imaju jednakije vreme i nešto viš</a:t>
            </a:r>
            <a:r>
              <a:rPr lang="en-US" smtClean="0"/>
              <a:t>e</a:t>
            </a:r>
            <a:r>
              <a:rPr lang="vi-VN" smtClean="0"/>
              <a:t> </a:t>
            </a:r>
            <a:r>
              <a:rPr lang="vi-VN" dirty="0" smtClean="0"/>
              <a:t>pozitivno predstavljeni. Međutim još postoje slučajevi gde se i samo pozivanje na saslušanje u svojstvu građanina medijski predstavlja kao hapšenje i početak izdržavnja (ne) presuđene kazne</a:t>
            </a:r>
          </a:p>
          <a:p>
            <a:r>
              <a:rPr lang="vi-VN" dirty="0" smtClean="0"/>
              <a:t>﻿ ﻿ ﻿ ﻿ ﻿ ﻿ ﻿</a:t>
            </a:r>
          </a:p>
          <a:p>
            <a:pPr lvl="0"/>
            <a:r>
              <a:rPr lang="en-US" dirty="0" err="1" smtClean="0"/>
              <a:t>Tendencija</a:t>
            </a:r>
            <a:r>
              <a:rPr lang="en-US" dirty="0" smtClean="0"/>
              <a:t> </a:t>
            </a:r>
            <a:r>
              <a:rPr lang="en-US" dirty="0" err="1" smtClean="0"/>
              <a:t>izveštavanja</a:t>
            </a:r>
            <a:r>
              <a:rPr lang="en-US" dirty="0" smtClean="0"/>
              <a:t> o </a:t>
            </a:r>
            <a:r>
              <a:rPr lang="en-US" dirty="0" err="1" smtClean="0"/>
              <a:t>korupciji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senzacionalistički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nasuprot</a:t>
            </a:r>
            <a:r>
              <a:rPr lang="en-US" dirty="0" smtClean="0"/>
              <a:t> </a:t>
            </a:r>
            <a:r>
              <a:rPr lang="en-US" dirty="0" err="1" smtClean="0"/>
              <a:t>analitičkog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sveobuhtavnog</a:t>
            </a:r>
            <a:r>
              <a:rPr lang="en-US" dirty="0" smtClean="0"/>
              <a:t> </a:t>
            </a:r>
            <a:r>
              <a:rPr lang="en-US" dirty="0" err="1" smtClean="0"/>
              <a:t>istraživačkog</a:t>
            </a:r>
            <a:r>
              <a:rPr lang="en-US" dirty="0" smtClean="0"/>
              <a:t> </a:t>
            </a:r>
            <a:r>
              <a:rPr lang="en-US" dirty="0" err="1" smtClean="0"/>
              <a:t>novinarstva</a:t>
            </a:r>
            <a:r>
              <a:rPr lang="en-US" dirty="0" smtClean="0"/>
              <a:t> se u </a:t>
            </a:r>
            <a:r>
              <a:rPr lang="en-US" dirty="0" err="1" smtClean="0"/>
              <a:t>određenoj</a:t>
            </a:r>
            <a:r>
              <a:rPr lang="en-US" dirty="0" smtClean="0"/>
              <a:t> </a:t>
            </a:r>
            <a:r>
              <a:rPr lang="en-US" dirty="0" err="1" smtClean="0"/>
              <a:t>meri</a:t>
            </a:r>
            <a:r>
              <a:rPr lang="en-US" dirty="0" smtClean="0"/>
              <a:t> </a:t>
            </a:r>
            <a:r>
              <a:rPr lang="en-US" dirty="0" err="1" smtClean="0"/>
              <a:t>nastavlja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posmatranom</a:t>
            </a:r>
            <a:r>
              <a:rPr lang="en-US" dirty="0" smtClean="0"/>
              <a:t> </a:t>
            </a:r>
            <a:r>
              <a:rPr lang="en-US" dirty="0" err="1" smtClean="0"/>
              <a:t>periodu</a:t>
            </a:r>
            <a:r>
              <a:rPr lang="en-US" dirty="0" smtClean="0"/>
              <a:t>.   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nalazi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2786082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>
                <a:latin typeface="Arial Black" pitchFamily="34" charset="0"/>
              </a:rPr>
              <a:t>Hvala</a:t>
            </a:r>
            <a:r>
              <a:rPr lang="en-US" sz="4000" dirty="0" smtClean="0">
                <a:latin typeface="Arial Black" pitchFamily="34" charset="0"/>
              </a:rPr>
              <a:t> </a:t>
            </a:r>
            <a:r>
              <a:rPr lang="en-US" sz="4000" dirty="0" err="1" smtClean="0">
                <a:latin typeface="Arial Black" pitchFamily="34" charset="0"/>
              </a:rPr>
              <a:t>na</a:t>
            </a:r>
            <a:r>
              <a:rPr lang="en-US" sz="4000" dirty="0" smtClean="0">
                <a:latin typeface="Arial Black" pitchFamily="34" charset="0"/>
              </a:rPr>
              <a:t> pa</a:t>
            </a:r>
            <a:r>
              <a:rPr lang="sr-Latn-RS" sz="4000" dirty="0" smtClean="0">
                <a:latin typeface="Arial Black" pitchFamily="34" charset="0"/>
              </a:rPr>
              <a:t>žnji.</a:t>
            </a:r>
            <a:endParaRPr lang="en-US" sz="4000" dirty="0"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85728"/>
            <a:ext cx="2803534" cy="15894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RTS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javni</a:t>
            </a:r>
            <a:r>
              <a:rPr lang="en-US" dirty="0" smtClean="0"/>
              <a:t> </a:t>
            </a:r>
            <a:r>
              <a:rPr lang="en-US" dirty="0" err="1" smtClean="0"/>
              <a:t>servis</a:t>
            </a:r>
            <a:r>
              <a:rPr lang="en-US" dirty="0" smtClean="0"/>
              <a:t> je </a:t>
            </a:r>
            <a:r>
              <a:rPr lang="en-US" dirty="0" err="1" smtClean="0"/>
              <a:t>povećao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priloga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posmatrani</a:t>
            </a:r>
            <a:r>
              <a:rPr lang="en-US" dirty="0" smtClean="0"/>
              <a:t> period </a:t>
            </a:r>
            <a:r>
              <a:rPr lang="en-US" dirty="0" err="1" smtClean="0"/>
              <a:t>na</a:t>
            </a:r>
            <a:r>
              <a:rPr lang="en-US" dirty="0" smtClean="0"/>
              <a:t> 44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34 </a:t>
            </a:r>
            <a:r>
              <a:rPr lang="en-US" dirty="0" err="1" smtClean="0"/>
              <a:t>priloga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septembra</a:t>
            </a:r>
            <a:r>
              <a:rPr lang="en-US" dirty="0" smtClean="0"/>
              <a:t>.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analiziranih</a:t>
            </a:r>
            <a:r>
              <a:rPr lang="en-US" dirty="0" smtClean="0"/>
              <a:t> </a:t>
            </a:r>
            <a:r>
              <a:rPr lang="en-US" dirty="0" err="1" smtClean="0"/>
              <a:t>priloga</a:t>
            </a:r>
            <a:r>
              <a:rPr lang="en-US" dirty="0" smtClean="0"/>
              <a:t> se </a:t>
            </a:r>
            <a:r>
              <a:rPr lang="en-US" dirty="0" err="1" smtClean="0"/>
              <a:t>tiče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indirektan</a:t>
            </a:r>
            <a:r>
              <a:rPr lang="en-US" dirty="0" smtClean="0"/>
              <a:t> </a:t>
            </a:r>
            <a:r>
              <a:rPr lang="en-US" dirty="0" err="1" smtClean="0"/>
              <a:t>način</a:t>
            </a:r>
            <a:r>
              <a:rPr lang="en-US" dirty="0" smtClean="0"/>
              <a:t>, u </a:t>
            </a:r>
            <a:r>
              <a:rPr lang="en-US" dirty="0" err="1" smtClean="0"/>
              <a:t>kontekstu</a:t>
            </a:r>
            <a:r>
              <a:rPr lang="en-US" dirty="0" smtClean="0"/>
              <a:t> </a:t>
            </a:r>
            <a:r>
              <a:rPr lang="en-US" dirty="0" err="1" smtClean="0"/>
              <a:t>spominjanja</a:t>
            </a:r>
            <a:r>
              <a:rPr lang="en-US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aktera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spominjanja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. Mali je </a:t>
            </a:r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priloga</a:t>
            </a:r>
            <a:r>
              <a:rPr lang="en-US" dirty="0" smtClean="0"/>
              <a:t> u </a:t>
            </a:r>
            <a:r>
              <a:rPr lang="en-US" dirty="0" err="1" smtClean="0"/>
              <a:t>kojima</a:t>
            </a:r>
            <a:r>
              <a:rPr lang="en-US" dirty="0" smtClean="0"/>
              <a:t> je </a:t>
            </a:r>
            <a:r>
              <a:rPr lang="en-US" dirty="0" err="1" smtClean="0"/>
              <a:t>korupcija</a:t>
            </a:r>
            <a:r>
              <a:rPr lang="en-US" dirty="0" smtClean="0"/>
              <a:t> </a:t>
            </a:r>
            <a:r>
              <a:rPr lang="en-US" dirty="0" err="1" smtClean="0"/>
              <a:t>glavna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zasniva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javnom</a:t>
            </a:r>
            <a:r>
              <a:rPr lang="en-US" dirty="0" smtClean="0"/>
              <a:t> </a:t>
            </a:r>
            <a:r>
              <a:rPr lang="en-US" dirty="0" err="1" smtClean="0"/>
              <a:t>finansiranju</a:t>
            </a:r>
            <a:r>
              <a:rPr lang="en-US" dirty="0" smtClean="0"/>
              <a:t>, RTS bi </a:t>
            </a:r>
            <a:r>
              <a:rPr lang="en-US" dirty="0" err="1" smtClean="0"/>
              <a:t>trebao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polju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vodeću</a:t>
            </a:r>
            <a:r>
              <a:rPr lang="en-US" dirty="0" smtClean="0"/>
              <a:t> </a:t>
            </a:r>
            <a:r>
              <a:rPr lang="en-US" dirty="0" err="1" smtClean="0"/>
              <a:t>ulogu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ističe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nalazi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/>
              <a:t>Poslednji</a:t>
            </a:r>
            <a:r>
              <a:rPr lang="en-US" dirty="0" smtClean="0"/>
              <a:t> </a:t>
            </a:r>
            <a:r>
              <a:rPr lang="en-US" dirty="0" err="1" smtClean="0"/>
              <a:t>krug</a:t>
            </a:r>
            <a:r>
              <a:rPr lang="en-US" dirty="0" smtClean="0"/>
              <a:t> </a:t>
            </a:r>
            <a:r>
              <a:rPr lang="en-US" dirty="0" err="1" smtClean="0"/>
              <a:t>monitoringa</a:t>
            </a:r>
            <a:r>
              <a:rPr lang="en-US" dirty="0" smtClean="0"/>
              <a:t> </a:t>
            </a:r>
            <a:r>
              <a:rPr lang="en-US" dirty="0" err="1" smtClean="0"/>
              <a:t>potvrđuje</a:t>
            </a:r>
            <a:r>
              <a:rPr lang="en-US" dirty="0" smtClean="0"/>
              <a:t> </a:t>
            </a:r>
            <a:r>
              <a:rPr lang="en-US" dirty="0" err="1" smtClean="0"/>
              <a:t>uočeni</a:t>
            </a:r>
            <a:r>
              <a:rPr lang="en-US" dirty="0" smtClean="0"/>
              <a:t> trend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mediji</a:t>
            </a:r>
            <a:r>
              <a:rPr lang="en-US" dirty="0" smtClean="0"/>
              <a:t> u </a:t>
            </a:r>
            <a:r>
              <a:rPr lang="en-US" dirty="0" err="1" smtClean="0"/>
              <a:t>celini</a:t>
            </a:r>
            <a:r>
              <a:rPr lang="en-US" dirty="0" smtClean="0"/>
              <a:t> </a:t>
            </a:r>
            <a:r>
              <a:rPr lang="en-US" b="1" dirty="0" err="1" smtClean="0"/>
              <a:t>nisu</a:t>
            </a:r>
            <a:r>
              <a:rPr lang="en-US" b="1" dirty="0" smtClean="0"/>
              <a:t> </a:t>
            </a:r>
            <a:r>
              <a:rPr lang="en-US" b="1" dirty="0" err="1" smtClean="0"/>
              <a:t>proaktivni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da</a:t>
            </a:r>
            <a:r>
              <a:rPr lang="en-US" b="1" dirty="0" smtClean="0"/>
              <a:t> ne vide </a:t>
            </a:r>
            <a:r>
              <a:rPr lang="en-US" b="1" dirty="0" err="1" smtClean="0"/>
              <a:t>sopstveni</a:t>
            </a:r>
            <a:r>
              <a:rPr lang="en-US" b="1" dirty="0" smtClean="0"/>
              <a:t> </a:t>
            </a:r>
            <a:r>
              <a:rPr lang="en-US" b="1" dirty="0" err="1" smtClean="0"/>
              <a:t>interes</a:t>
            </a:r>
            <a:r>
              <a:rPr lang="en-US" b="1" dirty="0" smtClean="0"/>
              <a:t> u </a:t>
            </a:r>
            <a:r>
              <a:rPr lang="en-US" b="1" dirty="0" err="1" smtClean="0"/>
              <a:t>otkrivanju</a:t>
            </a:r>
            <a:r>
              <a:rPr lang="en-US" b="1" dirty="0" smtClean="0"/>
              <a:t> </a:t>
            </a:r>
            <a:r>
              <a:rPr lang="en-US" b="1" dirty="0" err="1" smtClean="0"/>
              <a:t>slučajeva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borbi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 – </a:t>
            </a:r>
            <a:r>
              <a:rPr lang="en-US" dirty="0" err="1" smtClean="0"/>
              <a:t>umesto</a:t>
            </a:r>
            <a:r>
              <a:rPr lang="en-US" dirty="0" smtClean="0"/>
              <a:t> toga u </a:t>
            </a:r>
            <a:r>
              <a:rPr lang="en-US" dirty="0" err="1" smtClean="0"/>
              <a:t>određenim</a:t>
            </a:r>
            <a:r>
              <a:rPr lang="en-US" dirty="0" smtClean="0"/>
              <a:t> </a:t>
            </a:r>
            <a:r>
              <a:rPr lang="en-US" dirty="0" err="1" smtClean="0"/>
              <a:t>slučajevima</a:t>
            </a:r>
            <a:r>
              <a:rPr lang="en-US" dirty="0" smtClean="0"/>
              <a:t> se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oruđe</a:t>
            </a:r>
            <a:r>
              <a:rPr lang="en-US" dirty="0" smtClean="0"/>
              <a:t> u </a:t>
            </a:r>
            <a:r>
              <a:rPr lang="en-US" dirty="0" err="1" smtClean="0"/>
              <a:t>rukama</a:t>
            </a:r>
            <a:r>
              <a:rPr lang="en-US" dirty="0" smtClean="0"/>
              <a:t> </a:t>
            </a:r>
            <a:r>
              <a:rPr lang="en-US" dirty="0" err="1" smtClean="0"/>
              <a:t>određenih</a:t>
            </a:r>
            <a:r>
              <a:rPr lang="en-US" dirty="0" smtClean="0"/>
              <a:t> </a:t>
            </a:r>
            <a:r>
              <a:rPr lang="en-US" dirty="0" err="1" smtClean="0"/>
              <a:t>političkih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ekonomskih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. </a:t>
            </a:r>
          </a:p>
          <a:p>
            <a:pPr lvl="0"/>
            <a:r>
              <a:rPr lang="en-US" dirty="0" err="1" smtClean="0"/>
              <a:t>Rezultat</a:t>
            </a:r>
            <a:r>
              <a:rPr lang="en-US" dirty="0" smtClean="0"/>
              <a:t> toga je </a:t>
            </a:r>
            <a:r>
              <a:rPr lang="en-US" b="1" dirty="0" err="1" smtClean="0"/>
              <a:t>nedostatak</a:t>
            </a:r>
            <a:r>
              <a:rPr lang="en-US" b="1" dirty="0" smtClean="0"/>
              <a:t> </a:t>
            </a:r>
            <a:r>
              <a:rPr lang="en-US" b="1" dirty="0" err="1" smtClean="0"/>
              <a:t>sveobuhvatne</a:t>
            </a:r>
            <a:r>
              <a:rPr lang="en-US" b="1" dirty="0" smtClean="0"/>
              <a:t> </a:t>
            </a:r>
            <a:r>
              <a:rPr lang="en-US" b="1" dirty="0" err="1" smtClean="0"/>
              <a:t>analize</a:t>
            </a:r>
            <a:r>
              <a:rPr lang="en-US" b="1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bi </a:t>
            </a:r>
            <a:r>
              <a:rPr lang="en-US" dirty="0" err="1" smtClean="0"/>
              <a:t>pružila</a:t>
            </a:r>
            <a:r>
              <a:rPr lang="en-US" dirty="0" smtClean="0"/>
              <a:t> </a:t>
            </a:r>
            <a:r>
              <a:rPr lang="en-US" dirty="0" err="1" smtClean="0"/>
              <a:t>jasniji</a:t>
            </a:r>
            <a:r>
              <a:rPr lang="en-US" dirty="0" smtClean="0"/>
              <a:t> </a:t>
            </a:r>
            <a:r>
              <a:rPr lang="en-US" dirty="0" err="1" smtClean="0"/>
              <a:t>uvid</a:t>
            </a:r>
            <a:r>
              <a:rPr lang="en-US" dirty="0" smtClean="0"/>
              <a:t> u </a:t>
            </a:r>
            <a:r>
              <a:rPr lang="en-US" dirty="0" err="1" smtClean="0"/>
              <a:t>postojeće</a:t>
            </a:r>
            <a:r>
              <a:rPr lang="en-US" dirty="0" smtClean="0"/>
              <a:t> </a:t>
            </a:r>
            <a:r>
              <a:rPr lang="en-US" dirty="0" err="1" smtClean="0"/>
              <a:t>stanje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govori</a:t>
            </a:r>
            <a:r>
              <a:rPr lang="en-US" dirty="0" smtClean="0"/>
              <a:t> o </a:t>
            </a:r>
            <a:r>
              <a:rPr lang="en-US" dirty="0" err="1" smtClean="0"/>
              <a:t>korupciji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njeno</a:t>
            </a:r>
            <a:r>
              <a:rPr lang="en-US" dirty="0" smtClean="0"/>
              <a:t> </a:t>
            </a:r>
            <a:r>
              <a:rPr lang="en-US" dirty="0" err="1" smtClean="0"/>
              <a:t>sprečavanje</a:t>
            </a:r>
            <a:r>
              <a:rPr lang="en-US" dirty="0" smtClean="0"/>
              <a:t>. </a:t>
            </a:r>
          </a:p>
          <a:p>
            <a:pPr lvl="0"/>
            <a:r>
              <a:rPr lang="en-US" dirty="0" err="1" smtClean="0"/>
              <a:t>Deo</a:t>
            </a:r>
            <a:r>
              <a:rPr lang="en-US" dirty="0" smtClean="0"/>
              <a:t> </a:t>
            </a:r>
            <a:r>
              <a:rPr lang="en-US" dirty="0" err="1" smtClean="0"/>
              <a:t>medija</a:t>
            </a:r>
            <a:r>
              <a:rPr lang="en-US" dirty="0" smtClean="0"/>
              <a:t> </a:t>
            </a:r>
            <a:r>
              <a:rPr lang="en-US" b="1" dirty="0" err="1" smtClean="0"/>
              <a:t>pokazuje</a:t>
            </a:r>
            <a:r>
              <a:rPr lang="en-US" b="1" dirty="0" smtClean="0"/>
              <a:t> </a:t>
            </a:r>
            <a:r>
              <a:rPr lang="en-US" b="1" dirty="0" err="1" smtClean="0"/>
              <a:t>selektivnost</a:t>
            </a:r>
            <a:r>
              <a:rPr lang="en-US" b="1" dirty="0" smtClean="0"/>
              <a:t> u </a:t>
            </a:r>
            <a:r>
              <a:rPr lang="en-US" b="1" dirty="0" err="1" smtClean="0"/>
              <a:t>odabiru</a:t>
            </a:r>
            <a:r>
              <a:rPr lang="en-US" b="1" dirty="0" smtClean="0"/>
              <a:t> </a:t>
            </a:r>
            <a:r>
              <a:rPr lang="en-US" b="1" dirty="0" err="1" smtClean="0"/>
              <a:t>slučajeva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b="1" dirty="0" smtClean="0"/>
              <a:t> o </a:t>
            </a:r>
            <a:r>
              <a:rPr lang="en-US" b="1" dirty="0" err="1" smtClean="0"/>
              <a:t>kojima</a:t>
            </a:r>
            <a:r>
              <a:rPr lang="en-US" b="1" dirty="0" smtClean="0"/>
              <a:t> </a:t>
            </a:r>
            <a:r>
              <a:rPr lang="en-US" b="1" dirty="0" err="1" smtClean="0"/>
              <a:t>će</a:t>
            </a:r>
            <a:r>
              <a:rPr lang="en-US" b="1" dirty="0" smtClean="0"/>
              <a:t> </a:t>
            </a:r>
            <a:r>
              <a:rPr lang="en-US" b="1" dirty="0" err="1" smtClean="0"/>
              <a:t>izveštavat</a:t>
            </a:r>
            <a:r>
              <a:rPr lang="en-US" dirty="0" err="1" smtClean="0"/>
              <a:t>i</a:t>
            </a:r>
            <a:r>
              <a:rPr lang="en-US" dirty="0" smtClean="0"/>
              <a:t>. </a:t>
            </a:r>
            <a:r>
              <a:rPr lang="en-US" dirty="0" err="1" smtClean="0"/>
              <a:t>Mediji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sredstvo</a:t>
            </a:r>
            <a:r>
              <a:rPr lang="en-US" dirty="0" smtClean="0"/>
              <a:t> </a:t>
            </a:r>
            <a:r>
              <a:rPr lang="en-US" dirty="0" err="1" smtClean="0"/>
              <a:t>promocije</a:t>
            </a:r>
            <a:r>
              <a:rPr lang="en-US" dirty="0" smtClean="0"/>
              <a:t> </a:t>
            </a:r>
            <a:r>
              <a:rPr lang="en-US" dirty="0" err="1" smtClean="0"/>
              <a:t>vladine</a:t>
            </a:r>
            <a:r>
              <a:rPr lang="en-US" dirty="0" smtClean="0"/>
              <a:t> </a:t>
            </a:r>
            <a:r>
              <a:rPr lang="en-US" dirty="0" err="1" smtClean="0"/>
              <a:t>borbe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,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promocije</a:t>
            </a:r>
            <a:r>
              <a:rPr lang="en-US" dirty="0" smtClean="0"/>
              <a:t> </a:t>
            </a:r>
            <a:r>
              <a:rPr lang="en-US" dirty="0" err="1" smtClean="0"/>
              <a:t>vladajuće</a:t>
            </a:r>
            <a:r>
              <a:rPr lang="en-US" dirty="0" smtClean="0"/>
              <a:t> </a:t>
            </a:r>
            <a:r>
              <a:rPr lang="en-US" dirty="0" err="1" smtClean="0"/>
              <a:t>stranke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borca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. </a:t>
            </a:r>
          </a:p>
          <a:p>
            <a:pPr lvl="0"/>
            <a:r>
              <a:rPr lang="en-US" b="1" dirty="0" err="1" smtClean="0"/>
              <a:t>Mediji</a:t>
            </a:r>
            <a:r>
              <a:rPr lang="en-US" b="1" dirty="0" smtClean="0"/>
              <a:t> ne </a:t>
            </a:r>
            <a:r>
              <a:rPr lang="en-US" b="1" dirty="0" err="1" smtClean="0"/>
              <a:t>koriste</a:t>
            </a:r>
            <a:r>
              <a:rPr lang="en-US" b="1" dirty="0" smtClean="0"/>
              <a:t> </a:t>
            </a:r>
            <a:r>
              <a:rPr lang="en-US" b="1" dirty="0" err="1" smtClean="0"/>
              <a:t>izveštaje</a:t>
            </a:r>
            <a:r>
              <a:rPr lang="en-US" b="1" dirty="0" smtClean="0"/>
              <a:t> </a:t>
            </a:r>
            <a:r>
              <a:rPr lang="en-US" b="1" dirty="0" err="1" smtClean="0"/>
              <a:t>antikorupcijskih</a:t>
            </a:r>
            <a:r>
              <a:rPr lang="en-US" b="1" dirty="0" smtClean="0"/>
              <a:t> </a:t>
            </a:r>
            <a:r>
              <a:rPr lang="en-US" b="1" dirty="0" err="1" smtClean="0"/>
              <a:t>tela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njihove</a:t>
            </a:r>
            <a:r>
              <a:rPr lang="en-US" b="1" dirty="0" smtClean="0"/>
              <a:t> </a:t>
            </a:r>
            <a:r>
              <a:rPr lang="en-US" b="1" dirty="0" err="1" smtClean="0"/>
              <a:t>baze</a:t>
            </a:r>
            <a:r>
              <a:rPr lang="en-US" b="1" dirty="0" smtClean="0"/>
              <a:t> </a:t>
            </a:r>
            <a:r>
              <a:rPr lang="en-US" b="1" dirty="0" err="1" smtClean="0"/>
              <a:t>podataka</a:t>
            </a:r>
            <a:r>
              <a:rPr lang="en-US" b="1" dirty="0" smtClean="0"/>
              <a:t> </a:t>
            </a:r>
            <a:r>
              <a:rPr lang="en-US" b="1" dirty="0" err="1" smtClean="0"/>
              <a:t>kao</a:t>
            </a:r>
            <a:r>
              <a:rPr lang="en-US" b="1" dirty="0" smtClean="0"/>
              <a:t> </a:t>
            </a:r>
            <a:r>
              <a:rPr lang="en-US" b="1" dirty="0" err="1" smtClean="0"/>
              <a:t>izvore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svoje</a:t>
            </a:r>
            <a:r>
              <a:rPr lang="en-US" b="1" dirty="0" smtClean="0"/>
              <a:t> </a:t>
            </a:r>
            <a:r>
              <a:rPr lang="en-US" b="1" dirty="0" err="1" smtClean="0"/>
              <a:t>tekstove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priloge</a:t>
            </a:r>
            <a:r>
              <a:rPr lang="en-US" dirty="0" smtClean="0"/>
              <a:t>. </a:t>
            </a:r>
            <a:r>
              <a:rPr lang="en-US" dirty="0" err="1" smtClean="0"/>
              <a:t>Isto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, </a:t>
            </a:r>
            <a:r>
              <a:rPr lang="en-US" dirty="0" err="1" smtClean="0"/>
              <a:t>mediji</a:t>
            </a:r>
            <a:r>
              <a:rPr lang="en-US" dirty="0" smtClean="0"/>
              <a:t> ne </a:t>
            </a:r>
            <a:r>
              <a:rPr lang="en-US" dirty="0" err="1" smtClean="0"/>
              <a:t>vrše</a:t>
            </a:r>
            <a:r>
              <a:rPr lang="en-US" dirty="0" smtClean="0"/>
              <a:t> </a:t>
            </a:r>
            <a:r>
              <a:rPr lang="en-US" dirty="0" err="1" smtClean="0"/>
              <a:t>promociju</a:t>
            </a:r>
            <a:r>
              <a:rPr lang="en-US" dirty="0" smtClean="0"/>
              <a:t> </a:t>
            </a:r>
            <a:r>
              <a:rPr lang="en-US" dirty="0" err="1" smtClean="0"/>
              <a:t>uspešnih</a:t>
            </a:r>
            <a:r>
              <a:rPr lang="en-US" dirty="0" smtClean="0"/>
              <a:t> </a:t>
            </a:r>
            <a:r>
              <a:rPr lang="en-US" dirty="0" err="1" smtClean="0"/>
              <a:t>praksi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civilno</a:t>
            </a:r>
            <a:r>
              <a:rPr lang="en-US" dirty="0" smtClean="0"/>
              <a:t> </a:t>
            </a:r>
            <a:r>
              <a:rPr lang="en-US" dirty="0" err="1" smtClean="0"/>
              <a:t>društvo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pojedinci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polju</a:t>
            </a:r>
            <a:r>
              <a:rPr lang="en-US" dirty="0" smtClean="0"/>
              <a:t> </a:t>
            </a:r>
            <a:r>
              <a:rPr lang="en-US" dirty="0" err="1" smtClean="0"/>
              <a:t>borbe</a:t>
            </a:r>
            <a:r>
              <a:rPr lang="en-US" dirty="0" smtClean="0"/>
              <a:t> </a:t>
            </a:r>
            <a:r>
              <a:rPr lang="en-US" dirty="0" err="1" smtClean="0"/>
              <a:t>protiv</a:t>
            </a:r>
            <a:r>
              <a:rPr lang="en-US" dirty="0" smtClean="0"/>
              <a:t> </a:t>
            </a:r>
            <a:r>
              <a:rPr lang="en-US" dirty="0" err="1" smtClean="0"/>
              <a:t>korupcije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nalazi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b="1" smtClean="0">
                <a:latin typeface="Arial" pitchFamily="34" charset="0"/>
                <a:cs typeface="Arial" pitchFamily="34" charset="0"/>
              </a:rPr>
              <a:t>TELEVIZIJE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294967295"/>
          </p:nvPr>
        </p:nvGraphicFramePr>
        <p:xfrm>
          <a:off x="179512" y="332656"/>
          <a:ext cx="4906963" cy="597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sz="quarter" idx="4294967295"/>
          </p:nvPr>
        </p:nvGraphicFramePr>
        <p:xfrm>
          <a:off x="5292080" y="908720"/>
          <a:ext cx="3528392" cy="43184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4196"/>
                <a:gridCol w="1764196"/>
              </a:tblGrid>
              <a:tr h="554623">
                <a:tc>
                  <a:txBody>
                    <a:bodyPr/>
                    <a:lstStyle/>
                    <a:p>
                      <a:pPr algn="ctr"/>
                      <a:r>
                        <a:rPr lang="sr-Latn-RS" smtClean="0"/>
                        <a:t>Televizija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mtClean="0"/>
                        <a:t>Broj priloga</a:t>
                      </a:r>
                      <a:endParaRPr lang="en-US"/>
                    </a:p>
                  </a:txBody>
                  <a:tcPr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RTS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4</a:t>
                      </a:r>
                      <a:r>
                        <a:rPr lang="en-US" sz="1400" b="1" smtClean="0"/>
                        <a:t>4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PRVA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21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PINK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50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B92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RS" sz="1400" b="1" smtClean="0"/>
                        <a:t>48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SKY+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smtClean="0"/>
                        <a:t>68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7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/>
                        <a:t>TV VOJVODINA</a:t>
                      </a:r>
                      <a:endParaRPr lang="en-US" sz="16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smtClean="0"/>
                        <a:t>24</a:t>
                      </a:r>
                      <a:endParaRPr lang="en-US" sz="1400" b="1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Biro za društvena istraživanja    www.birodi.rs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Diskurs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1383</TotalTime>
  <Words>1273</Words>
  <Application>Microsoft Office PowerPoint</Application>
  <PresentationFormat>On-screen Show (4:3)</PresentationFormat>
  <Paragraphs>424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Concourse</vt:lpstr>
      <vt:lpstr>MONITORING MEDIJA www.mediamonitor.rs </vt:lpstr>
      <vt:lpstr>Glavni nalazi</vt:lpstr>
      <vt:lpstr>Glavni nalazi</vt:lpstr>
      <vt:lpstr>Glavni nalazi</vt:lpstr>
      <vt:lpstr>Glavni nalazi</vt:lpstr>
      <vt:lpstr>TELEVIZIJE</vt:lpstr>
      <vt:lpstr>PowerPoint Presentation</vt:lpstr>
      <vt:lpstr>PowerPoint Presentation</vt:lpstr>
      <vt:lpstr>Diskurs</vt:lpstr>
      <vt:lpstr>Kršenje pretpostavke nevinosti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ŠTAMPANI MEDIJI</vt:lpstr>
      <vt:lpstr>Nepotpisani tekstovi</vt:lpstr>
      <vt:lpstr>Procenat senzacionalistickih clanaka</vt:lpstr>
      <vt:lpstr>Diskurs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Aleksandar Vučić u štampanim medijima</vt:lpstr>
      <vt:lpstr>Aleksandar Vučić u elektronskim medijima - televizije</vt:lpstr>
      <vt:lpstr>Hvala na pažnji.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rasa</dc:creator>
  <cp:lastModifiedBy>Pavle Dimitrijevic</cp:lastModifiedBy>
  <cp:revision>120</cp:revision>
  <dcterms:created xsi:type="dcterms:W3CDTF">2013-10-10T17:11:30Z</dcterms:created>
  <dcterms:modified xsi:type="dcterms:W3CDTF">2014-01-31T09:06:19Z</dcterms:modified>
</cp:coreProperties>
</file>