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92" r:id="rId9"/>
    <p:sldMasterId id="2147483804" r:id="rId10"/>
  </p:sldMasterIdLst>
  <p:notesMasterIdLst>
    <p:notesMasterId r:id="rId39"/>
  </p:notesMasterIdLst>
  <p:handoutMasterIdLst>
    <p:handoutMasterId r:id="rId40"/>
  </p:handoutMasterIdLst>
  <p:sldIdLst>
    <p:sldId id="266" r:id="rId11"/>
    <p:sldId id="268" r:id="rId12"/>
    <p:sldId id="269" r:id="rId13"/>
    <p:sldId id="279" r:id="rId14"/>
    <p:sldId id="260" r:id="rId15"/>
    <p:sldId id="263" r:id="rId16"/>
    <p:sldId id="261" r:id="rId17"/>
    <p:sldId id="278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65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80" r:id="rId38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RTS:RTS%20TV%20form_final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RTV:RTV%20TV%20form_final.xls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RTS:RTS%20TV%20form_final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Pink%20TV:Pink%20TV%20form_final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Pink%20TV:Pink%20TV%20form_final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B92:B92%20TV%20form_final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B92:B92%20TV%20form_final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Prva:Prva%20TV%20form_final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Prva:Prva%20TV%20form_final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stokuzel:Desktop:Birodi%20monitoring:Media%20monitoring%20results:RTV:RTV%20TV%20form_final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99165507649498"/>
          <c:y val="0.151329432237537"/>
          <c:w val="0.47009735744088998"/>
          <c:h val="0.69120740670658598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CF30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ABEA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4600A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9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D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bubble3D val="0"/>
            <c:spPr>
              <a:solidFill>
                <a:srgbClr val="CC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39024254133897701"/>
                  <c:y val="-3.23236877504545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8137427499173"/>
                  <c:y val="-8.06767358655905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5445430140811"/>
                  <c:y val="-6.2707029894981905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Aleksandar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Vucic</a:t>
                    </a:r>
                    <a:r>
                      <a:rPr lang="en-US" dirty="0"/>
                      <a:t> coalition
</a:t>
                    </a:r>
                    <a:r>
                      <a:rPr lang="en-US" dirty="0" smtClean="0"/>
                      <a:t>1</a:t>
                    </a:r>
                    <a:r>
                      <a:rPr lang="sr-Latn-RS" dirty="0" smtClean="0"/>
                      <a:t>4</a:t>
                    </a:r>
                    <a:r>
                      <a:rPr lang="en-US" dirty="0" smtClean="0"/>
                      <a:t>,</a:t>
                    </a:r>
                    <a:r>
                      <a:rPr lang="sr-Latn-RS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1726173876965899"/>
                  <c:y val="-1.0269170637695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6052524649763503E-2"/>
                  <c:y val="-3.36562792146285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36685719141483"/>
                  <c:y val="3.607394419086389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delete val="1"/>
            </c:dLbl>
            <c:dLbl>
              <c:idx val="7"/>
              <c:layout>
                <c:manualLayout>
                  <c:x val="-0.107343333121422"/>
                  <c:y val="1.7979714311903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8.6570359532296096E-2"/>
                  <c:y val="-2.79384604640139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7125927858905698E-2"/>
                  <c:y val="4.2614683103844898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21124022558578301"/>
                  <c:y val="6.7018566670783403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Dveri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6%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99669386478392"/>
                  <c:y val="8.0119815121549504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SDA Sandzak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4%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15532906223489601"/>
                  <c:y val="4.58034024475005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0.27417275209550401"/>
                  <c:y val="-3.4703095283884301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latin typeface="Tahoma"/>
                        <a:ea typeface="Calibri"/>
                        <a:cs typeface="Tahoma"/>
                      </a:rPr>
                      <a:t>Third Serbia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4%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4"/>
              <c:delete val="1"/>
            </c:dLbl>
            <c:dLbl>
              <c:idx val="15"/>
              <c:layout>
                <c:manualLayout>
                  <c:x val="-0.228924101414992"/>
                  <c:y val="-6.690199701283830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-5.6525019472334299E-2"/>
                  <c:y val="-6.4497940388741806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latin typeface="Tahoma"/>
                        <a:ea typeface="Calibri"/>
                        <a:cs typeface="Tahoma"/>
                      </a:rPr>
                      <a:t>Patriotic Front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0.126352738659159"/>
                  <c:y val="-7.0608604021858604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latin typeface="Tahoma"/>
                        <a:ea typeface="Calibri"/>
                        <a:cs typeface="Tahoma"/>
                      </a:rPr>
                      <a:t>Russian Party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9"/>
              <c:delete val="1"/>
            </c:dLbl>
            <c:dLbl>
              <c:idx val="20"/>
              <c:layout>
                <c:manualLayout>
                  <c:x val="0.11311424651935501"/>
                  <c:y val="-3.1692825086201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1"/>
              <c:delete val="1"/>
            </c:dLbl>
            <c:dLbl>
              <c:idx val="22"/>
              <c:layout>
                <c:manualLayout>
                  <c:x val="2.1837596454475201E-2"/>
                  <c:y val="8.0050547751418996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3"/>
              <c:layout>
                <c:manualLayout>
                  <c:x val="-6.4190989235820201E-2"/>
                  <c:y val="0.13897985340168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4"/>
              <c:layout>
                <c:manualLayout>
                  <c:x val="-7.7480064531000203E-2"/>
                  <c:y val="7.28546664632876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5"/>
              <c:layout>
                <c:manualLayout>
                  <c:x val="-9.6054997546398804E-2"/>
                  <c:y val="2.32854962040042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6"/>
              <c:delete val="1"/>
            </c:dLbl>
            <c:dLbl>
              <c:idx val="27"/>
              <c:layout>
                <c:manualLayout>
                  <c:x val="2.3080684360183699E-2"/>
                  <c:y val="-1.8996547518614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8"/>
              <c:layout>
                <c:manualLayout>
                  <c:x val="-0.15238457622336199"/>
                  <c:y val="-0.102416086438217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9"/>
              <c:delete val="1"/>
            </c:dLbl>
            <c:dLbl>
              <c:idx val="30"/>
              <c:layout>
                <c:manualLayout>
                  <c:x val="-0.125849915244479"/>
                  <c:y val="-0.150672905154892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1"/>
              <c:layout>
                <c:manualLayout>
                  <c:x val="2.3914040217819701E-2"/>
                  <c:y val="-1.0374200708467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2"/>
              <c:layout>
                <c:manualLayout>
                  <c:x val="-0.12537258205573701"/>
                  <c:y val="-7.2346344275164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3"/>
              <c:layout>
                <c:manualLayout>
                  <c:x val="-6.9705046002996804E-2"/>
                  <c:y val="-5.22475449492377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4"/>
              <c:layout>
                <c:manualLayout>
                  <c:x val="-2.4902602760809401E-2"/>
                  <c:y val="-5.46828451355170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layout>
                <c:manualLayout>
                  <c:x val="2.8739019501528799E-2"/>
                  <c:y val="-5.50573110288498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8"/>
              <c:layout>
                <c:manualLayout>
                  <c:x val="9.1348026538982705E-2"/>
                  <c:y val="-6.3627588197731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9"/>
              <c:delete val="1"/>
            </c:dLbl>
            <c:dLbl>
              <c:idx val="40"/>
              <c:delete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tbl_subjects!$C$3:$C$21</c:f>
              <c:strCache>
                <c:ptCount val="19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Patriotic Front - Dr. Borislav Pelevic</c:v>
                </c:pt>
                <c:pt idx="18">
                  <c:v>Russian Party - Slobodan Nikolic</c:v>
                </c:pt>
              </c:strCache>
            </c:strRef>
          </c:cat>
          <c:val>
            <c:numRef>
              <c:f>tbl_subjects!$D$3:$D$21</c:f>
              <c:numCache>
                <c:formatCode>[h]:mm:ss;@</c:formatCode>
                <c:ptCount val="19"/>
                <c:pt idx="0">
                  <c:v>2.5347222222222199E-3</c:v>
                </c:pt>
                <c:pt idx="1">
                  <c:v>2.6631944444444399E-2</c:v>
                </c:pt>
                <c:pt idx="2">
                  <c:v>9.8611111111111104E-3</c:v>
                </c:pt>
                <c:pt idx="3">
                  <c:v>6.0185185185185203E-3</c:v>
                </c:pt>
                <c:pt idx="4">
                  <c:v>4.5370370370370399E-3</c:v>
                </c:pt>
                <c:pt idx="5">
                  <c:v>4.5833333333333299E-3</c:v>
                </c:pt>
                <c:pt idx="6">
                  <c:v>1.35416666666667E-3</c:v>
                </c:pt>
                <c:pt idx="7">
                  <c:v>4.21296296296296E-3</c:v>
                </c:pt>
                <c:pt idx="8">
                  <c:v>3.65740740740741E-3</c:v>
                </c:pt>
                <c:pt idx="9">
                  <c:v>6.2152777777777796E-3</c:v>
                </c:pt>
                <c:pt idx="10">
                  <c:v>5.0810185185185203E-3</c:v>
                </c:pt>
                <c:pt idx="11">
                  <c:v>3.2407407407407402E-3</c:v>
                </c:pt>
                <c:pt idx="12">
                  <c:v>4.0856481481481499E-3</c:v>
                </c:pt>
                <c:pt idx="13">
                  <c:v>3.8078703703703699E-3</c:v>
                </c:pt>
                <c:pt idx="14">
                  <c:v>3.9351851851851798E-4</c:v>
                </c:pt>
                <c:pt idx="15">
                  <c:v>1.79398148148148E-3</c:v>
                </c:pt>
                <c:pt idx="16">
                  <c:v>2.19907407407407E-4</c:v>
                </c:pt>
                <c:pt idx="17">
                  <c:v>1.37731481481481E-3</c:v>
                </c:pt>
                <c:pt idx="18">
                  <c:v>1.13425925925926E-3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38108484006"/>
          <c:y val="6.8412613575628001E-2"/>
          <c:w val="0.85674547983310201"/>
          <c:h val="0.724746125066809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tbl_subjects!$G$2</c:f>
              <c:strCache>
                <c:ptCount val="1"/>
                <c:pt idx="0">
                  <c:v>Total Neg.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tbl_subjects!$C$3:$C$19</c:f>
              <c:strCache>
                <c:ptCount val="17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Patriotic Front - Dr. Borislav Pelevic</c:v>
                </c:pt>
              </c:strCache>
            </c:strRef>
          </c:cat>
          <c:val>
            <c:numRef>
              <c:f>tbl_subjects!$G$3:$G$19</c:f>
              <c:numCache>
                <c:formatCode>[h]:mm:ss;@</c:formatCode>
                <c:ptCount val="17"/>
                <c:pt idx="0">
                  <c:v>0</c:v>
                </c:pt>
                <c:pt idx="1">
                  <c:v>3.5879629629629602E-4</c:v>
                </c:pt>
                <c:pt idx="2">
                  <c:v>6.1342592592592601E-4</c:v>
                </c:pt>
                <c:pt idx="3">
                  <c:v>1.1574074074074101E-5</c:v>
                </c:pt>
                <c:pt idx="4">
                  <c:v>6.9444444444444404E-5</c:v>
                </c:pt>
                <c:pt idx="5">
                  <c:v>1.9675925925925899E-4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2.31481481481481E-5</c:v>
                </c:pt>
                <c:pt idx="10">
                  <c:v>0</c:v>
                </c:pt>
                <c:pt idx="11">
                  <c:v>0</c:v>
                </c:pt>
                <c:pt idx="12">
                  <c:v>3.4722222222222202E-5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tbl_subjects!$F$2</c:f>
              <c:strCache>
                <c:ptCount val="1"/>
                <c:pt idx="0">
                  <c:v>Total Neutr.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tbl_subjects!$C$3:$C$19</c:f>
              <c:strCache>
                <c:ptCount val="17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Patriotic Front - Dr. Borislav Pelevic</c:v>
                </c:pt>
              </c:strCache>
            </c:strRef>
          </c:cat>
          <c:val>
            <c:numRef>
              <c:f>tbl_subjects!$F$3:$F$19</c:f>
              <c:numCache>
                <c:formatCode>[h]:mm:ss;@</c:formatCode>
                <c:ptCount val="17"/>
                <c:pt idx="0">
                  <c:v>4.6296296296296301E-5</c:v>
                </c:pt>
                <c:pt idx="1">
                  <c:v>3.48379629629629E-3</c:v>
                </c:pt>
                <c:pt idx="2">
                  <c:v>2.6620370370370399E-4</c:v>
                </c:pt>
                <c:pt idx="3">
                  <c:v>1.9675925925925899E-4</c:v>
                </c:pt>
                <c:pt idx="4">
                  <c:v>3.4722222222222202E-5</c:v>
                </c:pt>
                <c:pt idx="5">
                  <c:v>2.5462962962962999E-4</c:v>
                </c:pt>
                <c:pt idx="6">
                  <c:v>3.4722222222222202E-5</c:v>
                </c:pt>
                <c:pt idx="7">
                  <c:v>0</c:v>
                </c:pt>
                <c:pt idx="8">
                  <c:v>0</c:v>
                </c:pt>
                <c:pt idx="9">
                  <c:v>2.7777777777777799E-4</c:v>
                </c:pt>
                <c:pt idx="10">
                  <c:v>0</c:v>
                </c:pt>
                <c:pt idx="11">
                  <c:v>0</c:v>
                </c:pt>
                <c:pt idx="12">
                  <c:v>1.1574074074074101E-5</c:v>
                </c:pt>
                <c:pt idx="13">
                  <c:v>0</c:v>
                </c:pt>
                <c:pt idx="14">
                  <c:v>1.6203703703703701E-4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0"/>
          <c:order val="2"/>
          <c:tx>
            <c:strRef>
              <c:f>tbl_subjects!$E$2</c:f>
              <c:strCache>
                <c:ptCount val="1"/>
                <c:pt idx="0">
                  <c:v>Total Pos.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tbl_subjects!$C$3:$C$19</c:f>
              <c:strCache>
                <c:ptCount val="17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Patriotic Front - Dr. Borislav Pelevic</c:v>
                </c:pt>
              </c:strCache>
            </c:strRef>
          </c:cat>
          <c:val>
            <c:numRef>
              <c:f>tbl_subjects!$E$3:$E$19</c:f>
              <c:numCache>
                <c:formatCode>[h]:mm:ss;@</c:formatCode>
                <c:ptCount val="17"/>
                <c:pt idx="0">
                  <c:v>8.2175925925925895E-4</c:v>
                </c:pt>
                <c:pt idx="1">
                  <c:v>1.7118055555555602E-2</c:v>
                </c:pt>
                <c:pt idx="2">
                  <c:v>4.1550925925925896E-3</c:v>
                </c:pt>
                <c:pt idx="3">
                  <c:v>3.6342592592592598E-3</c:v>
                </c:pt>
                <c:pt idx="4">
                  <c:v>1.41203703703704E-3</c:v>
                </c:pt>
                <c:pt idx="5">
                  <c:v>4.7106481481481496E-3</c:v>
                </c:pt>
                <c:pt idx="6">
                  <c:v>1.2615740740740699E-3</c:v>
                </c:pt>
                <c:pt idx="7">
                  <c:v>5.20833333333333E-4</c:v>
                </c:pt>
                <c:pt idx="8">
                  <c:v>4.2824074074074102E-4</c:v>
                </c:pt>
                <c:pt idx="9">
                  <c:v>4.7453703703703703E-3</c:v>
                </c:pt>
                <c:pt idx="10">
                  <c:v>1.25E-3</c:v>
                </c:pt>
                <c:pt idx="11">
                  <c:v>1.2384259259259299E-3</c:v>
                </c:pt>
                <c:pt idx="12">
                  <c:v>4.8032407407407399E-3</c:v>
                </c:pt>
                <c:pt idx="13">
                  <c:v>5.5555555555555501E-4</c:v>
                </c:pt>
                <c:pt idx="14">
                  <c:v>1.50462962962963E-4</c:v>
                </c:pt>
                <c:pt idx="15">
                  <c:v>4.8611111111111099E-4</c:v>
                </c:pt>
                <c:pt idx="16">
                  <c:v>2.4305555555555501E-4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03655424"/>
        <c:axId val="341494016"/>
      </c:barChart>
      <c:catAx>
        <c:axId val="30365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34149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14940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[h]:mm:ss;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30365542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3735535082406"/>
          <c:y val="6.2053301029679001E-3"/>
          <c:w val="0.32591093117408898"/>
          <c:h val="5.24475524475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969696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38108484006"/>
          <c:y val="6.8412613575628001E-2"/>
          <c:w val="0.85674547983310201"/>
          <c:h val="0.724746125066809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tbl_subjects!$G$2</c:f>
              <c:strCache>
                <c:ptCount val="1"/>
                <c:pt idx="0">
                  <c:v>Total Neg.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tbl_subjects!$C$3:$C$21</c:f>
              <c:strCache>
                <c:ptCount val="19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Patriotic Front - Dr. Borislav Pelevic</c:v>
                </c:pt>
                <c:pt idx="18">
                  <c:v>Russian Party - Slobodan Nikolic</c:v>
                </c:pt>
              </c:strCache>
            </c:strRef>
          </c:cat>
          <c:val>
            <c:numRef>
              <c:f>tbl_subjects!$G$3:$G$21</c:f>
              <c:numCache>
                <c:formatCode>[h]:mm:ss;@</c:formatCode>
                <c:ptCount val="19"/>
                <c:pt idx="0">
                  <c:v>0</c:v>
                </c:pt>
                <c:pt idx="1">
                  <c:v>1.38888888888889E-4</c:v>
                </c:pt>
                <c:pt idx="2">
                  <c:v>2.04861111111111E-3</c:v>
                </c:pt>
                <c:pt idx="3">
                  <c:v>2.31481481481481E-4</c:v>
                </c:pt>
                <c:pt idx="4">
                  <c:v>0</c:v>
                </c:pt>
                <c:pt idx="5">
                  <c:v>3.4722222222222202E-5</c:v>
                </c:pt>
                <c:pt idx="6">
                  <c:v>0</c:v>
                </c:pt>
                <c:pt idx="7">
                  <c:v>3.7037037037037003E-4</c:v>
                </c:pt>
                <c:pt idx="8">
                  <c:v>2.31481481481481E-5</c:v>
                </c:pt>
                <c:pt idx="9">
                  <c:v>4.7453703703703698E-4</c:v>
                </c:pt>
                <c:pt idx="10">
                  <c:v>0</c:v>
                </c:pt>
                <c:pt idx="11">
                  <c:v>0</c:v>
                </c:pt>
                <c:pt idx="12">
                  <c:v>4.9768518518518499E-4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tbl_subjects!$F$2</c:f>
              <c:strCache>
                <c:ptCount val="1"/>
                <c:pt idx="0">
                  <c:v>Total Neutr.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tbl_subjects!$C$3:$C$21</c:f>
              <c:strCache>
                <c:ptCount val="19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Patriotic Front - Dr. Borislav Pelevic</c:v>
                </c:pt>
                <c:pt idx="18">
                  <c:v>Russian Party - Slobodan Nikolic</c:v>
                </c:pt>
              </c:strCache>
            </c:strRef>
          </c:cat>
          <c:val>
            <c:numRef>
              <c:f>tbl_subjects!$F$3:$F$21</c:f>
              <c:numCache>
                <c:formatCode>[h]:mm:ss;@</c:formatCode>
                <c:ptCount val="19"/>
                <c:pt idx="0">
                  <c:v>5.78703703703704E-5</c:v>
                </c:pt>
                <c:pt idx="1">
                  <c:v>3.5532407407407401E-3</c:v>
                </c:pt>
                <c:pt idx="2">
                  <c:v>5.20833333333333E-4</c:v>
                </c:pt>
                <c:pt idx="3">
                  <c:v>1.50462962962963E-4</c:v>
                </c:pt>
                <c:pt idx="4">
                  <c:v>6.9444444444444404E-5</c:v>
                </c:pt>
                <c:pt idx="5">
                  <c:v>1.50462962962963E-4</c:v>
                </c:pt>
                <c:pt idx="6">
                  <c:v>2.4305555555555501E-4</c:v>
                </c:pt>
                <c:pt idx="7">
                  <c:v>1.38888888888889E-4</c:v>
                </c:pt>
                <c:pt idx="8">
                  <c:v>1.1574074074074101E-5</c:v>
                </c:pt>
                <c:pt idx="9">
                  <c:v>4.6296296296296301E-5</c:v>
                </c:pt>
                <c:pt idx="10">
                  <c:v>3.00925925925926E-4</c:v>
                </c:pt>
                <c:pt idx="11">
                  <c:v>2.31481481481481E-5</c:v>
                </c:pt>
                <c:pt idx="12">
                  <c:v>0</c:v>
                </c:pt>
                <c:pt idx="13">
                  <c:v>2.0833333333333299E-4</c:v>
                </c:pt>
                <c:pt idx="14">
                  <c:v>8.1018518518518503E-5</c:v>
                </c:pt>
                <c:pt idx="15">
                  <c:v>2.31481481481481E-5</c:v>
                </c:pt>
                <c:pt idx="16">
                  <c:v>0</c:v>
                </c:pt>
                <c:pt idx="17">
                  <c:v>2.31481481481481E-5</c:v>
                </c:pt>
                <c:pt idx="18">
                  <c:v>0</c:v>
                </c:pt>
              </c:numCache>
            </c:numRef>
          </c:val>
        </c:ser>
        <c:ser>
          <c:idx val="0"/>
          <c:order val="2"/>
          <c:tx>
            <c:strRef>
              <c:f>tbl_subjects!$E$2</c:f>
              <c:strCache>
                <c:ptCount val="1"/>
                <c:pt idx="0">
                  <c:v>Total Pos.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tbl_subjects!$C$3:$C$21</c:f>
              <c:strCache>
                <c:ptCount val="19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Patriotic Front - Dr. Borislav Pelevic</c:v>
                </c:pt>
                <c:pt idx="18">
                  <c:v>Russian Party - Slobodan Nikolic</c:v>
                </c:pt>
              </c:strCache>
            </c:strRef>
          </c:cat>
          <c:val>
            <c:numRef>
              <c:f>tbl_subjects!$E$3:$E$21</c:f>
              <c:numCache>
                <c:formatCode>[h]:mm:ss;@</c:formatCode>
                <c:ptCount val="19"/>
                <c:pt idx="0">
                  <c:v>2.4768518518518499E-3</c:v>
                </c:pt>
                <c:pt idx="1">
                  <c:v>2.2939814814814798E-2</c:v>
                </c:pt>
                <c:pt idx="2">
                  <c:v>7.2916666666666598E-3</c:v>
                </c:pt>
                <c:pt idx="3">
                  <c:v>5.6365740740740699E-3</c:v>
                </c:pt>
                <c:pt idx="4">
                  <c:v>4.4675925925925898E-3</c:v>
                </c:pt>
                <c:pt idx="5">
                  <c:v>4.3981481481481502E-3</c:v>
                </c:pt>
                <c:pt idx="6">
                  <c:v>1.11111111111111E-3</c:v>
                </c:pt>
                <c:pt idx="7">
                  <c:v>3.7037037037036999E-3</c:v>
                </c:pt>
                <c:pt idx="8">
                  <c:v>3.6226851851851802E-3</c:v>
                </c:pt>
                <c:pt idx="9">
                  <c:v>5.6944444444444403E-3</c:v>
                </c:pt>
                <c:pt idx="10">
                  <c:v>4.7800925925925901E-3</c:v>
                </c:pt>
                <c:pt idx="11">
                  <c:v>3.21759259259259E-3</c:v>
                </c:pt>
                <c:pt idx="12">
                  <c:v>3.5879629629629599E-3</c:v>
                </c:pt>
                <c:pt idx="13">
                  <c:v>3.59953703703704E-3</c:v>
                </c:pt>
                <c:pt idx="14">
                  <c:v>3.1250000000000001E-4</c:v>
                </c:pt>
                <c:pt idx="15">
                  <c:v>1.77083333333333E-3</c:v>
                </c:pt>
                <c:pt idx="16">
                  <c:v>2.19907407407407E-4</c:v>
                </c:pt>
                <c:pt idx="17">
                  <c:v>1.35416666666667E-3</c:v>
                </c:pt>
                <c:pt idx="18">
                  <c:v>1.13425925925926E-3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77008896"/>
        <c:axId val="138699328"/>
      </c:barChart>
      <c:catAx>
        <c:axId val="27700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3869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6993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[h]:mm:ss;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700889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574898592221397"/>
          <c:y val="2.7963768514949602E-3"/>
          <c:w val="0.32591092022588097"/>
          <c:h val="5.24475524475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969696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964384343261399"/>
          <c:y val="0.152664041994751"/>
          <c:w val="0.47009735744088998"/>
          <c:h val="0.69120740670658598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CF30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ABEA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4600A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9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25735664232116201"/>
                  <c:y val="-3.58410616363349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8137427499173"/>
                  <c:y val="-8.06767358655905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329778030450899"/>
                  <c:y val="-7.5025669717089202E-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9744797878518"/>
                  <c:y val="6.4730822943270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19585656630256E-2"/>
                  <c:y val="0.162938705671113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80280062343177E-2"/>
                  <c:y val="0.10455219919957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8.1788084247313597E-2"/>
                  <c:y val="5.3588150155070999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latin typeface="Tahoma"/>
                        <a:ea typeface="Calibri"/>
                        <a:cs typeface="Tahoma"/>
                      </a:rPr>
                      <a:t>Alliance of Vojvodina Hungarians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9738039436767993E-2"/>
                  <c:y val="-4.84637069099874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7.65032459703405E-2"/>
                  <c:y val="-2.14167218917560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9.95792897754431E-2"/>
                  <c:y val="-3.4869219884524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208962362788017"/>
                  <c:y val="-0.12232932879755801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latin typeface="Tahoma"/>
                        <a:ea typeface="Calibri"/>
                        <a:cs typeface="Tahoma"/>
                      </a:rPr>
                      <a:t>Dveri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11478776542896101"/>
                  <c:y val="-9.8795352722068394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SDA Sandza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rPr>
                      <a:t>k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3%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2468581489796498E-2"/>
                  <c:y val="-6.1805283994754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8.2067902443169499E-2"/>
                  <c:y val="-5.6241522060807798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Third Serbia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4"/>
              <c:delete val="1"/>
            </c:dLbl>
            <c:dLbl>
              <c:idx val="15"/>
              <c:layout>
                <c:manualLayout>
                  <c:x val="5.4968424295828801E-2"/>
                  <c:y val="9.940231919114829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layout>
                <c:manualLayout>
                  <c:x val="8.4163088274419005E-3"/>
                  <c:y val="-8.86676863555614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1"/>
              <c:delete val="1"/>
            </c:dLbl>
            <c:dLbl>
              <c:idx val="22"/>
              <c:layout>
                <c:manualLayout>
                  <c:x val="2.1837596454475201E-2"/>
                  <c:y val="8.0050547751418996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3"/>
              <c:layout>
                <c:manualLayout>
                  <c:x val="-6.4190989235820201E-2"/>
                  <c:y val="0.13897985340168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4"/>
              <c:layout>
                <c:manualLayout>
                  <c:x val="-7.7480064531000203E-2"/>
                  <c:y val="7.28546664632876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5"/>
              <c:layout>
                <c:manualLayout>
                  <c:x val="-9.6054997546398804E-2"/>
                  <c:y val="2.32854962040042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6"/>
              <c:delete val="1"/>
            </c:dLbl>
            <c:dLbl>
              <c:idx val="27"/>
              <c:layout>
                <c:manualLayout>
                  <c:x val="2.3080684360183699E-2"/>
                  <c:y val="-1.8996547518614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8"/>
              <c:layout>
                <c:manualLayout>
                  <c:x val="-0.15238457622336199"/>
                  <c:y val="-0.102416086438217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9"/>
              <c:delete val="1"/>
            </c:dLbl>
            <c:dLbl>
              <c:idx val="30"/>
              <c:layout>
                <c:manualLayout>
                  <c:x val="-0.125849915244479"/>
                  <c:y val="-0.150672905154892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1"/>
              <c:layout>
                <c:manualLayout>
                  <c:x val="2.3914040217819701E-2"/>
                  <c:y val="-1.0374200708467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2"/>
              <c:layout>
                <c:manualLayout>
                  <c:x val="-0.12537258205573701"/>
                  <c:y val="-7.2346344275164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3"/>
              <c:layout>
                <c:manualLayout>
                  <c:x val="-6.9705046002996804E-2"/>
                  <c:y val="-5.22475449492377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4"/>
              <c:layout>
                <c:manualLayout>
                  <c:x val="-2.4902602760809401E-2"/>
                  <c:y val="-5.46828451355170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layout>
                <c:manualLayout>
                  <c:x val="2.8739019501528799E-2"/>
                  <c:y val="-5.50573110288498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8"/>
              <c:layout>
                <c:manualLayout>
                  <c:x val="9.1348026538982705E-2"/>
                  <c:y val="-6.3627588197731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9"/>
              <c:delete val="1"/>
            </c:dLbl>
            <c:dLbl>
              <c:idx val="40"/>
              <c:delete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tbl_subjects!$C$3:$C$17</c:f>
              <c:strCache>
                <c:ptCount val="15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Enough is Enough</c:v>
                </c:pt>
              </c:strCache>
            </c:strRef>
          </c:cat>
          <c:val>
            <c:numRef>
              <c:f>tbl_subjects!$D$3:$D$17</c:f>
              <c:numCache>
                <c:formatCode>[h]:mm:ss;@</c:formatCode>
                <c:ptCount val="15"/>
                <c:pt idx="0">
                  <c:v>1.25E-3</c:v>
                </c:pt>
                <c:pt idx="1">
                  <c:v>4.5219907407407403E-2</c:v>
                </c:pt>
                <c:pt idx="2">
                  <c:v>1.70717592592593E-2</c:v>
                </c:pt>
                <c:pt idx="3">
                  <c:v>1.1643518518518499E-2</c:v>
                </c:pt>
                <c:pt idx="4">
                  <c:v>8.2407407407407395E-3</c:v>
                </c:pt>
                <c:pt idx="5">
                  <c:v>8.2638888888888901E-3</c:v>
                </c:pt>
                <c:pt idx="6">
                  <c:v>1.58564814814815E-3</c:v>
                </c:pt>
                <c:pt idx="7">
                  <c:v>3.4143518518518498E-3</c:v>
                </c:pt>
                <c:pt idx="8">
                  <c:v>5.2893518518518498E-3</c:v>
                </c:pt>
                <c:pt idx="9">
                  <c:v>4.3865740740740696E-3</c:v>
                </c:pt>
                <c:pt idx="10">
                  <c:v>2.04861111111111E-3</c:v>
                </c:pt>
                <c:pt idx="11">
                  <c:v>3.5300925925925899E-3</c:v>
                </c:pt>
                <c:pt idx="12">
                  <c:v>6.3773148148148096E-3</c:v>
                </c:pt>
                <c:pt idx="13">
                  <c:v>1.7361111111111099E-3</c:v>
                </c:pt>
                <c:pt idx="14">
                  <c:v>4.9768518518518499E-4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38108484006"/>
          <c:y val="6.8412613575628001E-2"/>
          <c:w val="0.85674547983310201"/>
          <c:h val="0.724746125066809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tbl_subjects!$G$2</c:f>
              <c:strCache>
                <c:ptCount val="1"/>
                <c:pt idx="0">
                  <c:v>Total Neg.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tbl_subjects!$C$3:$C$17</c:f>
              <c:strCache>
                <c:ptCount val="15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Enough is Enough</c:v>
                </c:pt>
              </c:strCache>
            </c:strRef>
          </c:cat>
          <c:val>
            <c:numRef>
              <c:f>tbl_subjects!$G$3:$G$17</c:f>
              <c:numCache>
                <c:formatCode>[h]:mm:ss;@</c:formatCode>
                <c:ptCount val="15"/>
                <c:pt idx="0">
                  <c:v>0</c:v>
                </c:pt>
                <c:pt idx="1">
                  <c:v>6.1342592592592601E-4</c:v>
                </c:pt>
                <c:pt idx="2">
                  <c:v>0</c:v>
                </c:pt>
                <c:pt idx="3">
                  <c:v>3.4722222222222202E-4</c:v>
                </c:pt>
                <c:pt idx="4">
                  <c:v>0</c:v>
                </c:pt>
                <c:pt idx="5">
                  <c:v>2.31481481481481E-5</c:v>
                </c:pt>
                <c:pt idx="6">
                  <c:v>0</c:v>
                </c:pt>
                <c:pt idx="7">
                  <c:v>1.50462962962963E-4</c:v>
                </c:pt>
                <c:pt idx="8">
                  <c:v>0</c:v>
                </c:pt>
                <c:pt idx="9">
                  <c:v>5.5555555555555501E-4</c:v>
                </c:pt>
                <c:pt idx="10">
                  <c:v>3.4722222222222202E-5</c:v>
                </c:pt>
                <c:pt idx="11">
                  <c:v>0</c:v>
                </c:pt>
                <c:pt idx="12">
                  <c:v>3.00925925925926E-4</c:v>
                </c:pt>
                <c:pt idx="13">
                  <c:v>0</c:v>
                </c:pt>
                <c:pt idx="14">
                  <c:v>5.78703703703704E-5</c:v>
                </c:pt>
              </c:numCache>
            </c:numRef>
          </c:val>
        </c:ser>
        <c:ser>
          <c:idx val="1"/>
          <c:order val="1"/>
          <c:tx>
            <c:strRef>
              <c:f>tbl_subjects!$F$2</c:f>
              <c:strCache>
                <c:ptCount val="1"/>
                <c:pt idx="0">
                  <c:v>Total Neutr.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tbl_subjects!$C$3:$C$17</c:f>
              <c:strCache>
                <c:ptCount val="15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Enough is Enough</c:v>
                </c:pt>
              </c:strCache>
            </c:strRef>
          </c:cat>
          <c:val>
            <c:numRef>
              <c:f>tbl_subjects!$F$3:$F$17</c:f>
              <c:numCache>
                <c:formatCode>[h]:mm:ss;@</c:formatCode>
                <c:ptCount val="15"/>
                <c:pt idx="0">
                  <c:v>6.9444444444444404E-5</c:v>
                </c:pt>
                <c:pt idx="1">
                  <c:v>1.8287037037037E-3</c:v>
                </c:pt>
                <c:pt idx="2">
                  <c:v>1.7361111111111101E-4</c:v>
                </c:pt>
                <c:pt idx="3">
                  <c:v>2.0833333333333299E-4</c:v>
                </c:pt>
                <c:pt idx="4">
                  <c:v>5.6712962962962999E-4</c:v>
                </c:pt>
                <c:pt idx="5">
                  <c:v>7.2916666666666605E-4</c:v>
                </c:pt>
                <c:pt idx="6">
                  <c:v>0</c:v>
                </c:pt>
                <c:pt idx="7">
                  <c:v>6.9444444444444404E-4</c:v>
                </c:pt>
                <c:pt idx="8">
                  <c:v>0</c:v>
                </c:pt>
                <c:pt idx="9">
                  <c:v>5.5555555555555501E-4</c:v>
                </c:pt>
                <c:pt idx="10">
                  <c:v>3.00925925925926E-4</c:v>
                </c:pt>
                <c:pt idx="11">
                  <c:v>2.5462962962962999E-4</c:v>
                </c:pt>
                <c:pt idx="12">
                  <c:v>1.50462962962963E-4</c:v>
                </c:pt>
                <c:pt idx="13">
                  <c:v>2.7777777777777799E-4</c:v>
                </c:pt>
                <c:pt idx="14">
                  <c:v>0</c:v>
                </c:pt>
              </c:numCache>
            </c:numRef>
          </c:val>
        </c:ser>
        <c:ser>
          <c:idx val="0"/>
          <c:order val="2"/>
          <c:tx>
            <c:strRef>
              <c:f>tbl_subjects!$E$2</c:f>
              <c:strCache>
                <c:ptCount val="1"/>
                <c:pt idx="0">
                  <c:v>Total Pos.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tbl_subjects!$C$3:$C$17</c:f>
              <c:strCache>
                <c:ptCount val="15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Enough is Enough</c:v>
                </c:pt>
              </c:strCache>
            </c:strRef>
          </c:cat>
          <c:val>
            <c:numRef>
              <c:f>tbl_subjects!$E$3:$E$17</c:f>
              <c:numCache>
                <c:formatCode>[h]:mm:ss;@</c:formatCode>
                <c:ptCount val="15"/>
                <c:pt idx="0">
                  <c:v>1.1805555555555599E-3</c:v>
                </c:pt>
                <c:pt idx="1">
                  <c:v>4.2777777777777803E-2</c:v>
                </c:pt>
                <c:pt idx="2">
                  <c:v>1.68981481481481E-2</c:v>
                </c:pt>
                <c:pt idx="3">
                  <c:v>1.1087962962963001E-2</c:v>
                </c:pt>
                <c:pt idx="4">
                  <c:v>7.6736111111111102E-3</c:v>
                </c:pt>
                <c:pt idx="5">
                  <c:v>7.5115740740740698E-3</c:v>
                </c:pt>
                <c:pt idx="6">
                  <c:v>1.58564814814815E-3</c:v>
                </c:pt>
                <c:pt idx="7">
                  <c:v>2.5694444444444402E-3</c:v>
                </c:pt>
                <c:pt idx="8">
                  <c:v>5.2893518518518498E-3</c:v>
                </c:pt>
                <c:pt idx="9">
                  <c:v>3.2754629629629601E-3</c:v>
                </c:pt>
                <c:pt idx="10">
                  <c:v>1.71296296296296E-3</c:v>
                </c:pt>
                <c:pt idx="11">
                  <c:v>3.2754629629629601E-3</c:v>
                </c:pt>
                <c:pt idx="12">
                  <c:v>5.9259259259259204E-3</c:v>
                </c:pt>
                <c:pt idx="13">
                  <c:v>1.4583333333333299E-3</c:v>
                </c:pt>
                <c:pt idx="14">
                  <c:v>4.3981481481481503E-4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6098944"/>
        <c:axId val="45056000"/>
      </c:barChart>
      <c:catAx>
        <c:axId val="3260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45056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0560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[h]:mm:ss;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3260989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574898979412598"/>
          <c:y val="9.6145586696767798E-3"/>
          <c:w val="0.32591094216671201"/>
          <c:h val="5.24475524475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969696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99165507649498"/>
          <c:y val="0.151329432237537"/>
          <c:w val="0.47009735744088998"/>
          <c:h val="0.69120740670658598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CF30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ABEA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4600A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9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221115033498122"/>
                  <c:y val="-2.9310079655077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8137427499173"/>
                  <c:y val="-8.06767358655905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7123249858589704E-2"/>
                  <c:y val="-0.131185071533118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38066942975905"/>
                  <c:y val="1.25566576038464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6665654670736399"/>
                  <c:y val="2.272132636756879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2508585186884502E-2"/>
                  <c:y val="8.8247596007566306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0829465157244301E-2"/>
                  <c:y val="5.2033716874895802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Alliance of Vojvodina Hungarian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rPr>
                      <a:t>s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887119437345102E-2"/>
                  <c:y val="1.14579757396459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00395915003122"/>
                  <c:y val="1.4091063497854901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01157686352181"/>
                  <c:y val="8.9043812988376103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289100233097277"/>
                  <c:y val="5.3884966288517099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Dveri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3%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22765881585061501"/>
                  <c:y val="-8.6515740626862299E-3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Boris Tadic coalition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5%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20914230253436"/>
                  <c:y val="-6.1805283994754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5.7961208161432702E-4"/>
                  <c:y val="-3.6085241690753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Enough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4"/>
              <c:delete val="1"/>
            </c:dLbl>
            <c:dLbl>
              <c:idx val="15"/>
              <c:layout>
                <c:manualLayout>
                  <c:x val="5.4968424295828801E-2"/>
                  <c:y val="9.940231919114829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layout>
                <c:manualLayout>
                  <c:x val="8.4163088274419005E-3"/>
                  <c:y val="-8.86676863555614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1"/>
              <c:delete val="1"/>
            </c:dLbl>
            <c:dLbl>
              <c:idx val="22"/>
              <c:layout>
                <c:manualLayout>
                  <c:x val="2.1837596454475201E-2"/>
                  <c:y val="8.0050547751418996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3"/>
              <c:layout>
                <c:manualLayout>
                  <c:x val="-6.4190989235820201E-2"/>
                  <c:y val="0.13897985340168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4"/>
              <c:layout>
                <c:manualLayout>
                  <c:x val="-7.7480064531000203E-2"/>
                  <c:y val="7.28546664632876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5"/>
              <c:layout>
                <c:manualLayout>
                  <c:x val="-9.6054997546398804E-2"/>
                  <c:y val="2.32854962040042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6"/>
              <c:delete val="1"/>
            </c:dLbl>
            <c:dLbl>
              <c:idx val="27"/>
              <c:layout>
                <c:manualLayout>
                  <c:x val="2.3080684360183699E-2"/>
                  <c:y val="-1.8996547518614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8"/>
              <c:layout>
                <c:manualLayout>
                  <c:x val="-0.15238457622336199"/>
                  <c:y val="-0.102416086438217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9"/>
              <c:delete val="1"/>
            </c:dLbl>
            <c:dLbl>
              <c:idx val="30"/>
              <c:layout>
                <c:manualLayout>
                  <c:x val="-0.125849915244479"/>
                  <c:y val="-0.150672905154892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1"/>
              <c:layout>
                <c:manualLayout>
                  <c:x val="2.3914040217819701E-2"/>
                  <c:y val="-1.0374200708467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2"/>
              <c:layout>
                <c:manualLayout>
                  <c:x val="-0.12537258205573701"/>
                  <c:y val="-7.2346344275164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3"/>
              <c:layout>
                <c:manualLayout>
                  <c:x val="-6.9705046002996804E-2"/>
                  <c:y val="-5.22475449492377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4"/>
              <c:layout>
                <c:manualLayout>
                  <c:x val="-2.4902602760809401E-2"/>
                  <c:y val="-5.46828451355170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layout>
                <c:manualLayout>
                  <c:x val="2.8739019501528799E-2"/>
                  <c:y val="-5.50573110288498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8"/>
              <c:layout>
                <c:manualLayout>
                  <c:x val="9.1348026538982705E-2"/>
                  <c:y val="-6.3627588197731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9"/>
              <c:delete val="1"/>
            </c:dLbl>
            <c:dLbl>
              <c:idx val="40"/>
              <c:delete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tbl_subjects!$C$3:$C$16</c:f>
              <c:strCache>
                <c:ptCount val="14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Boris Tadic coalition</c:v>
                </c:pt>
                <c:pt idx="12">
                  <c:v>Third Serbia</c:v>
                </c:pt>
                <c:pt idx="13">
                  <c:v>Enough is Enough</c:v>
                </c:pt>
              </c:strCache>
            </c:strRef>
          </c:cat>
          <c:val>
            <c:numRef>
              <c:f>tbl_subjects!$D$3:$D$16</c:f>
              <c:numCache>
                <c:formatCode>[h]:mm:ss;@</c:formatCode>
                <c:ptCount val="14"/>
                <c:pt idx="0">
                  <c:v>6.2500000000000001E-4</c:v>
                </c:pt>
                <c:pt idx="1">
                  <c:v>2.6597222222222199E-2</c:v>
                </c:pt>
                <c:pt idx="2">
                  <c:v>1.69675925925926E-2</c:v>
                </c:pt>
                <c:pt idx="3">
                  <c:v>8.8541666666666699E-3</c:v>
                </c:pt>
                <c:pt idx="4">
                  <c:v>6.1574074074073996E-3</c:v>
                </c:pt>
                <c:pt idx="5">
                  <c:v>6.7708333333333301E-3</c:v>
                </c:pt>
                <c:pt idx="6">
                  <c:v>1.0648148148148101E-3</c:v>
                </c:pt>
                <c:pt idx="7">
                  <c:v>4.2939814814814802E-3</c:v>
                </c:pt>
                <c:pt idx="8">
                  <c:v>1.1319444444444399E-2</c:v>
                </c:pt>
                <c:pt idx="9">
                  <c:v>7.3842592592592597E-3</c:v>
                </c:pt>
                <c:pt idx="10">
                  <c:v>3.4259259259259199E-3</c:v>
                </c:pt>
                <c:pt idx="11">
                  <c:v>5.15046296296296E-3</c:v>
                </c:pt>
                <c:pt idx="12">
                  <c:v>2.7314814814814801E-3</c:v>
                </c:pt>
                <c:pt idx="13">
                  <c:v>1.37731481481481E-3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38108484006"/>
          <c:y val="6.8412613575628001E-2"/>
          <c:w val="0.85674547983310201"/>
          <c:h val="0.724746125066809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'[B92 TV form_final.xls]tbl_subjects'!$G$2</c:f>
              <c:strCache>
                <c:ptCount val="1"/>
                <c:pt idx="0">
                  <c:v>Total Neg.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'[B92 TV form_final.xls]tbl_subjects'!$C$3:$C$16</c:f>
              <c:strCache>
                <c:ptCount val="14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Boris Tadic coalition</c:v>
                </c:pt>
                <c:pt idx="12">
                  <c:v>Third Serbia</c:v>
                </c:pt>
                <c:pt idx="13">
                  <c:v>Enough is Enough</c:v>
                </c:pt>
              </c:strCache>
            </c:strRef>
          </c:cat>
          <c:val>
            <c:numRef>
              <c:f>'[B92 TV form_final.xls]tbl_subjects'!$G$3:$G$16</c:f>
              <c:numCache>
                <c:formatCode>[h]:mm:ss;@</c:formatCode>
                <c:ptCount val="14"/>
                <c:pt idx="0">
                  <c:v>0</c:v>
                </c:pt>
                <c:pt idx="1">
                  <c:v>4.3981481481481503E-4</c:v>
                </c:pt>
                <c:pt idx="2">
                  <c:v>8.7962962962962897E-4</c:v>
                </c:pt>
                <c:pt idx="3">
                  <c:v>1.15740740740741E-4</c:v>
                </c:pt>
                <c:pt idx="4">
                  <c:v>0</c:v>
                </c:pt>
                <c:pt idx="5">
                  <c:v>1.7361111111111101E-4</c:v>
                </c:pt>
                <c:pt idx="6">
                  <c:v>0</c:v>
                </c:pt>
                <c:pt idx="7">
                  <c:v>1.1574074074074101E-5</c:v>
                </c:pt>
                <c:pt idx="8">
                  <c:v>1.1574074074074101E-5</c:v>
                </c:pt>
                <c:pt idx="9">
                  <c:v>2.31481481481481E-5</c:v>
                </c:pt>
                <c:pt idx="10">
                  <c:v>0</c:v>
                </c:pt>
                <c:pt idx="11">
                  <c:v>1.7361111111111101E-4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'[B92 TV form_final.xls]tbl_subjects'!$F$2</c:f>
              <c:strCache>
                <c:ptCount val="1"/>
                <c:pt idx="0">
                  <c:v>Total Neutr.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'[B92 TV form_final.xls]tbl_subjects'!$C$3:$C$16</c:f>
              <c:strCache>
                <c:ptCount val="14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Boris Tadic coalition</c:v>
                </c:pt>
                <c:pt idx="12">
                  <c:v>Third Serbia</c:v>
                </c:pt>
                <c:pt idx="13">
                  <c:v>Enough is Enough</c:v>
                </c:pt>
              </c:strCache>
            </c:strRef>
          </c:cat>
          <c:val>
            <c:numRef>
              <c:f>'[B92 TV form_final.xls]tbl_subjects'!$F$3:$F$16</c:f>
              <c:numCache>
                <c:formatCode>[h]:mm:ss;@</c:formatCode>
                <c:ptCount val="14"/>
                <c:pt idx="0">
                  <c:v>4.6296296296296301E-5</c:v>
                </c:pt>
                <c:pt idx="1">
                  <c:v>2.8356481481481501E-3</c:v>
                </c:pt>
                <c:pt idx="2">
                  <c:v>7.8703703703703705E-4</c:v>
                </c:pt>
                <c:pt idx="3">
                  <c:v>9.1435185185185196E-4</c:v>
                </c:pt>
                <c:pt idx="4">
                  <c:v>2.6620370370370399E-4</c:v>
                </c:pt>
                <c:pt idx="5">
                  <c:v>9.0277777777777698E-4</c:v>
                </c:pt>
                <c:pt idx="6">
                  <c:v>1.50462962962963E-4</c:v>
                </c:pt>
                <c:pt idx="7">
                  <c:v>3.8194444444444398E-4</c:v>
                </c:pt>
                <c:pt idx="8">
                  <c:v>4.1666666666666702E-4</c:v>
                </c:pt>
                <c:pt idx="9">
                  <c:v>1.55092592592593E-3</c:v>
                </c:pt>
                <c:pt idx="10">
                  <c:v>3.5879629629629602E-4</c:v>
                </c:pt>
                <c:pt idx="11">
                  <c:v>6.7129629629629603E-4</c:v>
                </c:pt>
                <c:pt idx="12">
                  <c:v>8.1018518518518503E-5</c:v>
                </c:pt>
                <c:pt idx="13">
                  <c:v>2.4305555555555501E-4</c:v>
                </c:pt>
              </c:numCache>
            </c:numRef>
          </c:val>
        </c:ser>
        <c:ser>
          <c:idx val="0"/>
          <c:order val="2"/>
          <c:tx>
            <c:strRef>
              <c:f>'[B92 TV form_final.xls]tbl_subjects'!$E$2</c:f>
              <c:strCache>
                <c:ptCount val="1"/>
                <c:pt idx="0">
                  <c:v>Total Pos.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'[B92 TV form_final.xls]tbl_subjects'!$C$3:$C$16</c:f>
              <c:strCache>
                <c:ptCount val="14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Boris Tadic coalition</c:v>
                </c:pt>
                <c:pt idx="12">
                  <c:v>Third Serbia</c:v>
                </c:pt>
                <c:pt idx="13">
                  <c:v>Enough is Enough</c:v>
                </c:pt>
              </c:strCache>
            </c:strRef>
          </c:cat>
          <c:val>
            <c:numRef>
              <c:f>'[B92 TV form_final.xls]tbl_subjects'!$E$3:$E$16</c:f>
              <c:numCache>
                <c:formatCode>[h]:mm:ss;@</c:formatCode>
                <c:ptCount val="14"/>
                <c:pt idx="0">
                  <c:v>5.78703703703704E-4</c:v>
                </c:pt>
                <c:pt idx="1">
                  <c:v>2.3321759259259299E-2</c:v>
                </c:pt>
                <c:pt idx="2">
                  <c:v>1.53009259259259E-2</c:v>
                </c:pt>
                <c:pt idx="3">
                  <c:v>7.8240740740740701E-3</c:v>
                </c:pt>
                <c:pt idx="4">
                  <c:v>5.8912037037036997E-3</c:v>
                </c:pt>
                <c:pt idx="5">
                  <c:v>5.6944444444444403E-3</c:v>
                </c:pt>
                <c:pt idx="6">
                  <c:v>9.1435185185185196E-4</c:v>
                </c:pt>
                <c:pt idx="7">
                  <c:v>3.9004629629629602E-3</c:v>
                </c:pt>
                <c:pt idx="8">
                  <c:v>1.08912037037037E-2</c:v>
                </c:pt>
                <c:pt idx="9">
                  <c:v>5.8101851851851804E-3</c:v>
                </c:pt>
                <c:pt idx="10">
                  <c:v>3.0671296296296302E-3</c:v>
                </c:pt>
                <c:pt idx="11">
                  <c:v>4.3055555555555503E-3</c:v>
                </c:pt>
                <c:pt idx="12">
                  <c:v>2.6504629629629599E-3</c:v>
                </c:pt>
                <c:pt idx="13">
                  <c:v>1.13425925925926E-3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26099456"/>
        <c:axId val="45076992"/>
      </c:barChart>
      <c:catAx>
        <c:axId val="32609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45076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0769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[h]:mm:ss;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3260994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386990340782304"/>
          <c:y val="9.6145586696767798E-3"/>
          <c:w val="0.32591093117408898"/>
          <c:h val="5.24475524475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969696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99165507649498"/>
          <c:y val="0.151329432237537"/>
          <c:w val="0.47009735744088998"/>
          <c:h val="0.69120740670658598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CF30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ABEA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4600A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9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D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29963851928137603"/>
                  <c:y val="-6.4187772664517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4244827762785"/>
                  <c:y val="3.6714563786839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9203821317771007E-2"/>
                  <c:y val="-7.2489380992007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9.7127511645747899E-2"/>
                  <c:y val="2.88612607958523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9878029388678899E-2"/>
                  <c:y val="3.9025672798213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9.6417423430881805E-2"/>
                  <c:y val="0.14368263063312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5310969967184401"/>
                  <c:y val="4.2802632420178698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Alliance of Vojvodina Hungarians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5690795027701994E-2"/>
                  <c:y val="-5.3759409982933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8.8583782244687298E-2"/>
                  <c:y val="-5.07645454669167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7.9211695861560197E-2"/>
                  <c:y val="-1.20428781202603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27376873253746498"/>
                  <c:y val="2.04446233785841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Dveri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>
                        <a:latin typeface="Calibri"/>
                        <a:ea typeface="Calibri"/>
                        <a:cs typeface="Calibri"/>
                      </a:rPr>
                      <a:t>5%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205227542925142"/>
                  <c:y val="-4.3090205144624701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SDA Sandzak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rPr>
                      <a:t>1%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110484431089973"/>
                  <c:y val="-7.484901790063179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layout>
                <c:manualLayout>
                  <c:x val="-0.10006504782196"/>
                  <c:y val="-6.3641127726709407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0.107020551338554"/>
                  <c:y val="-2.92502542579377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layout>
                <c:manualLayout>
                  <c:x val="8.4163088274419005E-3"/>
                  <c:y val="-8.86676863555614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1"/>
              <c:delete val="1"/>
            </c:dLbl>
            <c:dLbl>
              <c:idx val="22"/>
              <c:layout>
                <c:manualLayout>
                  <c:x val="2.1837596454475201E-2"/>
                  <c:y val="8.0050547751418996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3"/>
              <c:layout>
                <c:manualLayout>
                  <c:x val="-6.4190989235820201E-2"/>
                  <c:y val="0.13897985340168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4"/>
              <c:layout>
                <c:manualLayout>
                  <c:x val="-7.7480064531000203E-2"/>
                  <c:y val="7.28546664632876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5"/>
              <c:layout>
                <c:manualLayout>
                  <c:x val="-9.6054997546398804E-2"/>
                  <c:y val="2.32854962040042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6"/>
              <c:delete val="1"/>
            </c:dLbl>
            <c:dLbl>
              <c:idx val="27"/>
              <c:layout>
                <c:manualLayout>
                  <c:x val="2.3080684360183699E-2"/>
                  <c:y val="-1.8996547518614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8"/>
              <c:layout>
                <c:manualLayout>
                  <c:x val="-0.15238457622336199"/>
                  <c:y val="-0.102416086438217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9"/>
              <c:delete val="1"/>
            </c:dLbl>
            <c:dLbl>
              <c:idx val="30"/>
              <c:layout>
                <c:manualLayout>
                  <c:x val="-0.125849915244479"/>
                  <c:y val="-0.150672905154892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1"/>
              <c:layout>
                <c:manualLayout>
                  <c:x val="2.3914040217819701E-2"/>
                  <c:y val="-1.0374200708467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2"/>
              <c:layout>
                <c:manualLayout>
                  <c:x val="-0.12537258205573701"/>
                  <c:y val="-7.2346344275164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3"/>
              <c:layout>
                <c:manualLayout>
                  <c:x val="-6.9705046002996804E-2"/>
                  <c:y val="-5.22475449492377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4"/>
              <c:layout>
                <c:manualLayout>
                  <c:x val="-2.4902602760809401E-2"/>
                  <c:y val="-5.46828451355170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layout>
                <c:manualLayout>
                  <c:x val="2.8739019501528799E-2"/>
                  <c:y val="-5.50573110288498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8"/>
              <c:layout>
                <c:manualLayout>
                  <c:x val="9.1348026538982705E-2"/>
                  <c:y val="-6.3627588197731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9"/>
              <c:delete val="1"/>
            </c:dLbl>
            <c:dLbl>
              <c:idx val="40"/>
              <c:delete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tbl_subjects!$C$3:$C$20</c:f>
              <c:strCache>
                <c:ptCount val="18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Party for Democratic Action</c:v>
                </c:pt>
              </c:strCache>
            </c:strRef>
          </c:cat>
          <c:val>
            <c:numRef>
              <c:f>tbl_subjects!$D$3:$D$20</c:f>
              <c:numCache>
                <c:formatCode>[h]:mm:ss;@</c:formatCode>
                <c:ptCount val="18"/>
                <c:pt idx="0">
                  <c:v>3.4722222222222202E-5</c:v>
                </c:pt>
                <c:pt idx="1">
                  <c:v>2.1400462962963E-2</c:v>
                </c:pt>
                <c:pt idx="2">
                  <c:v>1.0474537037036999E-2</c:v>
                </c:pt>
                <c:pt idx="3">
                  <c:v>6.8634259259259204E-3</c:v>
                </c:pt>
                <c:pt idx="4">
                  <c:v>4.4097222222222203E-3</c:v>
                </c:pt>
                <c:pt idx="5">
                  <c:v>4.0856481481481499E-3</c:v>
                </c:pt>
                <c:pt idx="6">
                  <c:v>5.4398148148148101E-4</c:v>
                </c:pt>
                <c:pt idx="7">
                  <c:v>2.9050925925925902E-3</c:v>
                </c:pt>
                <c:pt idx="8">
                  <c:v>3.7268518518518501E-3</c:v>
                </c:pt>
                <c:pt idx="9">
                  <c:v>4.93055555555555E-3</c:v>
                </c:pt>
                <c:pt idx="10">
                  <c:v>3.2523148148148099E-3</c:v>
                </c:pt>
                <c:pt idx="11">
                  <c:v>4.2824074074074102E-4</c:v>
                </c:pt>
                <c:pt idx="12">
                  <c:v>4.3402777777777797E-3</c:v>
                </c:pt>
                <c:pt idx="13">
                  <c:v>2.4652777777777802E-3</c:v>
                </c:pt>
                <c:pt idx="14">
                  <c:v>1.1574074074074101E-5</c:v>
                </c:pt>
                <c:pt idx="15">
                  <c:v>6.9444444444444404E-4</c:v>
                </c:pt>
                <c:pt idx="16">
                  <c:v>8.1018518518518503E-5</c:v>
                </c:pt>
                <c:pt idx="17">
                  <c:v>2.31481481481481E-5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438108484006"/>
          <c:y val="6.8412613575628001E-2"/>
          <c:w val="0.85674547983310201"/>
          <c:h val="0.7247461250668090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'[Prva TV form_final.xls]tbl_subjects'!$G$2</c:f>
              <c:strCache>
                <c:ptCount val="1"/>
                <c:pt idx="0">
                  <c:v>Total Neg.</c:v>
                </c:pt>
              </c:strCache>
            </c:strRef>
          </c:tx>
          <c:spPr>
            <a:solidFill>
              <a:srgbClr val="DD0806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'[Prva TV form_final.xls]tbl_subjects'!$C$3:$C$20</c:f>
              <c:strCache>
                <c:ptCount val="18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Party for Democratic Action</c:v>
                </c:pt>
              </c:strCache>
            </c:strRef>
          </c:cat>
          <c:val>
            <c:numRef>
              <c:f>'[Prva TV form_final.xls]tbl_subjects'!$G$3:$G$20</c:f>
              <c:numCache>
                <c:formatCode>[h]:mm:ss;@</c:formatCode>
                <c:ptCount val="18"/>
                <c:pt idx="0">
                  <c:v>0</c:v>
                </c:pt>
                <c:pt idx="1">
                  <c:v>7.6388888888888904E-4</c:v>
                </c:pt>
                <c:pt idx="2">
                  <c:v>1.8518518518518501E-4</c:v>
                </c:pt>
                <c:pt idx="3">
                  <c:v>5.32407407407407E-4</c:v>
                </c:pt>
                <c:pt idx="4">
                  <c:v>0</c:v>
                </c:pt>
                <c:pt idx="5">
                  <c:v>2.31481481481481E-5</c:v>
                </c:pt>
                <c:pt idx="6">
                  <c:v>0</c:v>
                </c:pt>
                <c:pt idx="7">
                  <c:v>0</c:v>
                </c:pt>
                <c:pt idx="8">
                  <c:v>1.1574074074074101E-5</c:v>
                </c:pt>
                <c:pt idx="9">
                  <c:v>2.6620370370370399E-4</c:v>
                </c:pt>
                <c:pt idx="10">
                  <c:v>0</c:v>
                </c:pt>
                <c:pt idx="11">
                  <c:v>8.1018518518518503E-5</c:v>
                </c:pt>
                <c:pt idx="12">
                  <c:v>1.6203703703703701E-4</c:v>
                </c:pt>
                <c:pt idx="13">
                  <c:v>5.78703703703704E-5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1"/>
          <c:order val="1"/>
          <c:tx>
            <c:strRef>
              <c:f>'[Prva TV form_final.xls]tbl_subjects'!$F$2</c:f>
              <c:strCache>
                <c:ptCount val="1"/>
                <c:pt idx="0">
                  <c:v>Total Neutr.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'[Prva TV form_final.xls]tbl_subjects'!$C$3:$C$20</c:f>
              <c:strCache>
                <c:ptCount val="18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Party for Democratic Action</c:v>
                </c:pt>
              </c:strCache>
            </c:strRef>
          </c:cat>
          <c:val>
            <c:numRef>
              <c:f>'[Prva TV form_final.xls]tbl_subjects'!$F$3:$F$20</c:f>
              <c:numCache>
                <c:formatCode>[h]:mm:ss;@</c:formatCode>
                <c:ptCount val="18"/>
                <c:pt idx="0">
                  <c:v>0</c:v>
                </c:pt>
                <c:pt idx="1">
                  <c:v>2.0370370370370399E-3</c:v>
                </c:pt>
                <c:pt idx="2">
                  <c:v>1.1574074074074099E-3</c:v>
                </c:pt>
                <c:pt idx="3">
                  <c:v>1.4583333333333299E-3</c:v>
                </c:pt>
                <c:pt idx="4">
                  <c:v>2.19907407407407E-4</c:v>
                </c:pt>
                <c:pt idx="5">
                  <c:v>5.5555555555555501E-4</c:v>
                </c:pt>
                <c:pt idx="6">
                  <c:v>1.50462962962963E-4</c:v>
                </c:pt>
                <c:pt idx="7">
                  <c:v>4.2824074074074102E-4</c:v>
                </c:pt>
                <c:pt idx="8">
                  <c:v>9.2592592592592805E-5</c:v>
                </c:pt>
                <c:pt idx="9">
                  <c:v>5.78703703703704E-4</c:v>
                </c:pt>
                <c:pt idx="10">
                  <c:v>5.20833333333333E-4</c:v>
                </c:pt>
                <c:pt idx="11">
                  <c:v>0</c:v>
                </c:pt>
                <c:pt idx="12">
                  <c:v>5.6712962962962999E-4</c:v>
                </c:pt>
                <c:pt idx="13">
                  <c:v>1.2731481481481499E-4</c:v>
                </c:pt>
                <c:pt idx="14">
                  <c:v>1.1574074074074101E-5</c:v>
                </c:pt>
                <c:pt idx="15">
                  <c:v>3.1250000000000001E-4</c:v>
                </c:pt>
                <c:pt idx="16">
                  <c:v>0</c:v>
                </c:pt>
                <c:pt idx="17">
                  <c:v>2.31481481481481E-5</c:v>
                </c:pt>
              </c:numCache>
            </c:numRef>
          </c:val>
        </c:ser>
        <c:ser>
          <c:idx val="0"/>
          <c:order val="2"/>
          <c:tx>
            <c:strRef>
              <c:f>'[Prva TV form_final.xls]tbl_subjects'!$E$2</c:f>
              <c:strCache>
                <c:ptCount val="1"/>
                <c:pt idx="0">
                  <c:v>Total Pos.</c:v>
                </c:pt>
              </c:strCache>
            </c:strRef>
          </c:tx>
          <c:spPr>
            <a:solidFill>
              <a:srgbClr val="99CC00"/>
            </a:solidFill>
            <a:ln w="1270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'[Prva TV form_final.xls]tbl_subjects'!$C$3:$C$20</c:f>
              <c:strCache>
                <c:ptCount val="18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RDS-SDS</c:v>
                </c:pt>
                <c:pt idx="17">
                  <c:v>Party for Democratic Action</c:v>
                </c:pt>
              </c:strCache>
            </c:strRef>
          </c:cat>
          <c:val>
            <c:numRef>
              <c:f>'[Prva TV form_final.xls]tbl_subjects'!$E$3:$E$20</c:f>
              <c:numCache>
                <c:formatCode>[h]:mm:ss;@</c:formatCode>
                <c:ptCount val="18"/>
                <c:pt idx="0">
                  <c:v>3.4722222222222202E-5</c:v>
                </c:pt>
                <c:pt idx="1">
                  <c:v>1.8599537037037001E-2</c:v>
                </c:pt>
                <c:pt idx="2">
                  <c:v>9.1319444444444408E-3</c:v>
                </c:pt>
                <c:pt idx="3">
                  <c:v>4.8726851851851804E-3</c:v>
                </c:pt>
                <c:pt idx="4">
                  <c:v>4.1898148148148103E-3</c:v>
                </c:pt>
                <c:pt idx="5">
                  <c:v>3.5069444444444401E-3</c:v>
                </c:pt>
                <c:pt idx="6">
                  <c:v>3.9351851851851798E-4</c:v>
                </c:pt>
                <c:pt idx="7">
                  <c:v>2.4768518518518499E-3</c:v>
                </c:pt>
                <c:pt idx="8">
                  <c:v>3.6226851851851802E-3</c:v>
                </c:pt>
                <c:pt idx="9">
                  <c:v>4.0856481481481499E-3</c:v>
                </c:pt>
                <c:pt idx="10">
                  <c:v>2.7314814814814801E-3</c:v>
                </c:pt>
                <c:pt idx="11">
                  <c:v>3.4722222222222202E-4</c:v>
                </c:pt>
                <c:pt idx="12">
                  <c:v>3.6111111111111101E-3</c:v>
                </c:pt>
                <c:pt idx="13">
                  <c:v>2.2800925925925901E-3</c:v>
                </c:pt>
                <c:pt idx="14">
                  <c:v>0</c:v>
                </c:pt>
                <c:pt idx="15">
                  <c:v>3.8194444444444398E-4</c:v>
                </c:pt>
                <c:pt idx="16">
                  <c:v>8.1018518518518503E-5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03654400"/>
        <c:axId val="45063488"/>
      </c:barChart>
      <c:catAx>
        <c:axId val="30365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45063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0634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[h]:mm:ss;@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30365440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4574898785425106"/>
          <c:y val="9.6145586696767798E-3"/>
          <c:w val="0.32591093117408898"/>
          <c:h val="5.2447552447552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969696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99165507649498"/>
          <c:y val="0.151329432237537"/>
          <c:w val="0.47009735744088998"/>
          <c:h val="0.69120740670658598"/>
        </c:manualLayout>
      </c:layout>
      <c:pieChart>
        <c:varyColors val="1"/>
        <c:ser>
          <c:idx val="0"/>
          <c:order val="0"/>
          <c:spPr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CF30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ABEA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4600A5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9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D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35198735126632402"/>
                  <c:y val="7.1767111283198196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8137427499173"/>
                  <c:y val="-8.06767358655905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9405003466416"/>
                  <c:y val="-2.683721098620249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Aleksandar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Vucic</a:t>
                    </a:r>
                    <a:r>
                      <a:rPr lang="en-US" dirty="0"/>
                      <a:t> coalition
</a:t>
                    </a:r>
                    <a:r>
                      <a:rPr lang="sr-Latn-RS" dirty="0" smtClean="0"/>
                      <a:t>16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9.7127511645747899E-2"/>
                  <c:y val="4.516560722649699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07168942177829"/>
                  <c:y val="3.9025672798213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3837937227821301"/>
                  <c:y val="1.32478591879614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9.5795006299476501E-2"/>
                  <c:y val="4.75881506685937E-3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Alliance of Vojvodina Hungarians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887487402235998E-2"/>
                  <c:y val="-5.3759409982933097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8.6570359532296207E-2"/>
                  <c:y val="-0.13228627762014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7.16218849219529E-2"/>
                  <c:y val="-0.10334721813187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0.215901061359136"/>
                  <c:y val="-0.10063504787444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Dveri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>
                        <a:latin typeface="Calibri"/>
                        <a:ea typeface="Calibri"/>
                        <a:cs typeface="Calibri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9.5242504082729801E-2"/>
                  <c:y val="-7.09873270294996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SDA Sandzak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1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rPr>
                      <a:t>2%</a:t>
                    </a:r>
                  </a:p>
                </c:rich>
              </c:tx>
              <c:numFmt formatCode="0.0%" sourceLinked="0"/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205645922652543"/>
                  <c:y val="-8.7892238283786506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layout>
                <c:manualLayout>
                  <c:x val="-5.5769906686576803E-2"/>
                  <c:y val="-4.733678129606459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0.123525623657685"/>
                  <c:y val="-2.08025487159749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layout>
                <c:manualLayout>
                  <c:x val="0.135261896355657"/>
                  <c:y val="-1.5388478655556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1"/>
              <c:delete val="1"/>
            </c:dLbl>
            <c:dLbl>
              <c:idx val="22"/>
              <c:layout>
                <c:manualLayout>
                  <c:x val="2.1837596454475201E-2"/>
                  <c:y val="8.0050547751418996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3"/>
              <c:layout>
                <c:manualLayout>
                  <c:x val="-6.4190989235820201E-2"/>
                  <c:y val="0.138979853401680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4"/>
              <c:layout>
                <c:manualLayout>
                  <c:x val="-7.7480064531000203E-2"/>
                  <c:y val="7.28546664632876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5"/>
              <c:layout>
                <c:manualLayout>
                  <c:x val="-9.6054997546398804E-2"/>
                  <c:y val="2.3285496204004299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6"/>
              <c:delete val="1"/>
            </c:dLbl>
            <c:dLbl>
              <c:idx val="27"/>
              <c:layout>
                <c:manualLayout>
                  <c:x val="2.3080684360183699E-2"/>
                  <c:y val="-1.89965475186144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8"/>
              <c:layout>
                <c:manualLayout>
                  <c:x val="-0.15238457622336199"/>
                  <c:y val="-0.1024160864382179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29"/>
              <c:delete val="1"/>
            </c:dLbl>
            <c:dLbl>
              <c:idx val="30"/>
              <c:layout>
                <c:manualLayout>
                  <c:x val="-0.125849915244479"/>
                  <c:y val="-0.150672905154892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1"/>
              <c:layout>
                <c:manualLayout>
                  <c:x val="2.3914040217819701E-2"/>
                  <c:y val="-1.0374200708467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2"/>
              <c:layout>
                <c:manualLayout>
                  <c:x val="-0.12537258205573701"/>
                  <c:y val="-7.23463442751648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3"/>
              <c:layout>
                <c:manualLayout>
                  <c:x val="-6.9705046002996804E-2"/>
                  <c:y val="-5.22475449492377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4"/>
              <c:layout>
                <c:manualLayout>
                  <c:x val="-2.4902602760809401E-2"/>
                  <c:y val="-5.468284513551700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layout>
                <c:manualLayout>
                  <c:x val="2.8739019501528799E-2"/>
                  <c:y val="-5.5057311028849802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8"/>
              <c:layout>
                <c:manualLayout>
                  <c:x val="9.1348026538982705E-2"/>
                  <c:y val="-6.3627588197731899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9"/>
              <c:delete val="1"/>
            </c:dLbl>
            <c:dLbl>
              <c:idx val="40"/>
              <c:delete val="1"/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n-US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tbl_subjects!$C$3:$C$19</c:f>
              <c:strCache>
                <c:ptCount val="17"/>
                <c:pt idx="0">
                  <c:v>President</c:v>
                </c:pt>
                <c:pt idx="1">
                  <c:v>Government</c:v>
                </c:pt>
                <c:pt idx="2">
                  <c:v>Aleksandar Vucic coalition</c:v>
                </c:pt>
                <c:pt idx="3">
                  <c:v>Ivica Dacic coalition</c:v>
                </c:pt>
                <c:pt idx="4">
                  <c:v>Democratic Party of Serbia - Vojislav Kostunica</c:v>
                </c:pt>
                <c:pt idx="5">
                  <c:v>Cedomir Jovanovic coalition</c:v>
                </c:pt>
                <c:pt idx="6">
                  <c:v>Alliance of Vojvodina Hungarians</c:v>
                </c:pt>
                <c:pt idx="7">
                  <c:v>Serbian Radical Party</c:v>
                </c:pt>
                <c:pt idx="8">
                  <c:v>United Regions of Serbia</c:v>
                </c:pt>
                <c:pt idx="9">
                  <c:v>For Democratic Serbia</c:v>
                </c:pt>
                <c:pt idx="10">
                  <c:v>Dveri</c:v>
                </c:pt>
                <c:pt idx="11">
                  <c:v>SDA Sandzak</c:v>
                </c:pt>
                <c:pt idx="12">
                  <c:v>Boris Tadic coalition</c:v>
                </c:pt>
                <c:pt idx="13">
                  <c:v>Third Serbia</c:v>
                </c:pt>
                <c:pt idx="14">
                  <c:v>List of National Communities </c:v>
                </c:pt>
                <c:pt idx="15">
                  <c:v>Enough is Enough</c:v>
                </c:pt>
                <c:pt idx="16">
                  <c:v>Patriotic Front - Dr. Borislav Pelevic</c:v>
                </c:pt>
              </c:strCache>
            </c:strRef>
          </c:cat>
          <c:val>
            <c:numRef>
              <c:f>tbl_subjects!$D$3:$D$19</c:f>
              <c:numCache>
                <c:formatCode>[h]:mm:ss;@</c:formatCode>
                <c:ptCount val="17"/>
                <c:pt idx="0">
                  <c:v>8.6805555555555497E-4</c:v>
                </c:pt>
                <c:pt idx="1">
                  <c:v>2.09606481481481E-2</c:v>
                </c:pt>
                <c:pt idx="2">
                  <c:v>5.0347222222222199E-3</c:v>
                </c:pt>
                <c:pt idx="3">
                  <c:v>3.8425925925925902E-3</c:v>
                </c:pt>
                <c:pt idx="4">
                  <c:v>1.5162037037037E-3</c:v>
                </c:pt>
                <c:pt idx="5">
                  <c:v>5.1620370370370396E-3</c:v>
                </c:pt>
                <c:pt idx="6">
                  <c:v>1.2962962962962999E-3</c:v>
                </c:pt>
                <c:pt idx="7">
                  <c:v>5.20833333333333E-4</c:v>
                </c:pt>
                <c:pt idx="8">
                  <c:v>4.2824074074074102E-4</c:v>
                </c:pt>
                <c:pt idx="9">
                  <c:v>5.0462962962962996E-3</c:v>
                </c:pt>
                <c:pt idx="10">
                  <c:v>1.25E-3</c:v>
                </c:pt>
                <c:pt idx="11">
                  <c:v>1.2384259259259299E-3</c:v>
                </c:pt>
                <c:pt idx="12">
                  <c:v>4.8495370370370402E-3</c:v>
                </c:pt>
                <c:pt idx="13">
                  <c:v>5.5555555555555501E-4</c:v>
                </c:pt>
                <c:pt idx="14">
                  <c:v>3.1250000000000001E-4</c:v>
                </c:pt>
                <c:pt idx="15">
                  <c:v>4.8611111111111099E-4</c:v>
                </c:pt>
                <c:pt idx="16">
                  <c:v>2.4305555555555501E-4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969696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5A160-E5EF-4CA4-9F30-0FDA762808F0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8212E-BDD9-4845-B4B5-B15970116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17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BF663-5A68-47F4-80B5-AA548A9FA23F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6"/>
            <a:ext cx="5388610" cy="444127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BC044-EB31-4256-9504-2597F7E60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5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ECD42-199E-4349-B95F-3F6387EEB440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3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2870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818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4135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charset="0"/>
                <a:ea typeface="ＭＳ Ｐゴシック" charset="0"/>
                <a:cs typeface="ＭＳ Ｐゴシック" charset="0"/>
              </a:defRPr>
            </a:lvl1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FFFFFF"/>
                </a:solidFill>
              </a:rPr>
              <a:t>OSCE/ODIHR EOM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FFFFFF"/>
                </a:solidFill>
              </a:rPr>
              <a:t>Republic of  Moldova</a:t>
            </a:r>
          </a:p>
        </p:txBody>
      </p:sp>
    </p:spTree>
    <p:extLst>
      <p:ext uri="{BB962C8B-B14F-4D97-AF65-F5344CB8AC3E}">
        <p14:creationId xmlns:p14="http://schemas.microsoft.com/office/powerpoint/2010/main" val="264173299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148247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051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54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961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161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3074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678269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8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6173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20955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1341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321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5556561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260025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50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037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7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57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989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04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59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8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56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21071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62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816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068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71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646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104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33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60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11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3465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6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918712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50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266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4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9170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44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135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53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47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69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528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107152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285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127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841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873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226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733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3415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34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930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377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733021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90308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294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401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347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532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5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178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562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3355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54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8167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7517215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857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5146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6316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93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1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673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657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3192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871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732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05870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37071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5650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0962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02392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3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354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653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900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801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3481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194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53450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59620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7552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1950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2507888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2A36-1BC1-42FA-A1D7-CE96D1C3CAD6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6AED-5C3C-442D-B488-2B1C809FED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4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 </a:t>
            </a:r>
            <a:fld id="{EFE13406-FCA4-4754-B2F5-0363F7D0F793}" type="slidenum">
              <a:rPr lang="en-US" smtClean="0"/>
              <a:pPr lvl="0"/>
              <a:t>‹#›</a:t>
            </a:fld>
            <a:endParaRPr lang="en-US" smtClean="0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2800" smtClean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280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Arial" charset="0"/>
            </a:endParaRPr>
          </a:p>
        </p:txBody>
      </p:sp>
      <p:sp>
        <p:nvSpPr>
          <p:cNvPr id="1029" name="Line 12"/>
          <p:cNvSpPr>
            <a:spLocks noChangeShapeType="1"/>
          </p:cNvSpPr>
          <p:nvPr userDrawn="1"/>
        </p:nvSpPr>
        <p:spPr bwMode="auto">
          <a:xfrm>
            <a:off x="457200" y="6400800"/>
            <a:ext cx="8229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2800" smtClean="0">
              <a:solidFill>
                <a:srgbClr val="FFFFFF"/>
              </a:solidFill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39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2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79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3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3B676E-D85B-44EF-B1A5-948F98D5E61C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3/13/2014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EB3C3C-4307-455D-BD32-587E67D11411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rodi.rs/" TargetMode="External"/><Relationship Id="rId2" Type="http://schemas.openxmlformats.org/officeDocument/2006/relationships/hyperlink" Target="http://www.mediamonitor.rs/" TargetMode="External"/><Relationship Id="rId1" Type="http://schemas.openxmlformats.org/officeDocument/2006/relationships/slideLayout" Target="../slideLayouts/slideLayout89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birodi.rs" TargetMode="External"/><Relationship Id="rId2" Type="http://schemas.openxmlformats.org/officeDocument/2006/relationships/hyperlink" Target="http://www.mediamonitor.rs/" TargetMode="External"/><Relationship Id="rId1" Type="http://schemas.openxmlformats.org/officeDocument/2006/relationships/slideLayout" Target="../slideLayouts/slideLayout79.xml"/><Relationship Id="rId4" Type="http://schemas.openxmlformats.org/officeDocument/2006/relationships/hyperlink" Target="http://www.birodi.r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1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MONITORING </a:t>
            </a:r>
            <a:r>
              <a:rPr lang="sr-Latn-RS" dirty="0" smtClean="0"/>
              <a:t>TV STANICA</a:t>
            </a:r>
            <a:br>
              <a:rPr lang="sr-Latn-RS" dirty="0" smtClean="0"/>
            </a:br>
            <a:r>
              <a:rPr lang="sr-Latn-RS" dirty="0"/>
              <a:t/>
            </a:r>
            <a:br>
              <a:rPr lang="sr-Latn-RS" dirty="0"/>
            </a:br>
            <a:r>
              <a:rPr lang="en-US" dirty="0" smtClean="0"/>
              <a:t> PREDIZBORN</a:t>
            </a:r>
            <a:r>
              <a:rPr lang="sr-Latn-RS" dirty="0"/>
              <a:t>A</a:t>
            </a:r>
            <a:r>
              <a:rPr lang="en-US" dirty="0" smtClean="0"/>
              <a:t> KAMPANJ</a:t>
            </a:r>
            <a:r>
              <a:rPr lang="sr-Latn-RS" dirty="0" smtClean="0"/>
              <a:t>A 2014</a:t>
            </a:r>
            <a:r>
              <a:rPr lang="en-US" dirty="0" smtClean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sr-Latn-RS" dirty="0" smtClean="0">
                <a:hlinkClick r:id="rId2"/>
              </a:rPr>
              <a:t>www.mediamonitor.rs</a:t>
            </a:r>
            <a:r>
              <a:rPr lang="sr-Latn-RS" dirty="0" smtClean="0"/>
              <a:t> ; </a:t>
            </a:r>
            <a:r>
              <a:rPr lang="sr-Latn-RS" dirty="0" smtClean="0">
                <a:hlinkClick r:id="rId3"/>
              </a:rPr>
              <a:t>www.birodi.rs</a:t>
            </a:r>
            <a:r>
              <a:rPr lang="sr-Latn-RS" dirty="0" smtClean="0"/>
              <a:t> </a:t>
            </a:r>
            <a:endParaRPr lang="en-US" dirty="0"/>
          </a:p>
        </p:txBody>
      </p:sp>
      <p:pic>
        <p:nvPicPr>
          <p:cNvPr id="35844" name="Picture 2" descr="D:\My Documents\Downloads\memo_logo_od Durih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990600"/>
            <a:ext cx="34432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3" descr="D:\My Documents\Downloads\birodi_min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2327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319289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RTS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39AF4645-A431-43C7-855A-2E403ADE5CED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10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</p:nvPr>
        </p:nvGraphicFramePr>
        <p:xfrm>
          <a:off x="0" y="609600"/>
          <a:ext cx="91440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78635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Pink TV</a:t>
            </a:r>
            <a:r>
              <a:rPr lang="en-US" dirty="0" smtClean="0">
                <a:ea typeface="+mj-ea"/>
                <a:cs typeface="+mj-cs"/>
              </a:rPr>
              <a:t>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72806D37-E8DB-4E5B-A0E7-8940B212A010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11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196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Pink TV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994F7930-F063-4308-A772-6EDB63AFA951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12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</p:nvPr>
        </p:nvGraphicFramePr>
        <p:xfrm>
          <a:off x="152400" y="838200"/>
          <a:ext cx="88392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31656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B 92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79EBB1CA-A6E8-412E-9C1B-390B9F2F0923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</p:nvPr>
        </p:nvGraphicFramePr>
        <p:xfrm>
          <a:off x="152400" y="8382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38744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B 92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1266" name="SmartArt Placeholder 2"/>
          <p:cNvSpPr>
            <a:spLocks noGrp="1" noTextEdit="1"/>
          </p:cNvSpPr>
          <p:nvPr>
            <p:ph type="dgm" idx="1"/>
          </p:nvPr>
        </p:nvSpPr>
        <p:spPr/>
      </p:sp>
      <p:sp>
        <p:nvSpPr>
          <p:cNvPr id="1126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7518B902-F062-4B0B-AE0E-A290139E435B}" type="slidenum">
              <a:rPr lang="ru-RU" sz="1200">
                <a:solidFill>
                  <a:srgbClr val="BCBCBC"/>
                </a:solidFill>
              </a:rPr>
              <a:pPr eaLnBrk="1" hangingPunct="1"/>
              <a:t>14</a:t>
            </a:fld>
            <a:endParaRPr lang="ru-RU" sz="1200">
              <a:solidFill>
                <a:srgbClr val="BCBCBC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52400" y="762001"/>
          <a:ext cx="87630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1340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000000"/>
                </a:solidFill>
                <a:ea typeface="+mj-ea"/>
                <a:cs typeface="+mj-cs"/>
              </a:rPr>
              <a:t>Prva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ED82A721-1716-4BBE-96C0-FD5666E3D64E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15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6" name="SmartArt Placeholder 5"/>
          <p:cNvGraphicFramePr>
            <a:graphicFrameLocks noGrp="1"/>
          </p:cNvGraphicFramePr>
          <p:nvPr>
            <p:ph type="dgm" idx="1"/>
          </p:nvPr>
        </p:nvGraphicFramePr>
        <p:xfrm>
          <a:off x="228600" y="8382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846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000000"/>
                </a:solidFill>
                <a:ea typeface="+mj-ea"/>
                <a:cs typeface="+mj-cs"/>
              </a:rPr>
              <a:t>Prva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D9F2A3A9-B899-44D7-9533-1ED07984D25B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16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</p:nvPr>
        </p:nvGraphicFramePr>
        <p:xfrm>
          <a:off x="152400" y="8382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88126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j-ea"/>
                <a:cs typeface="+mj-cs"/>
              </a:rPr>
              <a:t>RTV</a:t>
            </a:r>
            <a:endParaRPr lang="en-US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C3A86BD7-5161-4A83-8047-F2E3D535E2ED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17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5" name="SmartArt Placeholder 4"/>
          <p:cNvGraphicFramePr>
            <a:graphicFrameLocks noGrp="1"/>
          </p:cNvGraphicFramePr>
          <p:nvPr>
            <p:ph type="dgm" idx="1"/>
            <p:extLst>
              <p:ext uri="{D42A27DB-BD31-4B8C-83A1-F6EECF244321}">
                <p14:modId xmlns:p14="http://schemas.microsoft.com/office/powerpoint/2010/main" val="3212495178"/>
              </p:ext>
            </p:extLst>
          </p:nvPr>
        </p:nvGraphicFramePr>
        <p:xfrm>
          <a:off x="152400" y="8382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5801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rgbClr val="000000"/>
                </a:solidFill>
                <a:ea typeface="+mj-ea"/>
                <a:cs typeface="+mj-cs"/>
              </a:rPr>
              <a:t>RTV</a:t>
            </a:r>
            <a:endParaRPr lang="de-DE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45495A0D-5ED4-49E6-B937-267B7F3204F3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18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6" name="SmartArt Placeholder 5"/>
          <p:cNvGraphicFramePr>
            <a:graphicFrameLocks noGrp="1"/>
          </p:cNvGraphicFramePr>
          <p:nvPr>
            <p:ph type="dgm" idx="1"/>
          </p:nvPr>
        </p:nvGraphicFramePr>
        <p:xfrm>
          <a:off x="228600" y="8382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02765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Teme u kampanji 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055698"/>
              </p:ext>
            </p:extLst>
          </p:nvPr>
        </p:nvGraphicFramePr>
        <p:xfrm>
          <a:off x="323528" y="851727"/>
          <a:ext cx="8229600" cy="5561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196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Vojvodina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Ekonomski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razvoj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Izborna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kampanja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EU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integracije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Kultura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vrednosti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Spoljna politika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Borba protiv korupcije i provera privatizacije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Mladi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Regulanost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Manjine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Analize i prognoze rezultata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Poljoprivreda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Socijalna politika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Obrazovanje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19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Reforme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/>
              <a:t>Metodologija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Monitoringa</a:t>
            </a:r>
            <a:endParaRPr lang="en-US" sz="3200" b="1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01625" y="1412776"/>
            <a:ext cx="8504238" cy="4686399"/>
          </a:xfrm>
        </p:spPr>
        <p:txBody>
          <a:bodyPr/>
          <a:lstStyle/>
          <a:p>
            <a:pPr eaLnBrk="1" hangingPunct="1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kriterijum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sr-Latn-RS" dirty="0" smtClean="0"/>
              <a:t>TV stanica</a:t>
            </a:r>
            <a:r>
              <a:rPr lang="en-US" dirty="0" smtClean="0"/>
              <a:t> je </a:t>
            </a:r>
            <a:r>
              <a:rPr lang="en-US" dirty="0" err="1" smtClean="0"/>
              <a:t>potencijalni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birače</a:t>
            </a:r>
            <a:endParaRPr lang="sr-Latn-RS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monitoringa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err="1" smtClean="0"/>
              <a:t>Glavne</a:t>
            </a:r>
            <a:r>
              <a:rPr lang="en-US" dirty="0" smtClean="0"/>
              <a:t> </a:t>
            </a:r>
            <a:r>
              <a:rPr lang="en-US" dirty="0" err="1" smtClean="0"/>
              <a:t>informativne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err="1" smtClean="0"/>
              <a:t>Političke</a:t>
            </a:r>
            <a:r>
              <a:rPr lang="en-US" dirty="0" smtClean="0"/>
              <a:t> talk show </a:t>
            </a:r>
            <a:r>
              <a:rPr lang="en-US" dirty="0" err="1" smtClean="0"/>
              <a:t>emisije</a:t>
            </a:r>
            <a:r>
              <a:rPr lang="en-US" dirty="0" smtClean="0"/>
              <a:t>, </a:t>
            </a:r>
            <a:r>
              <a:rPr lang="en-US" dirty="0" err="1" smtClean="0"/>
              <a:t>specijalne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specijalni</a:t>
            </a:r>
            <a:r>
              <a:rPr lang="en-US" dirty="0" smtClean="0"/>
              <a:t> </a:t>
            </a:r>
            <a:r>
              <a:rPr lang="en-US" dirty="0" err="1" smtClean="0"/>
              <a:t>predizborni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endParaRPr lang="en-US" dirty="0" smtClean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205733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667000"/>
          <a:ext cx="7315200" cy="357081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833258"/>
                <a:gridCol w="2481942"/>
              </a:tblGrid>
              <a:tr h="685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RS" sz="2000" b="1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  </a:t>
                      </a:r>
                      <a:r>
                        <a:rPr kumimoji="0" lang="en-US" sz="2000" b="1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</a:t>
                      </a:r>
                      <a:r>
                        <a:rPr kumimoji="0" lang="sr-Latn-RS" sz="2000" b="1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eriod 26.02. – 10.03.2014.</a:t>
                      </a:r>
                      <a:endParaRPr kumimoji="0" lang="en-US" sz="20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RTS1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177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TV Pink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131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TV Prva</a:t>
                      </a:r>
                      <a:endParaRPr lang="en-US" sz="18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142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TV</a:t>
                      </a:r>
                      <a:r>
                        <a:rPr lang="sr-Latn-RS" sz="1800" b="1" i="0" u="none" strike="noStrike" baseline="0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Vojvodina</a:t>
                      </a:r>
                      <a:endParaRPr lang="en-US" sz="18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</a:t>
                      </a:r>
                      <a:r>
                        <a:rPr lang="sr-Latn-RS" sz="1800" b="1" i="1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kupno </a:t>
                      </a:r>
                      <a:endParaRPr lang="en-US" sz="1800" b="1" i="1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7432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646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6096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IZ</a:t>
            </a: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BORN</a:t>
            </a: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I</a:t>
            </a: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 BLOK</a:t>
            </a:r>
            <a:endParaRPr lang="sr-Latn-RS" b="1" noProof="1" smtClean="0">
              <a:solidFill>
                <a:srgbClr val="000000"/>
              </a:solidFill>
              <a:latin typeface="Calibri"/>
            </a:endParaRPr>
          </a:p>
          <a:p>
            <a:pPr algn="ctr" fontAlgn="ctr">
              <a:defRPr/>
            </a:pP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PARLAMENTARNI IZBORI 2014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4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905000"/>
          <a:ext cx="8534399" cy="437463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334000"/>
                <a:gridCol w="762000"/>
                <a:gridCol w="762000"/>
                <a:gridCol w="762000"/>
                <a:gridCol w="914399"/>
              </a:tblGrid>
              <a:tr h="12297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1.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2.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 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Ukupan broj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priloga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Aleksandar Vučić – Budućnost u koju verujemo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“Sa Demokratskom strankom za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demokratsku Srbiju”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Čedomir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Jovanović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LDP – BDZS – SDU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URS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Mlađan Dinkić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6096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RTS1 </a:t>
            </a:r>
          </a:p>
          <a:p>
            <a:pPr algn="ctr" fontAlgn="ctr">
              <a:defRPr/>
            </a:pP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Redosled priloga u izbornom bloku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9" y="2057400"/>
          <a:ext cx="8534401" cy="429047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638801"/>
                <a:gridCol w="711200"/>
                <a:gridCol w="711200"/>
                <a:gridCol w="711200"/>
                <a:gridCol w="762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1.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2.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3.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Ukupan broj priloga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Aleksandar Vučić – Budućnost u koju verujemo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“Sa Demokratskom strankom za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demokratsku Srbiju”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Čedomir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Jovanović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LDP – BDZS – SDU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481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URS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– Mlađan Dinkić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6096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TV Pink</a:t>
            </a:r>
          </a:p>
          <a:p>
            <a:pPr algn="ctr" fontAlgn="ctr">
              <a:defRPr/>
            </a:pP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Redosled priloga u izbornom bloku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536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8" y="2590800"/>
          <a:ext cx="8534402" cy="324996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638802"/>
                <a:gridCol w="660400"/>
                <a:gridCol w="660400"/>
                <a:gridCol w="660400"/>
                <a:gridCol w="9144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1.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2.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3.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Ukupan broj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priloga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Aleksandar Vučić – Budućnost u koju verujemo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“Sa Demokratskom strankom za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demokratsku Srbiju”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48083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9144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TV B92</a:t>
            </a:r>
          </a:p>
          <a:p>
            <a:pPr algn="ctr" fontAlgn="ctr">
              <a:defRPr/>
            </a:pP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Redosled priloga u izbornom bloku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78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1" y="2057400"/>
          <a:ext cx="8534398" cy="455342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333999"/>
                <a:gridCol w="762000"/>
                <a:gridCol w="762000"/>
                <a:gridCol w="762000"/>
                <a:gridCol w="914399"/>
              </a:tblGrid>
              <a:tr h="108609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1. 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2. 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3. 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Ukupan broj priloga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Aleksandar Vučić – Budućnost u koju verujemo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“Sa Demokratskom strankom za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demokratsku Srbiju”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Čedomir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Jovanović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LDP – BDZS – SDU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URS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– Mlađan Dinkić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45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DVERI 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–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Boško Obradović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6096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TV Prva</a:t>
            </a:r>
          </a:p>
          <a:p>
            <a:pPr algn="ctr" fontAlgn="ctr">
              <a:defRPr/>
            </a:pP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Redosled priloga u izbornom bloku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2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752601"/>
          <a:ext cx="8534400" cy="491300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562600"/>
                <a:gridCol w="698500"/>
                <a:gridCol w="698500"/>
                <a:gridCol w="698500"/>
                <a:gridCol w="876300"/>
              </a:tblGrid>
              <a:tr h="86503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1.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2.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3.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mesto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Ukupan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broj </a:t>
                      </a:r>
                      <a:endParaRPr lang="sr-Latn-RS" sz="1400" b="1" i="0" u="none" strike="noStrike" noProof="1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priloga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1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Aleksandar Vučić – Budućnost u koju verujemo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181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51272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“Sa Demokratskom strankom za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demokratsku Srbiju”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76437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46181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Čedomir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6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Jovanović</a:t>
                      </a:r>
                      <a:r>
                        <a:rPr kumimoji="0" lang="en-US" sz="16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LDP – BDZS – SDU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46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Savez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Vojvo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đanskih Mađara – Ištvan Paštor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46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DVERI </a:t>
                      </a:r>
                      <a:r>
                        <a:rPr lang="sr-Latn-RS" sz="1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–</a:t>
                      </a:r>
                      <a:r>
                        <a:rPr lang="sr-Latn-RS" sz="16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Boško Obradović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461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Dosta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je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bilo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609600"/>
            <a:ext cx="3200400" cy="914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TV Vojvodina</a:t>
            </a:r>
          </a:p>
          <a:p>
            <a:pPr algn="ctr" fontAlgn="ctr">
              <a:defRPr/>
            </a:pPr>
            <a:r>
              <a:rPr lang="en-US" b="1" noProof="1" smtClean="0">
                <a:solidFill>
                  <a:srgbClr val="000000"/>
                </a:solidFill>
                <a:latin typeface="Calibri"/>
              </a:rPr>
              <a:t>Redosled priloga u izbornom bloku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0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29705"/>
              </p:ext>
            </p:extLst>
          </p:nvPr>
        </p:nvGraphicFramePr>
        <p:xfrm>
          <a:off x="457200" y="1999948"/>
          <a:ext cx="8382003" cy="347706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197429"/>
                <a:gridCol w="1197429"/>
                <a:gridCol w="1197429"/>
                <a:gridCol w="1197429"/>
                <a:gridCol w="1197429"/>
                <a:gridCol w="1197429"/>
                <a:gridCol w="1197429"/>
              </a:tblGrid>
              <a:tr h="4853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SNS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SPS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DS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NDS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URS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LDP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noProof="1" smtClean="0"/>
                        <a:t>DSS</a:t>
                      </a:r>
                      <a:endParaRPr lang="en-US" sz="16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732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noProof="1" smtClean="0"/>
                        <a:t> 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kapmanja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noProof="1" smtClean="0"/>
                        <a:t> 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EU integracije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</a:tr>
              <a:tr h="57326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kapmanja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kapmanja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kapmanja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kapmanja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Poljoprivreda </a:t>
                      </a: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Analize i prognoze</a:t>
                      </a:r>
                      <a:r>
                        <a:rPr lang="en-US" sz="1400" b="1" i="0" u="none" strike="noStrike" baseline="0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rezultata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Spoljna politika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</a:tr>
              <a:tr h="666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Borba protiv korupcije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Analize i prognoze</a:t>
                      </a:r>
                      <a:r>
                        <a:rPr lang="en-US" sz="1400" b="1" i="0" u="none" strike="noStrike" baseline="0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rezultata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Poljoprivreda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Infrastruktura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Decentralizacija</a:t>
                      </a:r>
                      <a:r>
                        <a:rPr lang="sr-Latn-RS" sz="1400" b="1" i="0" u="none" strike="noStrike" baseline="0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 i regionalni razvoj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Izborna 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kam</a:t>
                      </a:r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p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anja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</a:tr>
              <a:tr h="6669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Reforme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po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ljna politika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Analize i prognoze</a:t>
                      </a:r>
                      <a:r>
                        <a:rPr lang="en-US" sz="1400" b="1" i="0" u="none" strike="noStrike" baseline="0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rezultata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Kultura i vrednosti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ladi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Spoljna politika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Ekonomski</a:t>
                      </a:r>
                    </a:p>
                    <a:p>
                      <a:pPr algn="l" fontAlgn="ctr"/>
                      <a:r>
                        <a:rPr lang="en-US" sz="1400" b="1" u="none" strike="noStrike" noProof="1" smtClean="0">
                          <a:latin typeface="Calibri" pitchFamily="34" charset="0"/>
                          <a:cs typeface="Calibri" pitchFamily="34" charset="0"/>
                        </a:rPr>
                        <a:t>razvoj</a:t>
                      </a:r>
                      <a:r>
                        <a:rPr lang="en-US" sz="1400" b="1" u="none" strike="noStrike" baseline="0" noProof="1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</a:tr>
              <a:tr h="444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Bezbednost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EU integracije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Socijalna politika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Socijalna politika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brazovanje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Reforme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Kultura i vrednosti 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0" marT="0" marB="0"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609600"/>
            <a:ext cx="3200400" cy="5334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en-US" sz="2000" b="1" noProof="1" smtClean="0">
                <a:solidFill>
                  <a:srgbClr val="000000"/>
                </a:solidFill>
                <a:latin typeface="Calibri"/>
              </a:rPr>
              <a:t>Izborni blok - TEME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84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89455"/>
              </p:ext>
            </p:extLst>
          </p:nvPr>
        </p:nvGraphicFramePr>
        <p:xfrm>
          <a:off x="304800" y="1371600"/>
          <a:ext cx="8534400" cy="531295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6934200"/>
                <a:gridCol w="1600200"/>
              </a:tblGrid>
              <a:tr h="30947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(sekunde)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noProof="1" smtClean="0">
                          <a:solidFill>
                            <a:srgbClr val="000000"/>
                          </a:solidFill>
                          <a:latin typeface="Calibri"/>
                        </a:rPr>
                        <a:t>Dosta je bilo – Sasa Radulovic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emokratska stranka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rbije – dr Vojislav Koštunica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avez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ojvođanskih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ađara – Ištvan P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stor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“Sa Demokratskom strankom za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demokratsku Srbiju”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BORIS TADIĆ – Nova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stranka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Zeleni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LSV</a:t>
                      </a:r>
                      <a:r>
                        <a:rPr kumimoji="0" lang="sr-Latn-R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Z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ajedno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Srbiju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VMDK,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Zajedno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Vojvodinu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Demokratska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levica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Roma</a:t>
                      </a:r>
                      <a:endParaRPr lang="en-US" sz="1400" b="1" i="0" u="none" strike="noStrike" noProof="1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Ivica Dačić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PUPS, JS</a:t>
                      </a: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Aleksandar Vučić – Budućnost u koju verujemo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Čedomir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en-US" sz="1400" b="1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Jovanović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– LDP – BDZS – SDU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Lista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nacionalnih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zajednica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BDZ-MPSZ-DZH-MRM-MEP</a:t>
                      </a: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DVERI 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Boško Obradović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SDA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Sandzaka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rpska</a:t>
                      </a:r>
                      <a:r>
                        <a:rPr lang="sr-Latn-R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radikalna stranka – dr Vojislav Šešelj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Tre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Srbija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Crnogorska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partija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Patriotski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front -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Borislav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Pelevic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304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URS</a:t>
                      </a:r>
                      <a:r>
                        <a:rPr lang="sr-Latn-R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Mlađan Dinkić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81000" y="457200"/>
            <a:ext cx="3200400" cy="6858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ctr">
              <a:defRPr/>
            </a:pP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Izborni blok </a:t>
            </a:r>
          </a:p>
          <a:p>
            <a:pPr algn="ctr" fontAlgn="ctr">
              <a:defRPr/>
            </a:pP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PROSEČNO TRAJANJE </a:t>
            </a:r>
            <a:r>
              <a:rPr lang="sr-Latn-RS" b="1" noProof="1" smtClean="0">
                <a:solidFill>
                  <a:srgbClr val="000000"/>
                </a:solidFill>
                <a:latin typeface="Calibri"/>
              </a:rPr>
              <a:t>PRILOGA </a:t>
            </a:r>
            <a:endParaRPr lang="en-US" b="1" noProof="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53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Latn-RS" b="1" dirty="0" smtClean="0"/>
          </a:p>
          <a:p>
            <a:pPr marL="0" indent="0" algn="ctr">
              <a:buNone/>
            </a:pPr>
            <a:r>
              <a:rPr lang="sr-Latn-RS" b="1" dirty="0" smtClean="0"/>
              <a:t>SVI MONITORING IZVEŠTAJI DOSTUPNI:</a:t>
            </a:r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www.mediamonitor.rs</a:t>
            </a:r>
            <a:r>
              <a:rPr lang="sr-Latn-RS" dirty="0" smtClean="0"/>
              <a:t> </a:t>
            </a:r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 smtClean="0">
                <a:hlinkClick r:id="rId3"/>
              </a:rPr>
              <a:t>office@birodi.rs</a:t>
            </a:r>
            <a:r>
              <a:rPr lang="sr-Latn-RS" dirty="0" smtClean="0"/>
              <a:t> ; </a:t>
            </a:r>
            <a:r>
              <a:rPr lang="sr-Latn-RS" dirty="0" smtClean="0">
                <a:hlinkClick r:id="rId4"/>
              </a:rPr>
              <a:t>www.birodi.rs</a:t>
            </a:r>
            <a:r>
              <a:rPr lang="sr-Latn-RS" dirty="0" smtClean="0"/>
              <a:t> </a:t>
            </a:r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Latn-RS" dirty="0" smtClean="0"/>
              <a:t>HVALA NA PAŽNJI!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15200" y="5943599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©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201</a:t>
            </a:r>
            <a:r>
              <a:rPr kumimoji="0" lang="sr-Latn-R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21428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 smtClean="0"/>
              <a:t>Monitoringom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medija</a:t>
            </a:r>
            <a:r>
              <a:rPr lang="en-US" sz="3600" b="1" dirty="0" smtClean="0"/>
              <a:t> se </a:t>
            </a:r>
            <a:r>
              <a:rPr lang="en-US" sz="3600" b="1" dirty="0" err="1" smtClean="0"/>
              <a:t>meri</a:t>
            </a:r>
            <a:endParaRPr lang="en-US" sz="3600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P</a:t>
            </a:r>
            <a:r>
              <a:rPr lang="en-US" dirty="0" err="1" smtClean="0"/>
              <a:t>rostorna</a:t>
            </a:r>
            <a:r>
              <a:rPr lang="en-US" dirty="0"/>
              <a:t> </a:t>
            </a:r>
            <a:r>
              <a:rPr lang="en-US" dirty="0" err="1"/>
              <a:t>zastupljenost</a:t>
            </a:r>
            <a:r>
              <a:rPr lang="en-US" dirty="0"/>
              <a:t> </a:t>
            </a:r>
            <a:r>
              <a:rPr lang="en-US" dirty="0" err="1"/>
              <a:t>političkih</a:t>
            </a:r>
            <a:r>
              <a:rPr lang="en-US" dirty="0"/>
              <a:t> </a:t>
            </a:r>
            <a:r>
              <a:rPr lang="en-US" dirty="0" err="1"/>
              <a:t>aktera</a:t>
            </a:r>
            <a:r>
              <a:rPr lang="en-US" dirty="0"/>
              <a:t> </a:t>
            </a:r>
            <a:r>
              <a:rPr lang="en-US" dirty="0" err="1" smtClean="0"/>
              <a:t>koji</a:t>
            </a:r>
            <a:r>
              <a:rPr lang="sr-Latn-RS" dirty="0" smtClean="0"/>
              <a:t> </a:t>
            </a:r>
            <a:r>
              <a:rPr lang="en-US" dirty="0" err="1" smtClean="0"/>
              <a:t>učestvuju</a:t>
            </a:r>
            <a:r>
              <a:rPr lang="en-US" dirty="0"/>
              <a:t> u </a:t>
            </a:r>
            <a:r>
              <a:rPr lang="en-US" dirty="0" err="1"/>
              <a:t>izbornom</a:t>
            </a:r>
            <a:r>
              <a:rPr lang="en-US" dirty="0"/>
              <a:t> </a:t>
            </a:r>
            <a:r>
              <a:rPr lang="en-US" dirty="0" err="1"/>
              <a:t>procesu</a:t>
            </a:r>
            <a:r>
              <a:rPr lang="en-US" dirty="0"/>
              <a:t> u </a:t>
            </a:r>
            <a:r>
              <a:rPr lang="en-US" dirty="0" err="1"/>
              <a:t>medijima</a:t>
            </a:r>
            <a:endParaRPr lang="en-US" sz="3600" dirty="0"/>
          </a:p>
          <a:p>
            <a:r>
              <a:rPr lang="en-US" dirty="0" err="1" smtClean="0"/>
              <a:t>Način</a:t>
            </a:r>
            <a:r>
              <a:rPr lang="en-US" dirty="0"/>
              <a:t> </a:t>
            </a:r>
            <a:r>
              <a:rPr lang="en-US" dirty="0" err="1"/>
              <a:t>predstavljanja</a:t>
            </a:r>
            <a:r>
              <a:rPr lang="en-US" dirty="0"/>
              <a:t> </a:t>
            </a:r>
            <a:r>
              <a:rPr lang="en-US" dirty="0" err="1"/>
              <a:t>aktera</a:t>
            </a:r>
            <a:endParaRPr lang="en-US" sz="3600" dirty="0"/>
          </a:p>
          <a:p>
            <a:r>
              <a:rPr lang="en-US" dirty="0" err="1" smtClean="0"/>
              <a:t>Teme</a:t>
            </a:r>
            <a:r>
              <a:rPr lang="en-US" dirty="0"/>
              <a:t> </a:t>
            </a:r>
            <a:r>
              <a:rPr lang="en-US" dirty="0" err="1"/>
              <a:t>koje</a:t>
            </a:r>
            <a:r>
              <a:rPr lang="en-US" dirty="0"/>
              <a:t> </a:t>
            </a:r>
            <a:r>
              <a:rPr lang="en-US" dirty="0" err="1"/>
              <a:t>su</a:t>
            </a:r>
            <a:r>
              <a:rPr lang="en-US" dirty="0"/>
              <a:t> </a:t>
            </a:r>
            <a:r>
              <a:rPr lang="en-US" dirty="0" err="1"/>
              <a:t>prisutne</a:t>
            </a:r>
            <a:r>
              <a:rPr lang="en-US" dirty="0"/>
              <a:t> u </a:t>
            </a:r>
            <a:r>
              <a:rPr lang="en-US" dirty="0" err="1"/>
              <a:t>kampanji</a:t>
            </a:r>
            <a:endParaRPr lang="en-US" sz="3600" dirty="0"/>
          </a:p>
          <a:p>
            <a:r>
              <a:rPr lang="sr-Latn-RS" dirty="0"/>
              <a:t>P</a:t>
            </a:r>
            <a:r>
              <a:rPr lang="en-US" dirty="0" err="1" smtClean="0"/>
              <a:t>oštovanje</a:t>
            </a:r>
            <a:r>
              <a:rPr lang="en-US" dirty="0"/>
              <a:t> </a:t>
            </a:r>
            <a:r>
              <a:rPr lang="en-US" dirty="0" err="1"/>
              <a:t>etičkog</a:t>
            </a:r>
            <a:r>
              <a:rPr lang="en-US" dirty="0"/>
              <a:t> </a:t>
            </a:r>
            <a:r>
              <a:rPr lang="en-US" dirty="0" err="1"/>
              <a:t>kodeksa</a:t>
            </a:r>
            <a:r>
              <a:rPr lang="en-US" dirty="0"/>
              <a:t> </a:t>
            </a:r>
            <a:r>
              <a:rPr lang="en-US" dirty="0" err="1"/>
              <a:t>novinara</a:t>
            </a:r>
            <a:r>
              <a:rPr lang="en-US" dirty="0"/>
              <a:t> </a:t>
            </a:r>
            <a:r>
              <a:rPr lang="en-US" dirty="0" err="1"/>
              <a:t>Srbije</a:t>
            </a:r>
            <a:r>
              <a:rPr lang="en-US" dirty="0"/>
              <a:t> </a:t>
            </a:r>
            <a:r>
              <a:rPr lang="en-US" dirty="0" smtClean="0"/>
              <a:t>u</a:t>
            </a:r>
            <a:r>
              <a:rPr lang="sr-Latn-RS" dirty="0" smtClean="0"/>
              <a:t> i</a:t>
            </a:r>
            <a:r>
              <a:rPr lang="en-US" dirty="0" err="1" smtClean="0"/>
              <a:t>zveštavanju</a:t>
            </a:r>
            <a:r>
              <a:rPr lang="en-US" dirty="0"/>
              <a:t> </a:t>
            </a:r>
            <a:r>
              <a:rPr lang="en-US" dirty="0" err="1"/>
              <a:t>medija</a:t>
            </a:r>
            <a:endParaRPr lang="en-US" sz="3600" dirty="0"/>
          </a:p>
          <a:p>
            <a:r>
              <a:rPr lang="sr-Latn-RS" dirty="0" smtClean="0"/>
              <a:t>Stepen doprinosa sprovođenju izbornog procesa u skladu sa zakonom i demokratskim načelima</a:t>
            </a:r>
            <a:endParaRPr lang="en-US" dirty="0" smtClean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24959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Uzorak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Period posmatranja: 26.2 – 11.3.2014.</a:t>
            </a:r>
          </a:p>
          <a:p>
            <a:pPr marL="0" indent="0">
              <a:buNone/>
            </a:pPr>
            <a:endParaRPr lang="sr-Latn-RS" b="1" dirty="0" smtClean="0"/>
          </a:p>
          <a:p>
            <a:r>
              <a:rPr lang="sr-Latn-RS" b="1" dirty="0" smtClean="0"/>
              <a:t>Centralne informativne emisije</a:t>
            </a:r>
            <a:r>
              <a:rPr lang="sr-Latn-RS" dirty="0" smtClean="0"/>
              <a:t>: RTS, TV Pink,       TV B92, TV Prva, TV Vojvodina</a:t>
            </a:r>
          </a:p>
          <a:p>
            <a:pPr marL="0" indent="0">
              <a:buNone/>
            </a:pPr>
            <a:endParaRPr lang="sr-Latn-RS" dirty="0" smtClean="0"/>
          </a:p>
          <a:p>
            <a:r>
              <a:rPr lang="sr-Latn-RS" b="1" dirty="0" smtClean="0"/>
              <a:t>Specijalne emisije:</a:t>
            </a:r>
          </a:p>
          <a:p>
            <a:pPr marL="0" indent="0">
              <a:buNone/>
            </a:pPr>
            <a:r>
              <a:rPr lang="en-US" dirty="0" smtClean="0"/>
              <a:t>RTS1 </a:t>
            </a:r>
            <a:r>
              <a:rPr lang="en-US" dirty="0"/>
              <a:t>– „</a:t>
            </a:r>
            <a:r>
              <a:rPr lang="en-US" dirty="0" err="1"/>
              <a:t>Upitnik</a:t>
            </a:r>
            <a:r>
              <a:rPr lang="en-US" dirty="0"/>
              <a:t>“, „Da </a:t>
            </a:r>
            <a:r>
              <a:rPr lang="en-US" dirty="0" err="1"/>
              <a:t>možda</a:t>
            </a:r>
            <a:r>
              <a:rPr lang="en-US" dirty="0"/>
              <a:t> ne</a:t>
            </a:r>
            <a:r>
              <a:rPr lang="en-US" dirty="0" smtClean="0"/>
              <a:t>“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TV </a:t>
            </a:r>
            <a:r>
              <a:rPr lang="en-US" dirty="0"/>
              <a:t>Pink – „</a:t>
            </a:r>
            <a:r>
              <a:rPr lang="en-US" dirty="0" err="1"/>
              <a:t>Teška</a:t>
            </a:r>
            <a:r>
              <a:rPr lang="en-US" dirty="0"/>
              <a:t> </a:t>
            </a:r>
            <a:r>
              <a:rPr lang="en-US" dirty="0" err="1"/>
              <a:t>reč</a:t>
            </a:r>
            <a:r>
              <a:rPr lang="en-US" dirty="0" smtClean="0"/>
              <a:t>“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TV </a:t>
            </a:r>
            <a:r>
              <a:rPr lang="en-US" dirty="0"/>
              <a:t>B92 – „</a:t>
            </a:r>
            <a:r>
              <a:rPr lang="en-US" dirty="0" err="1"/>
              <a:t>Utisak</a:t>
            </a:r>
            <a:r>
              <a:rPr lang="en-US" dirty="0"/>
              <a:t> </a:t>
            </a:r>
            <a:r>
              <a:rPr lang="en-US" dirty="0" err="1"/>
              <a:t>nedelje</a:t>
            </a:r>
            <a:r>
              <a:rPr lang="en-US" dirty="0" smtClean="0"/>
              <a:t>“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TV </a:t>
            </a:r>
            <a:r>
              <a:rPr lang="en-US" dirty="0" err="1"/>
              <a:t>Prva</a:t>
            </a:r>
            <a:r>
              <a:rPr lang="en-US" dirty="0"/>
              <a:t> – „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 smtClean="0"/>
              <a:t>“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TV </a:t>
            </a:r>
            <a:r>
              <a:rPr lang="en-US" dirty="0" err="1"/>
              <a:t>Vojvodina</a:t>
            </a:r>
            <a:r>
              <a:rPr lang="en-US" dirty="0"/>
              <a:t> – „</a:t>
            </a:r>
            <a:r>
              <a:rPr lang="en-US" dirty="0" err="1"/>
              <a:t>Sučeljavanje</a:t>
            </a:r>
            <a:r>
              <a:rPr lang="en-US" dirty="0"/>
              <a:t>“.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30706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Pozitivan ton 2012. godine 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419014"/>
              </p:ext>
            </p:extLst>
          </p:nvPr>
        </p:nvGraphicFramePr>
        <p:xfrm>
          <a:off x="395536" y="1600200"/>
          <a:ext cx="8319867" cy="408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2636"/>
                <a:gridCol w="919974"/>
                <a:gridCol w="919974"/>
                <a:gridCol w="919974"/>
                <a:gridCol w="1060942"/>
                <a:gridCol w="1376367"/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 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RTS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Pink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B92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Prva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Vojvodina</a:t>
                      </a:r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DSS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Demokratska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stranka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Srbije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Srpska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radikalna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stranka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Preokret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Čedomir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Jovanović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URS -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Ujedinjeni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regioni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Srbije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Izbor za bolji život - Boris Tadić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Dveri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Ivica Dačić - SPS, PUPS, JS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Pokrenimo Srbiju - Tomislav Nikolić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PROSEK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64.2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65.</a:t>
                      </a:r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63.6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53.</a:t>
                      </a:r>
                      <a:r>
                        <a:rPr lang="sr-Latn-RS" sz="1800" b="0" i="0" u="none" strike="noStrike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56.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Pozitivan ton 2014. </a:t>
            </a:r>
            <a:r>
              <a:rPr lang="sr-Latn-RS" dirty="0"/>
              <a:t>godine(%)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947280"/>
              </p:ext>
            </p:extLst>
          </p:nvPr>
        </p:nvGraphicFramePr>
        <p:xfrm>
          <a:off x="539552" y="980728"/>
          <a:ext cx="8229600" cy="568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928694"/>
                <a:gridCol w="785818"/>
                <a:gridCol w="1000132"/>
                <a:gridCol w="785818"/>
                <a:gridCol w="1114404"/>
              </a:tblGrid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Vojvodina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SNS, SDPS, NS, SPO,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Pokret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socijalista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SPS, PUPS, JS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93.6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93.1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LDP, BDZS, SDU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91.9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SVM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97.4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88.9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Dveri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SDA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Sand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aka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NDS, Zeleni, LSV, Zajedno za Srbiju, VMDK, Zajedno za </a:t>
                      </a:r>
                      <a:r>
                        <a:rPr lang="pl-PL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Vojvodinu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Tre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Srbija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Crnogorska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partija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Lista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nacionalnih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zajednica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BDZ-MPSZ-DZH-MRM-MEP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48.1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Dosta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je </a:t>
                      </a:r>
                      <a:r>
                        <a:rPr lang="en-US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bilo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Radulovi</a:t>
                      </a:r>
                      <a:r>
                        <a:rPr lang="sr-Latn-RS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Partija demokratsko delovanje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Patriotski front - Borislav 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Pelevi</a:t>
                      </a:r>
                      <a:r>
                        <a:rPr lang="sr-Latn-R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Ruska stranka - Slobodan 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Nikoli</a:t>
                      </a:r>
                      <a:r>
                        <a:rPr lang="sr-Latn-RS" sz="15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Koalicija svih naroda i narodnosti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Jeste svejedno - Brakus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27800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5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PROSEK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93.0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Funkcionerska kampanja </a:t>
            </a:r>
            <a:br>
              <a:rPr lang="sr-Latn-RS" dirty="0" smtClean="0"/>
            </a:br>
            <a:r>
              <a:rPr lang="sr-Latn-RS" dirty="0" smtClean="0"/>
              <a:t>Izbori 2012. </a:t>
            </a:r>
            <a:r>
              <a:rPr lang="sr-Latn-RS" dirty="0"/>
              <a:t>godina 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427064"/>
              </p:ext>
            </p:extLst>
          </p:nvPr>
        </p:nvGraphicFramePr>
        <p:xfrm>
          <a:off x="304800" y="1554163"/>
          <a:ext cx="8686800" cy="471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264"/>
                <a:gridCol w="975256"/>
                <a:gridCol w="975256"/>
                <a:gridCol w="975256"/>
                <a:gridCol w="975256"/>
                <a:gridCol w="975256"/>
                <a:gridCol w="975256"/>
              </a:tblGrid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RTS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Pink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B92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Prva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Vojvodina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STB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Predsednik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Vlade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Mirko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Cvetkovic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73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Ministarstvo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odbrane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90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Ministarstvo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poljoprivrede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trgovine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…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unutrašnjih poslova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36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99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za Kosovo i Metohiju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Gradonacelnik Beograda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68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88</a:t>
                      </a:r>
                    </a:p>
                  </a:txBody>
                  <a:tcPr marL="10054" marR="10054" marT="9525" marB="0" anchor="ctr"/>
                </a:tc>
              </a:tr>
              <a:tr h="486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Predsednik Vlade Vojvodine Bojan Pajtic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99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</a:tr>
              <a:tr h="4803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Ministarstvo odbrane</a:t>
                      </a:r>
                    </a:p>
                  </a:txBody>
                  <a:tcPr marL="10054" marR="1005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10054" marR="1005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marL="10054" marR="10054" marT="9525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©</a:t>
            </a:r>
            <a:r>
              <a:rPr lang="en-US" sz="1400" dirty="0" smtClean="0"/>
              <a:t>201</a:t>
            </a:r>
            <a:r>
              <a:rPr lang="sr-Latn-RS" sz="1400" dirty="0" smtClean="0"/>
              <a:t>4</a:t>
            </a:r>
            <a:r>
              <a:rPr lang="en-US" sz="1400" dirty="0" smtClean="0"/>
              <a:t> </a:t>
            </a:r>
            <a:r>
              <a:rPr lang="en-US" sz="1400" dirty="0"/>
              <a:t>BIRODI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Funkcionerska kampanja </a:t>
            </a:r>
            <a:br>
              <a:rPr lang="sr-Latn-RS" dirty="0" smtClean="0"/>
            </a:br>
            <a:r>
              <a:rPr lang="sr-Latn-RS" dirty="0" smtClean="0"/>
              <a:t>Izbori 2014. </a:t>
            </a:r>
            <a:r>
              <a:rPr lang="sr-Latn-RS" dirty="0"/>
              <a:t>godina </a:t>
            </a:r>
            <a:r>
              <a:rPr lang="sr-Latn-RS" dirty="0" smtClean="0"/>
              <a:t>(%)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046339"/>
              </p:ext>
            </p:extLst>
          </p:nvPr>
        </p:nvGraphicFramePr>
        <p:xfrm>
          <a:off x="457200" y="1600200"/>
          <a:ext cx="8115331" cy="5011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914407"/>
                <a:gridCol w="914407"/>
                <a:gridCol w="914407"/>
                <a:gridCol w="914407"/>
                <a:gridCol w="914407"/>
              </a:tblGrid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PINK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Prva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Vojvodina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Aleksandar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Vučić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rvi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potpredsednik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Vlade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95.2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Ivica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Dačić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redsednik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Vlade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83.1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Tomislav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Nikolić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redsednik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Republike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Srbije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Lazar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Krstic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istar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finansija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Jovan Krkobabić, potpredsednik Vlade i ministar rada, zapošljavanja i socijalne politike</a:t>
                      </a: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694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Dragan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Glamo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ć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istar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poljoprivrede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umarstva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vodoprivred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7160" marR="9144" marT="9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94.7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07300" y="6397625"/>
            <a:ext cx="1252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©</a:t>
            </a:r>
            <a:r>
              <a:rPr lang="en-US" sz="1400" dirty="0" smtClean="0">
                <a:solidFill>
                  <a:prstClr val="black"/>
                </a:solidFill>
              </a:rPr>
              <a:t>201</a:t>
            </a:r>
            <a:r>
              <a:rPr lang="sr-Latn-RS" sz="1400" dirty="0" smtClean="0">
                <a:solidFill>
                  <a:prstClr val="black"/>
                </a:solidFill>
              </a:rPr>
              <a:t>4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BIRODI</a:t>
            </a:r>
          </a:p>
        </p:txBody>
      </p:sp>
    </p:spTree>
    <p:extLst>
      <p:ext uri="{BB962C8B-B14F-4D97-AF65-F5344CB8AC3E}">
        <p14:creationId xmlns:p14="http://schemas.microsoft.com/office/powerpoint/2010/main" val="6906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RTS</a:t>
            </a:r>
            <a:endParaRPr lang="en-US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416675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fld id="{98DC547A-2CB2-4A2F-B3E6-CC8D69AB754F}" type="slidenum">
              <a:rPr lang="ru-RU" sz="1200" smtClean="0">
                <a:solidFill>
                  <a:srgbClr val="BCBCBC"/>
                </a:solidFill>
              </a:rPr>
              <a:pPr algn="ctr" eaLnBrk="1" fontAlgn="base" hangingPunct="1">
                <a:spcBef>
                  <a:spcPct val="20000"/>
                </a:spcBef>
                <a:spcAft>
                  <a:spcPct val="0"/>
                </a:spcAft>
              </a:pPr>
              <a:t>9</a:t>
            </a:fld>
            <a:endParaRPr lang="ru-RU" sz="1200" smtClean="0">
              <a:solidFill>
                <a:srgbClr val="BCBCBC"/>
              </a:solidFill>
            </a:endParaRPr>
          </a:p>
        </p:txBody>
      </p:sp>
      <p:graphicFrame>
        <p:nvGraphicFramePr>
          <p:cNvPr id="7" name="SmartArt Placeholder 6"/>
          <p:cNvGraphicFramePr>
            <a:graphicFrameLocks noGrp="1"/>
          </p:cNvGraphicFramePr>
          <p:nvPr>
            <p:ph type="dgm" idx="1"/>
            <p:extLst>
              <p:ext uri="{D42A27DB-BD31-4B8C-83A1-F6EECF244321}">
                <p14:modId xmlns:p14="http://schemas.microsoft.com/office/powerpoint/2010/main" val="2155224953"/>
              </p:ext>
            </p:extLst>
          </p:nvPr>
        </p:nvGraphicFramePr>
        <p:xfrm>
          <a:off x="0" y="6858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31367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Garamond"/>
      <a:ea typeface=""/>
      <a:cs typeface=""/>
    </a:majorFont>
    <a:minorFont>
      <a:latin typeface="Garamond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1687</Words>
  <Application>Microsoft Office PowerPoint</Application>
  <PresentationFormat>On-screen Show (4:3)</PresentationFormat>
  <Paragraphs>859</Paragraphs>
  <Slides>28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Aspect</vt:lpstr>
      <vt:lpstr>1_Aspect</vt:lpstr>
      <vt:lpstr>2_Aspect</vt:lpstr>
      <vt:lpstr>3_Aspect</vt:lpstr>
      <vt:lpstr>4_Aspect</vt:lpstr>
      <vt:lpstr>5_Aspect</vt:lpstr>
      <vt:lpstr>6_Aspect</vt:lpstr>
      <vt:lpstr>7_Aspect</vt:lpstr>
      <vt:lpstr>Trek</vt:lpstr>
      <vt:lpstr>Default Design</vt:lpstr>
      <vt:lpstr>MONITORING TV STANICA   PREDIZBORNA KAMPANJA 2014 </vt:lpstr>
      <vt:lpstr>Metodologija Monitoringa</vt:lpstr>
      <vt:lpstr>Monitoringom medija se meri</vt:lpstr>
      <vt:lpstr>Uzorak</vt:lpstr>
      <vt:lpstr>Pozitivan ton 2012. godine (%)</vt:lpstr>
      <vt:lpstr>Pozitivan ton 2014. godine(%)</vt:lpstr>
      <vt:lpstr>Funkcionerska kampanja  Izbori 2012. godina (%)</vt:lpstr>
      <vt:lpstr>Funkcionerska kampanja  Izbori 2014. godina (%)</vt:lpstr>
      <vt:lpstr>RTS</vt:lpstr>
      <vt:lpstr>RTS</vt:lpstr>
      <vt:lpstr>Pink TV </vt:lpstr>
      <vt:lpstr>Pink TV</vt:lpstr>
      <vt:lpstr>B 92</vt:lpstr>
      <vt:lpstr>B 92</vt:lpstr>
      <vt:lpstr>Prva</vt:lpstr>
      <vt:lpstr>Prva</vt:lpstr>
      <vt:lpstr>RTV</vt:lpstr>
      <vt:lpstr>RTV</vt:lpstr>
      <vt:lpstr>Teme u kampanji (%)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izvestaj</dc:title>
  <dc:creator>Zoran</dc:creator>
  <cp:lastModifiedBy>Pavle Dimitrijevic</cp:lastModifiedBy>
  <cp:revision>50</cp:revision>
  <dcterms:created xsi:type="dcterms:W3CDTF">2012-05-01T12:22:27Z</dcterms:created>
  <dcterms:modified xsi:type="dcterms:W3CDTF">2014-03-13T08:52:27Z</dcterms:modified>
</cp:coreProperties>
</file>