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331"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12" r:id="rId23"/>
    <p:sldId id="289" r:id="rId24"/>
    <p:sldId id="318" r:id="rId25"/>
    <p:sldId id="319" r:id="rId26"/>
    <p:sldId id="290" r:id="rId27"/>
    <p:sldId id="323" r:id="rId28"/>
    <p:sldId id="324" r:id="rId29"/>
    <p:sldId id="325" r:id="rId30"/>
    <p:sldId id="326" r:id="rId31"/>
    <p:sldId id="327" r:id="rId32"/>
    <p:sldId id="328" r:id="rId33"/>
    <p:sldId id="330" r:id="rId34"/>
    <p:sldId id="291" r:id="rId35"/>
    <p:sldId id="299" r:id="rId36"/>
    <p:sldId id="300" r:id="rId37"/>
    <p:sldId id="329" r:id="rId38"/>
    <p:sldId id="322" r:id="rId39"/>
    <p:sldId id="321" r:id="rId40"/>
    <p:sldId id="301" r:id="rId41"/>
    <p:sldId id="302" r:id="rId42"/>
    <p:sldId id="303" r:id="rId43"/>
    <p:sldId id="307" r:id="rId44"/>
  </p:sldIdLst>
  <p:sldSz cx="9144000" cy="6858000" type="screen4x3"/>
  <p:notesSz cx="6815138"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94660"/>
  </p:normalViewPr>
  <p:slideViewPr>
    <p:cSldViewPr>
      <p:cViewPr>
        <p:scale>
          <a:sx n="76" d="100"/>
          <a:sy n="76" d="100"/>
        </p:scale>
        <p:origin x="-1140"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38E76-D915-40C3-B4B3-FC4B87655106}" type="doc">
      <dgm:prSet loTypeId="urn:microsoft.com/office/officeart/2005/8/layout/list1" loCatId="list" qsTypeId="urn:microsoft.com/office/officeart/2005/8/quickstyle/simple4" qsCatId="simple" csTypeId="urn:microsoft.com/office/officeart/2005/8/colors/accent6_4" csCatId="accent6" phldr="1"/>
      <dgm:spPr/>
      <dgm:t>
        <a:bodyPr/>
        <a:lstStyle/>
        <a:p>
          <a:endParaRPr lang="en-US"/>
        </a:p>
      </dgm:t>
    </dgm:pt>
    <dgm:pt modelId="{896A5D86-9221-4C07-8764-1CA06B79DCA8}">
      <dgm:prSet phldrT="[Text]" custT="1"/>
      <dgm:spPr/>
      <dgm:t>
        <a:bodyPr/>
        <a:lstStyle/>
        <a:p>
          <a:r>
            <a:rPr lang="en-US" sz="1600" b="1" dirty="0" err="1" smtClean="0">
              <a:solidFill>
                <a:schemeClr val="bg1"/>
              </a:solidFill>
              <a:effectLst>
                <a:outerShdw blurRad="38100" dist="38100" dir="2700000" algn="tl">
                  <a:srgbClr val="000000">
                    <a:alpha val="43137"/>
                  </a:srgbClr>
                </a:outerShdw>
              </a:effectLst>
            </a:rPr>
            <a:t>Koncept</a:t>
          </a:r>
          <a:r>
            <a:rPr lang="sr-Latn-RS" sz="1600" b="1" dirty="0" smtClean="0">
              <a:solidFill>
                <a:schemeClr val="bg1"/>
              </a:solidFill>
              <a:effectLst>
                <a:outerShdw blurRad="38100" dist="38100" dir="2700000" algn="tl">
                  <a:srgbClr val="000000">
                    <a:alpha val="43137"/>
                  </a:srgbClr>
                </a:outerShdw>
              </a:effectLst>
            </a:rPr>
            <a:t>a P</a:t>
          </a:r>
          <a:r>
            <a:rPr lang="en-US" sz="1600" b="1" dirty="0" err="1" smtClean="0">
              <a:solidFill>
                <a:schemeClr val="bg1"/>
              </a:solidFill>
              <a:effectLst>
                <a:outerShdw blurRad="38100" dist="38100" dir="2700000" algn="tl">
                  <a:srgbClr val="000000">
                    <a:alpha val="43137"/>
                  </a:srgbClr>
                </a:outerShdw>
              </a:effectLst>
            </a:rPr>
            <a:t>lana</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integiteta</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holistički</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ili</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partikularni</a:t>
          </a:r>
          <a:r>
            <a:rPr lang="en-US" sz="1600" b="1" dirty="0" smtClean="0">
              <a:solidFill>
                <a:schemeClr val="bg1"/>
              </a:solidFill>
              <a:effectLst>
                <a:outerShdw blurRad="38100" dist="38100" dir="2700000" algn="tl">
                  <a:srgbClr val="000000">
                    <a:alpha val="43137"/>
                  </a:srgbClr>
                </a:outerShdw>
              </a:effectLst>
            </a:rPr>
            <a:t>),</a:t>
          </a:r>
          <a:endParaRPr lang="en-US" sz="1600" b="1" dirty="0">
            <a:solidFill>
              <a:schemeClr val="bg1"/>
            </a:solidFill>
            <a:effectLst>
              <a:outerShdw blurRad="38100" dist="38100" dir="2700000" algn="tl">
                <a:srgbClr val="000000">
                  <a:alpha val="43137"/>
                </a:srgbClr>
              </a:outerShdw>
            </a:effectLst>
          </a:endParaRPr>
        </a:p>
      </dgm:t>
    </dgm:pt>
    <dgm:pt modelId="{92D939D9-D183-47F1-BC6B-29891F4BF17D}" type="parTrans" cxnId="{2EC93162-87DD-4C05-AC99-4C2DD6F1F054}">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421E6B8B-1319-44AB-9BE6-D92AD49E60F9}" type="sibTrans" cxnId="{2EC93162-87DD-4C05-AC99-4C2DD6F1F054}">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C6AFE465-1972-4C78-8A3A-B85185E7D154}">
      <dgm:prSet phldrT="[Text]" custT="1"/>
      <dgm:spPr/>
      <dgm:t>
        <a:bodyPr/>
        <a:lstStyle/>
        <a:p>
          <a:r>
            <a:rPr lang="en-US" sz="1600" b="1" dirty="0" err="1" smtClean="0">
              <a:solidFill>
                <a:schemeClr val="bg1"/>
              </a:solidFill>
              <a:effectLst>
                <a:outerShdw blurRad="38100" dist="38100" dir="2700000" algn="tl">
                  <a:srgbClr val="000000">
                    <a:alpha val="43137"/>
                  </a:srgbClr>
                </a:outerShdw>
              </a:effectLst>
            </a:rPr>
            <a:t>Participativnost</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procesa</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inkluzija</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ili</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oligarhizacija</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ili</a:t>
          </a:r>
          <a:r>
            <a:rPr lang="en-US" sz="1600" b="1" dirty="0" smtClean="0">
              <a:solidFill>
                <a:schemeClr val="bg1"/>
              </a:solidFill>
              <a:effectLst>
                <a:outerShdw blurRad="38100" dist="38100" dir="2700000" algn="tl">
                  <a:srgbClr val="000000">
                    <a:alpha val="43137"/>
                  </a:srgbClr>
                </a:outerShdw>
              </a:effectLst>
            </a:rPr>
            <a:t> </a:t>
          </a:r>
          <a:r>
            <a:rPr lang="sr-Latn-RS" sz="1600" b="1" dirty="0" smtClean="0">
              <a:solidFill>
                <a:schemeClr val="bg1"/>
              </a:solidFill>
              <a:effectLst>
                <a:outerShdw blurRad="38100" dist="38100" dir="2700000" algn="tl">
                  <a:srgbClr val="000000">
                    <a:alpha val="43137"/>
                  </a:srgbClr>
                </a:outerShdw>
              </a:effectLst>
            </a:rPr>
            <a:t> pasivizacija</a:t>
          </a:r>
          <a:r>
            <a:rPr lang="en-US" sz="1600" b="1" dirty="0" smtClean="0">
              <a:solidFill>
                <a:schemeClr val="bg1"/>
              </a:solidFill>
              <a:effectLst>
                <a:outerShdw blurRad="38100" dist="38100" dir="2700000" algn="tl">
                  <a:srgbClr val="000000">
                    <a:alpha val="43137"/>
                  </a:srgbClr>
                </a:outerShdw>
              </a:effectLst>
            </a:rPr>
            <a:t>) </a:t>
          </a:r>
          <a:endParaRPr lang="en-US" sz="1600" b="1" dirty="0">
            <a:solidFill>
              <a:schemeClr val="bg1"/>
            </a:solidFill>
            <a:effectLst>
              <a:outerShdw blurRad="38100" dist="38100" dir="2700000" algn="tl">
                <a:srgbClr val="000000">
                  <a:alpha val="43137"/>
                </a:srgbClr>
              </a:outerShdw>
            </a:effectLst>
          </a:endParaRPr>
        </a:p>
      </dgm:t>
    </dgm:pt>
    <dgm:pt modelId="{812D1280-2C7D-4DAC-91A2-A1FEE40BA9DF}" type="parTrans" cxnId="{981565D7-E7B6-4A05-ABE2-95CBF69DED81}">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64117525-D896-460F-99F2-5BE848AF53E3}" type="sibTrans" cxnId="{981565D7-E7B6-4A05-ABE2-95CBF69DED81}">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5A519547-3989-41AF-91DB-A86CBAE25C66}">
      <dgm:prSet custT="1"/>
      <dgm:spPr/>
      <dgm:t>
        <a:bodyPr/>
        <a:lstStyle/>
        <a:p>
          <a:r>
            <a:rPr lang="en-US" sz="1600" b="1" dirty="0" smtClean="0">
              <a:solidFill>
                <a:schemeClr val="bg1"/>
              </a:solidFill>
              <a:effectLst>
                <a:outerShdw blurRad="38100" dist="38100" dir="2700000" algn="tl">
                  <a:srgbClr val="000000">
                    <a:alpha val="43137"/>
                  </a:srgbClr>
                </a:outerShdw>
              </a:effectLst>
            </a:rPr>
            <a:t>Oblast</a:t>
          </a:r>
          <a:r>
            <a:rPr lang="sr-Latn-RS" sz="1600" b="1" dirty="0" smtClean="0">
              <a:solidFill>
                <a:schemeClr val="bg1"/>
              </a:solidFill>
              <a:effectLst>
                <a:outerShdw blurRad="38100" dist="38100" dir="2700000" algn="tl">
                  <a:srgbClr val="000000">
                    <a:alpha val="43137"/>
                  </a:srgbClr>
                </a:outerShdw>
              </a:effectLst>
            </a:rPr>
            <a:t>i</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rizika</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od</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korupcije</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normativno-proceduralni</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habitalni</a:t>
          </a:r>
          <a:r>
            <a:rPr lang="en-US" sz="1600" b="1" dirty="0" smtClean="0">
              <a:solidFill>
                <a:schemeClr val="bg1"/>
              </a:solidFill>
              <a:effectLst>
                <a:outerShdw blurRad="38100" dist="38100" dir="2700000" algn="tl">
                  <a:srgbClr val="000000">
                    <a:alpha val="43137"/>
                  </a:srgbClr>
                </a:outerShdw>
              </a:effectLst>
            </a:rPr>
            <a:t>, </a:t>
          </a:r>
          <a:r>
            <a:rPr lang="en-US" sz="1600" b="1" dirty="0" err="1" smtClean="0">
              <a:solidFill>
                <a:schemeClr val="bg1"/>
              </a:solidFill>
              <a:effectLst>
                <a:outerShdw blurRad="38100" dist="38100" dir="2700000" algn="tl">
                  <a:srgbClr val="000000">
                    <a:alpha val="43137"/>
                  </a:srgbClr>
                </a:outerShdw>
              </a:effectLst>
            </a:rPr>
            <a:t>okruženje</a:t>
          </a:r>
          <a:r>
            <a:rPr lang="en-US" sz="1600" b="1" dirty="0" smtClean="0">
              <a:solidFill>
                <a:schemeClr val="bg1"/>
              </a:solidFill>
              <a:effectLst>
                <a:outerShdw blurRad="38100" dist="38100" dir="2700000" algn="tl">
                  <a:srgbClr val="000000">
                    <a:alpha val="43137"/>
                  </a:srgbClr>
                </a:outerShdw>
              </a:effectLst>
            </a:rPr>
            <a:t>...)</a:t>
          </a:r>
          <a:endParaRPr lang="en-US" sz="1600" b="1" dirty="0">
            <a:solidFill>
              <a:schemeClr val="bg1"/>
            </a:solidFill>
            <a:effectLst>
              <a:outerShdw blurRad="38100" dist="38100" dir="2700000" algn="tl">
                <a:srgbClr val="000000">
                  <a:alpha val="43137"/>
                </a:srgbClr>
              </a:outerShdw>
            </a:effectLst>
          </a:endParaRPr>
        </a:p>
      </dgm:t>
    </dgm:pt>
    <dgm:pt modelId="{FC20A159-6CFF-46B1-8819-B3C1D1BBB32F}" type="parTrans" cxnId="{9065A2AC-A7CD-4D9E-9BE9-0370757CD4E2}">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125CD54E-0DD1-4BE8-B791-5347BCA0A97E}" type="sibTrans" cxnId="{9065A2AC-A7CD-4D9E-9BE9-0370757CD4E2}">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C917C96F-5A57-46B2-83EB-6ACB55454E05}" type="pres">
      <dgm:prSet presAssocID="{A1D38E76-D915-40C3-B4B3-FC4B87655106}" presName="linear" presStyleCnt="0">
        <dgm:presLayoutVars>
          <dgm:dir/>
          <dgm:animLvl val="lvl"/>
          <dgm:resizeHandles val="exact"/>
        </dgm:presLayoutVars>
      </dgm:prSet>
      <dgm:spPr/>
      <dgm:t>
        <a:bodyPr/>
        <a:lstStyle/>
        <a:p>
          <a:endParaRPr lang="en-US"/>
        </a:p>
      </dgm:t>
    </dgm:pt>
    <dgm:pt modelId="{84673BF1-6361-4525-9959-437D91DFFDF0}" type="pres">
      <dgm:prSet presAssocID="{896A5D86-9221-4C07-8764-1CA06B79DCA8}" presName="parentLin" presStyleCnt="0"/>
      <dgm:spPr/>
    </dgm:pt>
    <dgm:pt modelId="{762B4240-A936-4BBD-8AC4-DA84C47B1B44}" type="pres">
      <dgm:prSet presAssocID="{896A5D86-9221-4C07-8764-1CA06B79DCA8}" presName="parentLeftMargin" presStyleLbl="node1" presStyleIdx="0" presStyleCnt="3"/>
      <dgm:spPr/>
      <dgm:t>
        <a:bodyPr/>
        <a:lstStyle/>
        <a:p>
          <a:endParaRPr lang="en-US"/>
        </a:p>
      </dgm:t>
    </dgm:pt>
    <dgm:pt modelId="{842F2FC8-722A-4DB8-B5E1-E5527B8696F4}" type="pres">
      <dgm:prSet presAssocID="{896A5D86-9221-4C07-8764-1CA06B79DCA8}" presName="parentText" presStyleLbl="node1" presStyleIdx="0" presStyleCnt="3">
        <dgm:presLayoutVars>
          <dgm:chMax val="0"/>
          <dgm:bulletEnabled val="1"/>
        </dgm:presLayoutVars>
      </dgm:prSet>
      <dgm:spPr/>
      <dgm:t>
        <a:bodyPr/>
        <a:lstStyle/>
        <a:p>
          <a:endParaRPr lang="en-US"/>
        </a:p>
      </dgm:t>
    </dgm:pt>
    <dgm:pt modelId="{94526E79-5274-4B1C-86E6-145932177F29}" type="pres">
      <dgm:prSet presAssocID="{896A5D86-9221-4C07-8764-1CA06B79DCA8}" presName="negativeSpace" presStyleCnt="0"/>
      <dgm:spPr/>
    </dgm:pt>
    <dgm:pt modelId="{EE1A93BC-A8B2-4CE7-A86B-B62E3E7E3242}" type="pres">
      <dgm:prSet presAssocID="{896A5D86-9221-4C07-8764-1CA06B79DCA8}" presName="childText" presStyleLbl="conFgAcc1" presStyleIdx="0" presStyleCnt="3">
        <dgm:presLayoutVars>
          <dgm:bulletEnabled val="1"/>
        </dgm:presLayoutVars>
      </dgm:prSet>
      <dgm:spPr/>
    </dgm:pt>
    <dgm:pt modelId="{31D04751-C5F9-44B7-8B79-DD78D5612ACF}" type="pres">
      <dgm:prSet presAssocID="{421E6B8B-1319-44AB-9BE6-D92AD49E60F9}" presName="spaceBetweenRectangles" presStyleCnt="0"/>
      <dgm:spPr/>
    </dgm:pt>
    <dgm:pt modelId="{1F8AA075-D0F4-490A-8E2F-D729F0B79B7D}" type="pres">
      <dgm:prSet presAssocID="{C6AFE465-1972-4C78-8A3A-B85185E7D154}" presName="parentLin" presStyleCnt="0"/>
      <dgm:spPr/>
    </dgm:pt>
    <dgm:pt modelId="{E4FCA42D-8408-40EA-B9DB-9371F2A6C130}" type="pres">
      <dgm:prSet presAssocID="{C6AFE465-1972-4C78-8A3A-B85185E7D154}" presName="parentLeftMargin" presStyleLbl="node1" presStyleIdx="0" presStyleCnt="3"/>
      <dgm:spPr/>
      <dgm:t>
        <a:bodyPr/>
        <a:lstStyle/>
        <a:p>
          <a:endParaRPr lang="en-US"/>
        </a:p>
      </dgm:t>
    </dgm:pt>
    <dgm:pt modelId="{04DC9486-B8F4-48C1-A866-F7E19FBFCA17}" type="pres">
      <dgm:prSet presAssocID="{C6AFE465-1972-4C78-8A3A-B85185E7D154}" presName="parentText" presStyleLbl="node1" presStyleIdx="1" presStyleCnt="3">
        <dgm:presLayoutVars>
          <dgm:chMax val="0"/>
          <dgm:bulletEnabled val="1"/>
        </dgm:presLayoutVars>
      </dgm:prSet>
      <dgm:spPr/>
      <dgm:t>
        <a:bodyPr/>
        <a:lstStyle/>
        <a:p>
          <a:endParaRPr lang="en-US"/>
        </a:p>
      </dgm:t>
    </dgm:pt>
    <dgm:pt modelId="{A5860097-BC6F-45B3-B9FA-0C48B08CA16D}" type="pres">
      <dgm:prSet presAssocID="{C6AFE465-1972-4C78-8A3A-B85185E7D154}" presName="negativeSpace" presStyleCnt="0"/>
      <dgm:spPr/>
    </dgm:pt>
    <dgm:pt modelId="{9EBA69CE-2FF7-486B-BEA3-AAD96EE393C9}" type="pres">
      <dgm:prSet presAssocID="{C6AFE465-1972-4C78-8A3A-B85185E7D154}" presName="childText" presStyleLbl="conFgAcc1" presStyleIdx="1" presStyleCnt="3">
        <dgm:presLayoutVars>
          <dgm:bulletEnabled val="1"/>
        </dgm:presLayoutVars>
      </dgm:prSet>
      <dgm:spPr/>
    </dgm:pt>
    <dgm:pt modelId="{5457D01D-C41F-4D0D-A1C4-61FC0C0F55D1}" type="pres">
      <dgm:prSet presAssocID="{64117525-D896-460F-99F2-5BE848AF53E3}" presName="spaceBetweenRectangles" presStyleCnt="0"/>
      <dgm:spPr/>
    </dgm:pt>
    <dgm:pt modelId="{735CDAB1-2125-4D1C-88C0-021F0A21C3B5}" type="pres">
      <dgm:prSet presAssocID="{5A519547-3989-41AF-91DB-A86CBAE25C66}" presName="parentLin" presStyleCnt="0"/>
      <dgm:spPr/>
    </dgm:pt>
    <dgm:pt modelId="{E34D516D-EDCD-41F0-A0BB-3B0FF4319B57}" type="pres">
      <dgm:prSet presAssocID="{5A519547-3989-41AF-91DB-A86CBAE25C66}" presName="parentLeftMargin" presStyleLbl="node1" presStyleIdx="1" presStyleCnt="3"/>
      <dgm:spPr/>
      <dgm:t>
        <a:bodyPr/>
        <a:lstStyle/>
        <a:p>
          <a:endParaRPr lang="en-US"/>
        </a:p>
      </dgm:t>
    </dgm:pt>
    <dgm:pt modelId="{6F25A0A7-E26B-4592-86F0-CC1264500733}" type="pres">
      <dgm:prSet presAssocID="{5A519547-3989-41AF-91DB-A86CBAE25C66}" presName="parentText" presStyleLbl="node1" presStyleIdx="2" presStyleCnt="3">
        <dgm:presLayoutVars>
          <dgm:chMax val="0"/>
          <dgm:bulletEnabled val="1"/>
        </dgm:presLayoutVars>
      </dgm:prSet>
      <dgm:spPr/>
      <dgm:t>
        <a:bodyPr/>
        <a:lstStyle/>
        <a:p>
          <a:endParaRPr lang="en-US"/>
        </a:p>
      </dgm:t>
    </dgm:pt>
    <dgm:pt modelId="{6BA22F63-F7B1-4DE7-BB5B-91687F411C42}" type="pres">
      <dgm:prSet presAssocID="{5A519547-3989-41AF-91DB-A86CBAE25C66}" presName="negativeSpace" presStyleCnt="0"/>
      <dgm:spPr/>
    </dgm:pt>
    <dgm:pt modelId="{D4D8E0E0-C54F-4D39-8FAF-6C204DE855DD}" type="pres">
      <dgm:prSet presAssocID="{5A519547-3989-41AF-91DB-A86CBAE25C66}" presName="childText" presStyleLbl="conFgAcc1" presStyleIdx="2" presStyleCnt="3">
        <dgm:presLayoutVars>
          <dgm:bulletEnabled val="1"/>
        </dgm:presLayoutVars>
      </dgm:prSet>
      <dgm:spPr/>
    </dgm:pt>
  </dgm:ptLst>
  <dgm:cxnLst>
    <dgm:cxn modelId="{BCB84D58-8014-4519-8F35-E206B7F066F2}" type="presOf" srcId="{896A5D86-9221-4C07-8764-1CA06B79DCA8}" destId="{762B4240-A936-4BBD-8AC4-DA84C47B1B44}" srcOrd="0" destOrd="0" presId="urn:microsoft.com/office/officeart/2005/8/layout/list1"/>
    <dgm:cxn modelId="{E7F0FE44-6253-445E-814E-A8EF17F7CBEA}" type="presOf" srcId="{A1D38E76-D915-40C3-B4B3-FC4B87655106}" destId="{C917C96F-5A57-46B2-83EB-6ACB55454E05}" srcOrd="0" destOrd="0" presId="urn:microsoft.com/office/officeart/2005/8/layout/list1"/>
    <dgm:cxn modelId="{9065A2AC-A7CD-4D9E-9BE9-0370757CD4E2}" srcId="{A1D38E76-D915-40C3-B4B3-FC4B87655106}" destId="{5A519547-3989-41AF-91DB-A86CBAE25C66}" srcOrd="2" destOrd="0" parTransId="{FC20A159-6CFF-46B1-8819-B3C1D1BBB32F}" sibTransId="{125CD54E-0DD1-4BE8-B791-5347BCA0A97E}"/>
    <dgm:cxn modelId="{981565D7-E7B6-4A05-ABE2-95CBF69DED81}" srcId="{A1D38E76-D915-40C3-B4B3-FC4B87655106}" destId="{C6AFE465-1972-4C78-8A3A-B85185E7D154}" srcOrd="1" destOrd="0" parTransId="{812D1280-2C7D-4DAC-91A2-A1FEE40BA9DF}" sibTransId="{64117525-D896-460F-99F2-5BE848AF53E3}"/>
    <dgm:cxn modelId="{60872A8F-C6B8-4546-A89D-22BD320FE51C}" type="presOf" srcId="{896A5D86-9221-4C07-8764-1CA06B79DCA8}" destId="{842F2FC8-722A-4DB8-B5E1-E5527B8696F4}" srcOrd="1" destOrd="0" presId="urn:microsoft.com/office/officeart/2005/8/layout/list1"/>
    <dgm:cxn modelId="{38E91985-E6C9-4523-AE3A-837FA008D3BF}" type="presOf" srcId="{C6AFE465-1972-4C78-8A3A-B85185E7D154}" destId="{E4FCA42D-8408-40EA-B9DB-9371F2A6C130}" srcOrd="0" destOrd="0" presId="urn:microsoft.com/office/officeart/2005/8/layout/list1"/>
    <dgm:cxn modelId="{AB415F7E-DACE-4CE2-AD4D-FC1E86AFD9BD}" type="presOf" srcId="{5A519547-3989-41AF-91DB-A86CBAE25C66}" destId="{6F25A0A7-E26B-4592-86F0-CC1264500733}" srcOrd="1" destOrd="0" presId="urn:microsoft.com/office/officeart/2005/8/layout/list1"/>
    <dgm:cxn modelId="{E60479B8-34F6-46B7-AB54-707F1BC997DE}" type="presOf" srcId="{C6AFE465-1972-4C78-8A3A-B85185E7D154}" destId="{04DC9486-B8F4-48C1-A866-F7E19FBFCA17}" srcOrd="1" destOrd="0" presId="urn:microsoft.com/office/officeart/2005/8/layout/list1"/>
    <dgm:cxn modelId="{2EC93162-87DD-4C05-AC99-4C2DD6F1F054}" srcId="{A1D38E76-D915-40C3-B4B3-FC4B87655106}" destId="{896A5D86-9221-4C07-8764-1CA06B79DCA8}" srcOrd="0" destOrd="0" parTransId="{92D939D9-D183-47F1-BC6B-29891F4BF17D}" sibTransId="{421E6B8B-1319-44AB-9BE6-D92AD49E60F9}"/>
    <dgm:cxn modelId="{338A2741-E6E6-41C7-B5B5-B9D32D115291}" type="presOf" srcId="{5A519547-3989-41AF-91DB-A86CBAE25C66}" destId="{E34D516D-EDCD-41F0-A0BB-3B0FF4319B57}" srcOrd="0" destOrd="0" presId="urn:microsoft.com/office/officeart/2005/8/layout/list1"/>
    <dgm:cxn modelId="{54BAC3CF-871F-4E76-AA5D-D5EA74493765}" type="presParOf" srcId="{C917C96F-5A57-46B2-83EB-6ACB55454E05}" destId="{84673BF1-6361-4525-9959-437D91DFFDF0}" srcOrd="0" destOrd="0" presId="urn:microsoft.com/office/officeart/2005/8/layout/list1"/>
    <dgm:cxn modelId="{9CF42823-ED4E-4B4C-99FE-16995914D8BF}" type="presParOf" srcId="{84673BF1-6361-4525-9959-437D91DFFDF0}" destId="{762B4240-A936-4BBD-8AC4-DA84C47B1B44}" srcOrd="0" destOrd="0" presId="urn:microsoft.com/office/officeart/2005/8/layout/list1"/>
    <dgm:cxn modelId="{DCCF7C66-38DA-4224-A0EE-DF28483C0A3F}" type="presParOf" srcId="{84673BF1-6361-4525-9959-437D91DFFDF0}" destId="{842F2FC8-722A-4DB8-B5E1-E5527B8696F4}" srcOrd="1" destOrd="0" presId="urn:microsoft.com/office/officeart/2005/8/layout/list1"/>
    <dgm:cxn modelId="{D10D7CB2-A49E-4458-AA8B-214A3013CF85}" type="presParOf" srcId="{C917C96F-5A57-46B2-83EB-6ACB55454E05}" destId="{94526E79-5274-4B1C-86E6-145932177F29}" srcOrd="1" destOrd="0" presId="urn:microsoft.com/office/officeart/2005/8/layout/list1"/>
    <dgm:cxn modelId="{86428F51-A980-4F59-8C33-97936E5842B3}" type="presParOf" srcId="{C917C96F-5A57-46B2-83EB-6ACB55454E05}" destId="{EE1A93BC-A8B2-4CE7-A86B-B62E3E7E3242}" srcOrd="2" destOrd="0" presId="urn:microsoft.com/office/officeart/2005/8/layout/list1"/>
    <dgm:cxn modelId="{9A5E75F7-097F-4788-9B7C-D592DB2B0082}" type="presParOf" srcId="{C917C96F-5A57-46B2-83EB-6ACB55454E05}" destId="{31D04751-C5F9-44B7-8B79-DD78D5612ACF}" srcOrd="3" destOrd="0" presId="urn:microsoft.com/office/officeart/2005/8/layout/list1"/>
    <dgm:cxn modelId="{52693772-C4F2-426F-9F66-5AD86B97C4CA}" type="presParOf" srcId="{C917C96F-5A57-46B2-83EB-6ACB55454E05}" destId="{1F8AA075-D0F4-490A-8E2F-D729F0B79B7D}" srcOrd="4" destOrd="0" presId="urn:microsoft.com/office/officeart/2005/8/layout/list1"/>
    <dgm:cxn modelId="{C2F03C52-7FCF-4666-8D1C-991F45DF41C8}" type="presParOf" srcId="{1F8AA075-D0F4-490A-8E2F-D729F0B79B7D}" destId="{E4FCA42D-8408-40EA-B9DB-9371F2A6C130}" srcOrd="0" destOrd="0" presId="urn:microsoft.com/office/officeart/2005/8/layout/list1"/>
    <dgm:cxn modelId="{F593F22B-51BC-42BD-BA37-A92E482BF8D0}" type="presParOf" srcId="{1F8AA075-D0F4-490A-8E2F-D729F0B79B7D}" destId="{04DC9486-B8F4-48C1-A866-F7E19FBFCA17}" srcOrd="1" destOrd="0" presId="urn:microsoft.com/office/officeart/2005/8/layout/list1"/>
    <dgm:cxn modelId="{2B2C1677-790E-435E-92FC-F37A18820B79}" type="presParOf" srcId="{C917C96F-5A57-46B2-83EB-6ACB55454E05}" destId="{A5860097-BC6F-45B3-B9FA-0C48B08CA16D}" srcOrd="5" destOrd="0" presId="urn:microsoft.com/office/officeart/2005/8/layout/list1"/>
    <dgm:cxn modelId="{BEC2D977-A478-4074-8558-0C1546452BE7}" type="presParOf" srcId="{C917C96F-5A57-46B2-83EB-6ACB55454E05}" destId="{9EBA69CE-2FF7-486B-BEA3-AAD96EE393C9}" srcOrd="6" destOrd="0" presId="urn:microsoft.com/office/officeart/2005/8/layout/list1"/>
    <dgm:cxn modelId="{B78C5105-867B-44F6-AF4E-0A92A538FED6}" type="presParOf" srcId="{C917C96F-5A57-46B2-83EB-6ACB55454E05}" destId="{5457D01D-C41F-4D0D-A1C4-61FC0C0F55D1}" srcOrd="7" destOrd="0" presId="urn:microsoft.com/office/officeart/2005/8/layout/list1"/>
    <dgm:cxn modelId="{B1A07126-1B5C-464B-9D7A-CAFD7EB37665}" type="presParOf" srcId="{C917C96F-5A57-46B2-83EB-6ACB55454E05}" destId="{735CDAB1-2125-4D1C-88C0-021F0A21C3B5}" srcOrd="8" destOrd="0" presId="urn:microsoft.com/office/officeart/2005/8/layout/list1"/>
    <dgm:cxn modelId="{0CB19874-68ED-4126-B608-FFE287CA8124}" type="presParOf" srcId="{735CDAB1-2125-4D1C-88C0-021F0A21C3B5}" destId="{E34D516D-EDCD-41F0-A0BB-3B0FF4319B57}" srcOrd="0" destOrd="0" presId="urn:microsoft.com/office/officeart/2005/8/layout/list1"/>
    <dgm:cxn modelId="{111DAD35-0A30-445B-A8B6-48285D7536E9}" type="presParOf" srcId="{735CDAB1-2125-4D1C-88C0-021F0A21C3B5}" destId="{6F25A0A7-E26B-4592-86F0-CC1264500733}" srcOrd="1" destOrd="0" presId="urn:microsoft.com/office/officeart/2005/8/layout/list1"/>
    <dgm:cxn modelId="{12A81BD0-C054-4E00-997B-165A1AC75074}" type="presParOf" srcId="{C917C96F-5A57-46B2-83EB-6ACB55454E05}" destId="{6BA22F63-F7B1-4DE7-BB5B-91687F411C42}" srcOrd="9" destOrd="0" presId="urn:microsoft.com/office/officeart/2005/8/layout/list1"/>
    <dgm:cxn modelId="{C78707BE-2E48-44D0-8C41-45A3F9252453}" type="presParOf" srcId="{C917C96F-5A57-46B2-83EB-6ACB55454E05}" destId="{D4D8E0E0-C54F-4D39-8FAF-6C204DE855DD}" srcOrd="10"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DB457A73-E1DC-4222-B59C-5B1792D24759}" type="doc">
      <dgm:prSet loTypeId="urn:microsoft.com/office/officeart/2005/8/layout/arrow1" loCatId="relationship" qsTypeId="urn:microsoft.com/office/officeart/2005/8/quickstyle/simple4" qsCatId="simple" csTypeId="urn:microsoft.com/office/officeart/2005/8/colors/accent6_4" csCatId="accent6" phldr="1"/>
      <dgm:spPr/>
      <dgm:t>
        <a:bodyPr/>
        <a:lstStyle/>
        <a:p>
          <a:endParaRPr lang="en-US"/>
        </a:p>
      </dgm:t>
    </dgm:pt>
    <dgm:pt modelId="{972C5DDD-F9B5-47F6-89BB-5BB5903048C2}">
      <dgm:prSet phldrT="[Text]" custT="1"/>
      <dgm:spPr/>
      <dgm:t>
        <a:bodyPr/>
        <a:lstStyle/>
        <a:p>
          <a:r>
            <a:rPr lang="sr-Latn-RS" sz="1600" dirty="0" smtClean="0">
              <a:effectLst>
                <a:outerShdw blurRad="38100" dist="38100" dir="2700000" algn="tl">
                  <a:srgbClr val="000000">
                    <a:alpha val="43137"/>
                  </a:srgbClr>
                </a:outerShdw>
              </a:effectLst>
            </a:rPr>
            <a:t>Integritet procesa izrade Planova </a:t>
          </a:r>
          <a:endParaRPr lang="en-US" sz="1600" dirty="0">
            <a:effectLst>
              <a:outerShdw blurRad="38100" dist="38100" dir="2700000" algn="tl">
                <a:srgbClr val="000000">
                  <a:alpha val="43137"/>
                </a:srgbClr>
              </a:outerShdw>
            </a:effectLst>
          </a:endParaRPr>
        </a:p>
      </dgm:t>
    </dgm:pt>
    <dgm:pt modelId="{4E09E5E5-12DA-4E5E-BA07-736A4E8F4713}" type="parTrans" cxnId="{2A18121F-E0BE-46ED-BA47-75AE764D5D85}">
      <dgm:prSet/>
      <dgm:spPr/>
      <dgm:t>
        <a:bodyPr/>
        <a:lstStyle/>
        <a:p>
          <a:endParaRPr lang="en-US" sz="1600">
            <a:effectLst>
              <a:outerShdw blurRad="38100" dist="38100" dir="2700000" algn="tl">
                <a:srgbClr val="000000">
                  <a:alpha val="43137"/>
                </a:srgbClr>
              </a:outerShdw>
            </a:effectLst>
          </a:endParaRPr>
        </a:p>
      </dgm:t>
    </dgm:pt>
    <dgm:pt modelId="{AF796500-64B5-4AEE-9645-0E411EAA3CEE}" type="sibTrans" cxnId="{2A18121F-E0BE-46ED-BA47-75AE764D5D85}">
      <dgm:prSet/>
      <dgm:spPr/>
      <dgm:t>
        <a:bodyPr/>
        <a:lstStyle/>
        <a:p>
          <a:endParaRPr lang="en-US" sz="1600">
            <a:effectLst>
              <a:outerShdw blurRad="38100" dist="38100" dir="2700000" algn="tl">
                <a:srgbClr val="000000">
                  <a:alpha val="43137"/>
                </a:srgbClr>
              </a:outerShdw>
            </a:effectLst>
          </a:endParaRPr>
        </a:p>
      </dgm:t>
    </dgm:pt>
    <dgm:pt modelId="{3E7D25BA-0F66-4956-B00D-5DCC4CA4C324}">
      <dgm:prSet phldrT="[Text]" custT="1"/>
      <dgm:spPr/>
      <dgm:t>
        <a:bodyPr/>
        <a:lstStyle/>
        <a:p>
          <a:r>
            <a:rPr lang="sr-Latn-RS" sz="1600" dirty="0" smtClean="0">
              <a:effectLst>
                <a:outerShdw blurRad="38100" dist="38100" dir="2700000" algn="tl">
                  <a:srgbClr val="000000">
                    <a:alpha val="43137"/>
                  </a:srgbClr>
                </a:outerShdw>
              </a:effectLst>
            </a:rPr>
            <a:t>Relevan</a:t>
          </a:r>
          <a:r>
            <a:rPr lang="en-US" sz="1600" dirty="0" err="1" smtClean="0">
              <a:effectLst>
                <a:outerShdw blurRad="38100" dist="38100" dir="2700000" algn="tl">
                  <a:srgbClr val="000000">
                    <a:alpha val="43137"/>
                  </a:srgbClr>
                </a:outerShdw>
              </a:effectLst>
            </a:rPr>
            <a:t>tn</a:t>
          </a:r>
          <a:r>
            <a:rPr lang="sr-Latn-RS" sz="1600" dirty="0" smtClean="0">
              <a:effectLst>
                <a:outerShdw blurRad="38100" dist="38100" dir="2700000" algn="tl">
                  <a:srgbClr val="000000">
                    <a:alpha val="43137"/>
                  </a:srgbClr>
                </a:outerShdw>
              </a:effectLst>
            </a:rPr>
            <a:t>ost izrade Planova </a:t>
          </a:r>
          <a:endParaRPr lang="en-US" sz="1600" dirty="0">
            <a:effectLst>
              <a:outerShdw blurRad="38100" dist="38100" dir="2700000" algn="tl">
                <a:srgbClr val="000000">
                  <a:alpha val="43137"/>
                </a:srgbClr>
              </a:outerShdw>
            </a:effectLst>
          </a:endParaRPr>
        </a:p>
      </dgm:t>
    </dgm:pt>
    <dgm:pt modelId="{45D1F5F0-6182-4694-BFD9-F2D414B408F4}" type="parTrans" cxnId="{89F5AE7D-DD17-49EA-BCE4-495B5504BD86}">
      <dgm:prSet/>
      <dgm:spPr/>
      <dgm:t>
        <a:bodyPr/>
        <a:lstStyle/>
        <a:p>
          <a:endParaRPr lang="en-US" sz="1600">
            <a:effectLst>
              <a:outerShdw blurRad="38100" dist="38100" dir="2700000" algn="tl">
                <a:srgbClr val="000000">
                  <a:alpha val="43137"/>
                </a:srgbClr>
              </a:outerShdw>
            </a:effectLst>
          </a:endParaRPr>
        </a:p>
      </dgm:t>
    </dgm:pt>
    <dgm:pt modelId="{C61DE2EF-D25D-46DC-B507-BCEB184DD1EC}" type="sibTrans" cxnId="{89F5AE7D-DD17-49EA-BCE4-495B5504BD86}">
      <dgm:prSet/>
      <dgm:spPr/>
      <dgm:t>
        <a:bodyPr/>
        <a:lstStyle/>
        <a:p>
          <a:endParaRPr lang="en-US" sz="1600">
            <a:effectLst>
              <a:outerShdw blurRad="38100" dist="38100" dir="2700000" algn="tl">
                <a:srgbClr val="000000">
                  <a:alpha val="43137"/>
                </a:srgbClr>
              </a:outerShdw>
            </a:effectLst>
          </a:endParaRPr>
        </a:p>
      </dgm:t>
    </dgm:pt>
    <dgm:pt modelId="{5D28E094-4C8A-4803-AE37-B25206AC46E8}" type="pres">
      <dgm:prSet presAssocID="{DB457A73-E1DC-4222-B59C-5B1792D24759}" presName="cycle" presStyleCnt="0">
        <dgm:presLayoutVars>
          <dgm:dir/>
          <dgm:resizeHandles val="exact"/>
        </dgm:presLayoutVars>
      </dgm:prSet>
      <dgm:spPr/>
      <dgm:t>
        <a:bodyPr/>
        <a:lstStyle/>
        <a:p>
          <a:endParaRPr lang="en-US"/>
        </a:p>
      </dgm:t>
    </dgm:pt>
    <dgm:pt modelId="{278E19A1-53ED-40B3-9D38-56F6919FE067}" type="pres">
      <dgm:prSet presAssocID="{972C5DDD-F9B5-47F6-89BB-5BB5903048C2}" presName="arrow" presStyleLbl="node1" presStyleIdx="0" presStyleCnt="2">
        <dgm:presLayoutVars>
          <dgm:bulletEnabled val="1"/>
        </dgm:presLayoutVars>
      </dgm:prSet>
      <dgm:spPr/>
      <dgm:t>
        <a:bodyPr/>
        <a:lstStyle/>
        <a:p>
          <a:endParaRPr lang="en-US"/>
        </a:p>
      </dgm:t>
    </dgm:pt>
    <dgm:pt modelId="{C09E56DF-7C2D-44BB-9CD4-681A4D19C4DF}" type="pres">
      <dgm:prSet presAssocID="{3E7D25BA-0F66-4956-B00D-5DCC4CA4C324}" presName="arrow" presStyleLbl="node1" presStyleIdx="1" presStyleCnt="2">
        <dgm:presLayoutVars>
          <dgm:bulletEnabled val="1"/>
        </dgm:presLayoutVars>
      </dgm:prSet>
      <dgm:spPr/>
      <dgm:t>
        <a:bodyPr/>
        <a:lstStyle/>
        <a:p>
          <a:endParaRPr lang="en-US"/>
        </a:p>
      </dgm:t>
    </dgm:pt>
  </dgm:ptLst>
  <dgm:cxnLst>
    <dgm:cxn modelId="{699039F0-F253-4A33-88C0-497BD925CC86}" type="presOf" srcId="{972C5DDD-F9B5-47F6-89BB-5BB5903048C2}" destId="{278E19A1-53ED-40B3-9D38-56F6919FE067}" srcOrd="0" destOrd="0" presId="urn:microsoft.com/office/officeart/2005/8/layout/arrow1"/>
    <dgm:cxn modelId="{5A7FD3B8-4D2F-4FD8-B1E3-D42D35BE9D66}" type="presOf" srcId="{DB457A73-E1DC-4222-B59C-5B1792D24759}" destId="{5D28E094-4C8A-4803-AE37-B25206AC46E8}" srcOrd="0" destOrd="0" presId="urn:microsoft.com/office/officeart/2005/8/layout/arrow1"/>
    <dgm:cxn modelId="{4F002E8F-812F-4C19-B355-FD00E4EC6218}" type="presOf" srcId="{3E7D25BA-0F66-4956-B00D-5DCC4CA4C324}" destId="{C09E56DF-7C2D-44BB-9CD4-681A4D19C4DF}" srcOrd="0" destOrd="0" presId="urn:microsoft.com/office/officeart/2005/8/layout/arrow1"/>
    <dgm:cxn modelId="{2A18121F-E0BE-46ED-BA47-75AE764D5D85}" srcId="{DB457A73-E1DC-4222-B59C-5B1792D24759}" destId="{972C5DDD-F9B5-47F6-89BB-5BB5903048C2}" srcOrd="0" destOrd="0" parTransId="{4E09E5E5-12DA-4E5E-BA07-736A4E8F4713}" sibTransId="{AF796500-64B5-4AEE-9645-0E411EAA3CEE}"/>
    <dgm:cxn modelId="{89F5AE7D-DD17-49EA-BCE4-495B5504BD86}" srcId="{DB457A73-E1DC-4222-B59C-5B1792D24759}" destId="{3E7D25BA-0F66-4956-B00D-5DCC4CA4C324}" srcOrd="1" destOrd="0" parTransId="{45D1F5F0-6182-4694-BFD9-F2D414B408F4}" sibTransId="{C61DE2EF-D25D-46DC-B507-BCEB184DD1EC}"/>
    <dgm:cxn modelId="{E24106CC-4FCB-4FE6-85ED-4BFC5ACDC63C}" type="presParOf" srcId="{5D28E094-4C8A-4803-AE37-B25206AC46E8}" destId="{278E19A1-53ED-40B3-9D38-56F6919FE067}" srcOrd="0" destOrd="0" presId="urn:microsoft.com/office/officeart/2005/8/layout/arrow1"/>
    <dgm:cxn modelId="{F57FDA96-AB5F-494B-945C-1E9AF37EAA50}" type="presParOf" srcId="{5D28E094-4C8A-4803-AE37-B25206AC46E8}" destId="{C09E56DF-7C2D-44BB-9CD4-681A4D19C4DF}" srcOrd="1" destOrd="0" presId="urn:microsoft.com/office/officeart/2005/8/layout/arrow1"/>
  </dgm:cxnLst>
  <dgm:bg/>
  <dgm:whole/>
</dgm:dataModel>
</file>

<file path=ppt/diagrams/data3.xml><?xml version="1.0" encoding="utf-8"?>
<dgm:dataModel xmlns:dgm="http://schemas.openxmlformats.org/drawingml/2006/diagram" xmlns:a="http://schemas.openxmlformats.org/drawingml/2006/main">
  <dgm:ptLst>
    <dgm:pt modelId="{4C48BFA3-A711-457A-BEFB-F6D9876CC41F}" type="doc">
      <dgm:prSet loTypeId="urn:microsoft.com/office/officeart/2005/8/layout/venn2" loCatId="relationship" qsTypeId="urn:microsoft.com/office/officeart/2005/8/quickstyle/simple4" qsCatId="simple" csTypeId="urn:microsoft.com/office/officeart/2005/8/colors/accent6_4" csCatId="accent6" phldr="1"/>
      <dgm:spPr/>
      <dgm:t>
        <a:bodyPr/>
        <a:lstStyle/>
        <a:p>
          <a:endParaRPr lang="en-US"/>
        </a:p>
      </dgm:t>
    </dgm:pt>
    <dgm:pt modelId="{3F481042-D282-4C60-BFF5-14C1BB910B00}">
      <dgm:prSet phldrT="[Text]"/>
      <dgm:spPr/>
      <dgm:t>
        <a:bodyPr/>
        <a:lstStyle/>
        <a:p>
          <a:pPr algn="ctr"/>
          <a:r>
            <a:rPr lang="sr-Latn-RS" dirty="0" smtClean="0">
              <a:effectLst>
                <a:outerShdw blurRad="38100" dist="38100" dir="2700000" algn="tl">
                  <a:srgbClr val="000000">
                    <a:alpha val="43137"/>
                  </a:srgbClr>
                </a:outerShdw>
              </a:effectLst>
            </a:rPr>
            <a:t>Okruženje</a:t>
          </a:r>
          <a:endParaRPr lang="en-US" dirty="0">
            <a:effectLst>
              <a:outerShdw blurRad="38100" dist="38100" dir="2700000" algn="tl">
                <a:srgbClr val="000000">
                  <a:alpha val="43137"/>
                </a:srgbClr>
              </a:outerShdw>
            </a:effectLst>
          </a:endParaRPr>
        </a:p>
      </dgm:t>
    </dgm:pt>
    <dgm:pt modelId="{75A645BA-7FC6-49E7-8D8C-AF77966D14AD}" type="parTrans" cxnId="{AEFA30AD-1615-4773-B9FE-319684F1EB0D}">
      <dgm:prSet/>
      <dgm:spPr/>
      <dgm:t>
        <a:bodyPr/>
        <a:lstStyle/>
        <a:p>
          <a:pPr algn="ctr"/>
          <a:endParaRPr lang="en-US">
            <a:effectLst>
              <a:outerShdw blurRad="38100" dist="38100" dir="2700000" algn="tl">
                <a:srgbClr val="000000">
                  <a:alpha val="43137"/>
                </a:srgbClr>
              </a:outerShdw>
            </a:effectLst>
          </a:endParaRPr>
        </a:p>
      </dgm:t>
    </dgm:pt>
    <dgm:pt modelId="{5FE48B71-CF0E-49B9-9736-31C5F5D8748B}" type="sibTrans" cxnId="{AEFA30AD-1615-4773-B9FE-319684F1EB0D}">
      <dgm:prSet/>
      <dgm:spPr/>
      <dgm:t>
        <a:bodyPr/>
        <a:lstStyle/>
        <a:p>
          <a:pPr algn="ctr"/>
          <a:endParaRPr lang="en-US">
            <a:effectLst>
              <a:outerShdw blurRad="38100" dist="38100" dir="2700000" algn="tl">
                <a:srgbClr val="000000">
                  <a:alpha val="43137"/>
                </a:srgbClr>
              </a:outerShdw>
            </a:effectLst>
          </a:endParaRPr>
        </a:p>
      </dgm:t>
    </dgm:pt>
    <dgm:pt modelId="{F0E32E97-2887-43C1-8EB7-906044192336}">
      <dgm:prSet phldrT="[Text]"/>
      <dgm:spPr/>
      <dgm:t>
        <a:bodyPr/>
        <a:lstStyle/>
        <a:p>
          <a:pPr algn="ctr"/>
          <a:r>
            <a:rPr lang="sr-Latn-RS" dirty="0" smtClean="0">
              <a:effectLst>
                <a:outerShdw blurRad="38100" dist="38100" dir="2700000" algn="tl">
                  <a:srgbClr val="000000">
                    <a:alpha val="43137"/>
                  </a:srgbClr>
                </a:outerShdw>
              </a:effectLst>
            </a:rPr>
            <a:t>Relevantan normativni okvir</a:t>
          </a:r>
          <a:endParaRPr lang="en-US" dirty="0">
            <a:effectLst>
              <a:outerShdw blurRad="38100" dist="38100" dir="2700000" algn="tl">
                <a:srgbClr val="000000">
                  <a:alpha val="43137"/>
                </a:srgbClr>
              </a:outerShdw>
            </a:effectLst>
          </a:endParaRPr>
        </a:p>
      </dgm:t>
    </dgm:pt>
    <dgm:pt modelId="{1F65BCE8-A709-492F-8725-531A5EA23160}" type="parTrans" cxnId="{CB0A70BB-EBF1-4EB8-8D04-667C06D58CA5}">
      <dgm:prSet/>
      <dgm:spPr/>
      <dgm:t>
        <a:bodyPr/>
        <a:lstStyle/>
        <a:p>
          <a:pPr algn="ctr"/>
          <a:endParaRPr lang="en-US">
            <a:effectLst>
              <a:outerShdw blurRad="38100" dist="38100" dir="2700000" algn="tl">
                <a:srgbClr val="000000">
                  <a:alpha val="43137"/>
                </a:srgbClr>
              </a:outerShdw>
            </a:effectLst>
          </a:endParaRPr>
        </a:p>
      </dgm:t>
    </dgm:pt>
    <dgm:pt modelId="{13E67C43-0739-49CD-BE36-4A4A8A567EE1}" type="sibTrans" cxnId="{CB0A70BB-EBF1-4EB8-8D04-667C06D58CA5}">
      <dgm:prSet/>
      <dgm:spPr/>
      <dgm:t>
        <a:bodyPr/>
        <a:lstStyle/>
        <a:p>
          <a:pPr algn="ctr"/>
          <a:endParaRPr lang="en-US">
            <a:effectLst>
              <a:outerShdw blurRad="38100" dist="38100" dir="2700000" algn="tl">
                <a:srgbClr val="000000">
                  <a:alpha val="43137"/>
                </a:srgbClr>
              </a:outerShdw>
            </a:effectLst>
          </a:endParaRPr>
        </a:p>
      </dgm:t>
    </dgm:pt>
    <dgm:pt modelId="{1B4BFDB5-3F9F-4836-A837-D7E568D8247B}">
      <dgm:prSet phldrT="[Text]"/>
      <dgm:spPr/>
      <dgm:t>
        <a:bodyPr/>
        <a:lstStyle/>
        <a:p>
          <a:pPr algn="ctr"/>
          <a:r>
            <a:rPr lang="sr-Latn-RS" dirty="0" smtClean="0">
              <a:effectLst>
                <a:outerShdw blurRad="38100" dist="38100" dir="2700000" algn="tl">
                  <a:srgbClr val="000000">
                    <a:alpha val="43137"/>
                  </a:srgbClr>
                </a:outerShdw>
              </a:effectLst>
            </a:rPr>
            <a:t>Institucije</a:t>
          </a:r>
          <a:endParaRPr lang="en-US" dirty="0">
            <a:effectLst>
              <a:outerShdw blurRad="38100" dist="38100" dir="2700000" algn="tl">
                <a:srgbClr val="000000">
                  <a:alpha val="43137"/>
                </a:srgbClr>
              </a:outerShdw>
            </a:effectLst>
          </a:endParaRPr>
        </a:p>
      </dgm:t>
    </dgm:pt>
    <dgm:pt modelId="{3CB7DBE6-E358-42B0-BC4A-3430CD54B2A4}" type="parTrans" cxnId="{72A5CEF9-2FA4-4C6A-BDE3-2121A646A182}">
      <dgm:prSet/>
      <dgm:spPr/>
      <dgm:t>
        <a:bodyPr/>
        <a:lstStyle/>
        <a:p>
          <a:pPr algn="ctr"/>
          <a:endParaRPr lang="en-US">
            <a:effectLst>
              <a:outerShdw blurRad="38100" dist="38100" dir="2700000" algn="tl">
                <a:srgbClr val="000000">
                  <a:alpha val="43137"/>
                </a:srgbClr>
              </a:outerShdw>
            </a:effectLst>
          </a:endParaRPr>
        </a:p>
      </dgm:t>
    </dgm:pt>
    <dgm:pt modelId="{C3A5E5A7-96C8-4E39-9BBD-29AAC236B832}" type="sibTrans" cxnId="{72A5CEF9-2FA4-4C6A-BDE3-2121A646A182}">
      <dgm:prSet/>
      <dgm:spPr/>
      <dgm:t>
        <a:bodyPr/>
        <a:lstStyle/>
        <a:p>
          <a:pPr algn="ctr"/>
          <a:endParaRPr lang="en-US">
            <a:effectLst>
              <a:outerShdw blurRad="38100" dist="38100" dir="2700000" algn="tl">
                <a:srgbClr val="000000">
                  <a:alpha val="43137"/>
                </a:srgbClr>
              </a:outerShdw>
            </a:effectLst>
          </a:endParaRPr>
        </a:p>
      </dgm:t>
    </dgm:pt>
    <dgm:pt modelId="{7C1FB582-65A5-4291-80FC-95CE8A202552}">
      <dgm:prSet phldrT="[Text]"/>
      <dgm:spPr/>
      <dgm:t>
        <a:bodyPr/>
        <a:lstStyle/>
        <a:p>
          <a:pPr algn="ctr"/>
          <a:r>
            <a:rPr lang="sr-Latn-RS" dirty="0" smtClean="0">
              <a:effectLst>
                <a:outerShdw blurRad="38100" dist="38100" dir="2700000" algn="tl">
                  <a:srgbClr val="000000">
                    <a:alpha val="43137"/>
                  </a:srgbClr>
                </a:outerShdw>
              </a:effectLst>
            </a:rPr>
            <a:t>Pripadnici institucije</a:t>
          </a:r>
          <a:endParaRPr lang="en-US" dirty="0">
            <a:effectLst>
              <a:outerShdw blurRad="38100" dist="38100" dir="2700000" algn="tl">
                <a:srgbClr val="000000">
                  <a:alpha val="43137"/>
                </a:srgbClr>
              </a:outerShdw>
            </a:effectLst>
          </a:endParaRPr>
        </a:p>
      </dgm:t>
    </dgm:pt>
    <dgm:pt modelId="{59AE278B-8810-4B88-93EB-E528B13A290B}" type="sibTrans" cxnId="{5A9560E3-08D8-41DA-B917-5275ECB231E2}">
      <dgm:prSet/>
      <dgm:spPr/>
      <dgm:t>
        <a:bodyPr/>
        <a:lstStyle/>
        <a:p>
          <a:pPr algn="ctr"/>
          <a:endParaRPr lang="en-US">
            <a:effectLst>
              <a:outerShdw blurRad="38100" dist="38100" dir="2700000" algn="tl">
                <a:srgbClr val="000000">
                  <a:alpha val="43137"/>
                </a:srgbClr>
              </a:outerShdw>
            </a:effectLst>
          </a:endParaRPr>
        </a:p>
      </dgm:t>
    </dgm:pt>
    <dgm:pt modelId="{FA1F832E-4164-401F-BC78-6F0E8958ED6D}" type="parTrans" cxnId="{5A9560E3-08D8-41DA-B917-5275ECB231E2}">
      <dgm:prSet/>
      <dgm:spPr/>
      <dgm:t>
        <a:bodyPr/>
        <a:lstStyle/>
        <a:p>
          <a:pPr algn="ctr"/>
          <a:endParaRPr lang="en-US">
            <a:effectLst>
              <a:outerShdw blurRad="38100" dist="38100" dir="2700000" algn="tl">
                <a:srgbClr val="000000">
                  <a:alpha val="43137"/>
                </a:srgbClr>
              </a:outerShdw>
            </a:effectLst>
          </a:endParaRPr>
        </a:p>
      </dgm:t>
    </dgm:pt>
    <dgm:pt modelId="{9D5B193B-E2E2-46CA-9B5A-7BE7BD0D17B1}" type="pres">
      <dgm:prSet presAssocID="{4C48BFA3-A711-457A-BEFB-F6D9876CC41F}" presName="Name0" presStyleCnt="0">
        <dgm:presLayoutVars>
          <dgm:chMax val="7"/>
          <dgm:resizeHandles val="exact"/>
        </dgm:presLayoutVars>
      </dgm:prSet>
      <dgm:spPr/>
      <dgm:t>
        <a:bodyPr/>
        <a:lstStyle/>
        <a:p>
          <a:endParaRPr lang="en-US"/>
        </a:p>
      </dgm:t>
    </dgm:pt>
    <dgm:pt modelId="{0186D4EB-F39A-4C66-B0F3-B9B6AFFE5EA6}" type="pres">
      <dgm:prSet presAssocID="{4C48BFA3-A711-457A-BEFB-F6D9876CC41F}" presName="comp1" presStyleCnt="0"/>
      <dgm:spPr/>
      <dgm:t>
        <a:bodyPr/>
        <a:lstStyle/>
        <a:p>
          <a:endParaRPr lang="en-US"/>
        </a:p>
      </dgm:t>
    </dgm:pt>
    <dgm:pt modelId="{77D77617-C5DD-4D50-B97C-BC79619B444F}" type="pres">
      <dgm:prSet presAssocID="{4C48BFA3-A711-457A-BEFB-F6D9876CC41F}" presName="circle1" presStyleLbl="node1" presStyleIdx="0" presStyleCnt="4" custScaleX="124098" custLinFactNeighborX="0" custLinFactNeighborY="-385"/>
      <dgm:spPr/>
      <dgm:t>
        <a:bodyPr/>
        <a:lstStyle/>
        <a:p>
          <a:endParaRPr lang="en-US"/>
        </a:p>
      </dgm:t>
    </dgm:pt>
    <dgm:pt modelId="{34202601-8E9F-4404-9DD9-2BC7E2B751D1}" type="pres">
      <dgm:prSet presAssocID="{4C48BFA3-A711-457A-BEFB-F6D9876CC41F}" presName="c1text" presStyleLbl="node1" presStyleIdx="0" presStyleCnt="4">
        <dgm:presLayoutVars>
          <dgm:bulletEnabled val="1"/>
        </dgm:presLayoutVars>
      </dgm:prSet>
      <dgm:spPr/>
      <dgm:t>
        <a:bodyPr/>
        <a:lstStyle/>
        <a:p>
          <a:endParaRPr lang="en-US"/>
        </a:p>
      </dgm:t>
    </dgm:pt>
    <dgm:pt modelId="{D711EA8A-EC30-4923-A76E-8D24A27F9A0D}" type="pres">
      <dgm:prSet presAssocID="{4C48BFA3-A711-457A-BEFB-F6D9876CC41F}" presName="comp2" presStyleCnt="0"/>
      <dgm:spPr/>
      <dgm:t>
        <a:bodyPr/>
        <a:lstStyle/>
        <a:p>
          <a:endParaRPr lang="en-US"/>
        </a:p>
      </dgm:t>
    </dgm:pt>
    <dgm:pt modelId="{61DF78C1-3636-4EA7-806A-135EE255B524}" type="pres">
      <dgm:prSet presAssocID="{4C48BFA3-A711-457A-BEFB-F6D9876CC41F}" presName="circle2" presStyleLbl="node1" presStyleIdx="1" presStyleCnt="4"/>
      <dgm:spPr/>
      <dgm:t>
        <a:bodyPr/>
        <a:lstStyle/>
        <a:p>
          <a:endParaRPr lang="en-US"/>
        </a:p>
      </dgm:t>
    </dgm:pt>
    <dgm:pt modelId="{E526BAC3-6BEB-4555-BB1B-DA7F8B517CD8}" type="pres">
      <dgm:prSet presAssocID="{4C48BFA3-A711-457A-BEFB-F6D9876CC41F}" presName="c2text" presStyleLbl="node1" presStyleIdx="1" presStyleCnt="4">
        <dgm:presLayoutVars>
          <dgm:bulletEnabled val="1"/>
        </dgm:presLayoutVars>
      </dgm:prSet>
      <dgm:spPr/>
      <dgm:t>
        <a:bodyPr/>
        <a:lstStyle/>
        <a:p>
          <a:endParaRPr lang="en-US"/>
        </a:p>
      </dgm:t>
    </dgm:pt>
    <dgm:pt modelId="{40339FB9-CBFF-45D0-9A6D-2608710A9C0F}" type="pres">
      <dgm:prSet presAssocID="{4C48BFA3-A711-457A-BEFB-F6D9876CC41F}" presName="comp3" presStyleCnt="0"/>
      <dgm:spPr/>
      <dgm:t>
        <a:bodyPr/>
        <a:lstStyle/>
        <a:p>
          <a:endParaRPr lang="en-US"/>
        </a:p>
      </dgm:t>
    </dgm:pt>
    <dgm:pt modelId="{02623579-EC83-4B59-BD80-1DE35A150EC9}" type="pres">
      <dgm:prSet presAssocID="{4C48BFA3-A711-457A-BEFB-F6D9876CC41F}" presName="circle3" presStyleLbl="node1" presStyleIdx="2" presStyleCnt="4"/>
      <dgm:spPr/>
      <dgm:t>
        <a:bodyPr/>
        <a:lstStyle/>
        <a:p>
          <a:endParaRPr lang="en-US"/>
        </a:p>
      </dgm:t>
    </dgm:pt>
    <dgm:pt modelId="{FFA34257-0BD0-4077-B459-5AF30CD0826C}" type="pres">
      <dgm:prSet presAssocID="{4C48BFA3-A711-457A-BEFB-F6D9876CC41F}" presName="c3text" presStyleLbl="node1" presStyleIdx="2" presStyleCnt="4">
        <dgm:presLayoutVars>
          <dgm:bulletEnabled val="1"/>
        </dgm:presLayoutVars>
      </dgm:prSet>
      <dgm:spPr/>
      <dgm:t>
        <a:bodyPr/>
        <a:lstStyle/>
        <a:p>
          <a:endParaRPr lang="en-US"/>
        </a:p>
      </dgm:t>
    </dgm:pt>
    <dgm:pt modelId="{D8A92878-5BD7-4B82-8F93-C428693B0F95}" type="pres">
      <dgm:prSet presAssocID="{4C48BFA3-A711-457A-BEFB-F6D9876CC41F}" presName="comp4" presStyleCnt="0"/>
      <dgm:spPr/>
      <dgm:t>
        <a:bodyPr/>
        <a:lstStyle/>
        <a:p>
          <a:endParaRPr lang="en-US"/>
        </a:p>
      </dgm:t>
    </dgm:pt>
    <dgm:pt modelId="{39FFEA81-0E10-4B26-AB05-42424B73A1EE}" type="pres">
      <dgm:prSet presAssocID="{4C48BFA3-A711-457A-BEFB-F6D9876CC41F}" presName="circle4" presStyleLbl="node1" presStyleIdx="3" presStyleCnt="4"/>
      <dgm:spPr/>
      <dgm:t>
        <a:bodyPr/>
        <a:lstStyle/>
        <a:p>
          <a:endParaRPr lang="en-US"/>
        </a:p>
      </dgm:t>
    </dgm:pt>
    <dgm:pt modelId="{53D66BA6-40E1-490D-905A-0A918169427F}" type="pres">
      <dgm:prSet presAssocID="{4C48BFA3-A711-457A-BEFB-F6D9876CC41F}" presName="c4text" presStyleLbl="node1" presStyleIdx="3" presStyleCnt="4">
        <dgm:presLayoutVars>
          <dgm:bulletEnabled val="1"/>
        </dgm:presLayoutVars>
      </dgm:prSet>
      <dgm:spPr/>
      <dgm:t>
        <a:bodyPr/>
        <a:lstStyle/>
        <a:p>
          <a:endParaRPr lang="en-US"/>
        </a:p>
      </dgm:t>
    </dgm:pt>
  </dgm:ptLst>
  <dgm:cxnLst>
    <dgm:cxn modelId="{332C0D78-DDFE-4B39-BD34-5F3D795FAB2A}" type="presOf" srcId="{F0E32E97-2887-43C1-8EB7-906044192336}" destId="{61DF78C1-3636-4EA7-806A-135EE255B524}" srcOrd="0" destOrd="0" presId="urn:microsoft.com/office/officeart/2005/8/layout/venn2"/>
    <dgm:cxn modelId="{81669DBD-A4BA-422B-A130-C0613AA43289}" type="presOf" srcId="{4C48BFA3-A711-457A-BEFB-F6D9876CC41F}" destId="{9D5B193B-E2E2-46CA-9B5A-7BE7BD0D17B1}" srcOrd="0" destOrd="0" presId="urn:microsoft.com/office/officeart/2005/8/layout/venn2"/>
    <dgm:cxn modelId="{72A5CEF9-2FA4-4C6A-BDE3-2121A646A182}" srcId="{4C48BFA3-A711-457A-BEFB-F6D9876CC41F}" destId="{1B4BFDB5-3F9F-4836-A837-D7E568D8247B}" srcOrd="2" destOrd="0" parTransId="{3CB7DBE6-E358-42B0-BC4A-3430CD54B2A4}" sibTransId="{C3A5E5A7-96C8-4E39-9BBD-29AAC236B832}"/>
    <dgm:cxn modelId="{34A05AE0-7A95-49D1-BD93-02E0540F97F1}" type="presOf" srcId="{7C1FB582-65A5-4291-80FC-95CE8A202552}" destId="{39FFEA81-0E10-4B26-AB05-42424B73A1EE}" srcOrd="0" destOrd="0" presId="urn:microsoft.com/office/officeart/2005/8/layout/venn2"/>
    <dgm:cxn modelId="{0D78337D-5F87-4554-B5C1-54E93824F56E}" type="presOf" srcId="{3F481042-D282-4C60-BFF5-14C1BB910B00}" destId="{34202601-8E9F-4404-9DD9-2BC7E2B751D1}" srcOrd="1" destOrd="0" presId="urn:microsoft.com/office/officeart/2005/8/layout/venn2"/>
    <dgm:cxn modelId="{5A9560E3-08D8-41DA-B917-5275ECB231E2}" srcId="{4C48BFA3-A711-457A-BEFB-F6D9876CC41F}" destId="{7C1FB582-65A5-4291-80FC-95CE8A202552}" srcOrd="3" destOrd="0" parTransId="{FA1F832E-4164-401F-BC78-6F0E8958ED6D}" sibTransId="{59AE278B-8810-4B88-93EB-E528B13A290B}"/>
    <dgm:cxn modelId="{30A3DCCA-2BCF-4ED1-9462-A00FCD389C25}" type="presOf" srcId="{1B4BFDB5-3F9F-4836-A837-D7E568D8247B}" destId="{02623579-EC83-4B59-BD80-1DE35A150EC9}" srcOrd="0" destOrd="0" presId="urn:microsoft.com/office/officeart/2005/8/layout/venn2"/>
    <dgm:cxn modelId="{750CFEDB-038D-4CE8-922A-5FF742004BCC}" type="presOf" srcId="{7C1FB582-65A5-4291-80FC-95CE8A202552}" destId="{53D66BA6-40E1-490D-905A-0A918169427F}" srcOrd="1" destOrd="0" presId="urn:microsoft.com/office/officeart/2005/8/layout/venn2"/>
    <dgm:cxn modelId="{2835CBDC-7784-4570-B7BA-7285A7362E01}" type="presOf" srcId="{3F481042-D282-4C60-BFF5-14C1BB910B00}" destId="{77D77617-C5DD-4D50-B97C-BC79619B444F}" srcOrd="0" destOrd="0" presId="urn:microsoft.com/office/officeart/2005/8/layout/venn2"/>
    <dgm:cxn modelId="{AEFA30AD-1615-4773-B9FE-319684F1EB0D}" srcId="{4C48BFA3-A711-457A-BEFB-F6D9876CC41F}" destId="{3F481042-D282-4C60-BFF5-14C1BB910B00}" srcOrd="0" destOrd="0" parTransId="{75A645BA-7FC6-49E7-8D8C-AF77966D14AD}" sibTransId="{5FE48B71-CF0E-49B9-9736-31C5F5D8748B}"/>
    <dgm:cxn modelId="{65D3A99B-DD65-4171-B926-6557F9216DB3}" type="presOf" srcId="{1B4BFDB5-3F9F-4836-A837-D7E568D8247B}" destId="{FFA34257-0BD0-4077-B459-5AF30CD0826C}" srcOrd="1" destOrd="0" presId="urn:microsoft.com/office/officeart/2005/8/layout/venn2"/>
    <dgm:cxn modelId="{CB0A70BB-EBF1-4EB8-8D04-667C06D58CA5}" srcId="{4C48BFA3-A711-457A-BEFB-F6D9876CC41F}" destId="{F0E32E97-2887-43C1-8EB7-906044192336}" srcOrd="1" destOrd="0" parTransId="{1F65BCE8-A709-492F-8725-531A5EA23160}" sibTransId="{13E67C43-0739-49CD-BE36-4A4A8A567EE1}"/>
    <dgm:cxn modelId="{CC9BB68C-8621-4094-BD96-9AE8A5A9F3E2}" type="presOf" srcId="{F0E32E97-2887-43C1-8EB7-906044192336}" destId="{E526BAC3-6BEB-4555-BB1B-DA7F8B517CD8}" srcOrd="1" destOrd="0" presId="urn:microsoft.com/office/officeart/2005/8/layout/venn2"/>
    <dgm:cxn modelId="{83DE995B-A79C-42E4-B6F0-F5D57D41D202}" type="presParOf" srcId="{9D5B193B-E2E2-46CA-9B5A-7BE7BD0D17B1}" destId="{0186D4EB-F39A-4C66-B0F3-B9B6AFFE5EA6}" srcOrd="0" destOrd="0" presId="urn:microsoft.com/office/officeart/2005/8/layout/venn2"/>
    <dgm:cxn modelId="{569AEAC8-AE3B-4A21-8A77-C4A9E8263101}" type="presParOf" srcId="{0186D4EB-F39A-4C66-B0F3-B9B6AFFE5EA6}" destId="{77D77617-C5DD-4D50-B97C-BC79619B444F}" srcOrd="0" destOrd="0" presId="urn:microsoft.com/office/officeart/2005/8/layout/venn2"/>
    <dgm:cxn modelId="{CDB60839-3AA2-413A-BD22-1BC4565A5556}" type="presParOf" srcId="{0186D4EB-F39A-4C66-B0F3-B9B6AFFE5EA6}" destId="{34202601-8E9F-4404-9DD9-2BC7E2B751D1}" srcOrd="1" destOrd="0" presId="urn:microsoft.com/office/officeart/2005/8/layout/venn2"/>
    <dgm:cxn modelId="{9CF5DDD5-8E57-4985-8F5F-4B3BAC81521E}" type="presParOf" srcId="{9D5B193B-E2E2-46CA-9B5A-7BE7BD0D17B1}" destId="{D711EA8A-EC30-4923-A76E-8D24A27F9A0D}" srcOrd="1" destOrd="0" presId="urn:microsoft.com/office/officeart/2005/8/layout/venn2"/>
    <dgm:cxn modelId="{261A26CB-4EE6-42E8-AC2E-0EE54D5A14AD}" type="presParOf" srcId="{D711EA8A-EC30-4923-A76E-8D24A27F9A0D}" destId="{61DF78C1-3636-4EA7-806A-135EE255B524}" srcOrd="0" destOrd="0" presId="urn:microsoft.com/office/officeart/2005/8/layout/venn2"/>
    <dgm:cxn modelId="{27A0579E-DFC9-4833-AE5B-C5C6BF16B56B}" type="presParOf" srcId="{D711EA8A-EC30-4923-A76E-8D24A27F9A0D}" destId="{E526BAC3-6BEB-4555-BB1B-DA7F8B517CD8}" srcOrd="1" destOrd="0" presId="urn:microsoft.com/office/officeart/2005/8/layout/venn2"/>
    <dgm:cxn modelId="{11E5B76A-6069-4E21-AF3D-293994599E1A}" type="presParOf" srcId="{9D5B193B-E2E2-46CA-9B5A-7BE7BD0D17B1}" destId="{40339FB9-CBFF-45D0-9A6D-2608710A9C0F}" srcOrd="2" destOrd="0" presId="urn:microsoft.com/office/officeart/2005/8/layout/venn2"/>
    <dgm:cxn modelId="{8319CCEE-D89A-4FB3-A8F8-6988935ED59E}" type="presParOf" srcId="{40339FB9-CBFF-45D0-9A6D-2608710A9C0F}" destId="{02623579-EC83-4B59-BD80-1DE35A150EC9}" srcOrd="0" destOrd="0" presId="urn:microsoft.com/office/officeart/2005/8/layout/venn2"/>
    <dgm:cxn modelId="{760A8FF7-536A-470A-8B11-6F508E4F3593}" type="presParOf" srcId="{40339FB9-CBFF-45D0-9A6D-2608710A9C0F}" destId="{FFA34257-0BD0-4077-B459-5AF30CD0826C}" srcOrd="1" destOrd="0" presId="urn:microsoft.com/office/officeart/2005/8/layout/venn2"/>
    <dgm:cxn modelId="{0B48D69B-F76D-4CF5-838C-E2483A004687}" type="presParOf" srcId="{9D5B193B-E2E2-46CA-9B5A-7BE7BD0D17B1}" destId="{D8A92878-5BD7-4B82-8F93-C428693B0F95}" srcOrd="3" destOrd="0" presId="urn:microsoft.com/office/officeart/2005/8/layout/venn2"/>
    <dgm:cxn modelId="{C8557186-5734-43B8-BFDC-1E748EBB33AF}" type="presParOf" srcId="{D8A92878-5BD7-4B82-8F93-C428693B0F95}" destId="{39FFEA81-0E10-4B26-AB05-42424B73A1EE}" srcOrd="0" destOrd="0" presId="urn:microsoft.com/office/officeart/2005/8/layout/venn2"/>
    <dgm:cxn modelId="{39EF5756-FF0A-4401-938F-ECA7A7FEFC08}" type="presParOf" srcId="{D8A92878-5BD7-4B82-8F93-C428693B0F95}" destId="{53D66BA6-40E1-490D-905A-0A918169427F}" srcOrd="1" destOrd="0" presId="urn:microsoft.com/office/officeart/2005/8/layout/venn2"/>
  </dgm:cxnLst>
  <dgm:bg/>
  <dgm:whole/>
</dgm:dataModel>
</file>

<file path=ppt/diagrams/data4.xml><?xml version="1.0" encoding="utf-8"?>
<dgm:dataModel xmlns:dgm="http://schemas.openxmlformats.org/drawingml/2006/diagram" xmlns:a="http://schemas.openxmlformats.org/drawingml/2006/main">
  <dgm:ptLst>
    <dgm:pt modelId="{DD8F5BC0-C0E8-453E-9F90-8EB91D9AD4D1}" type="doc">
      <dgm:prSet loTypeId="urn:microsoft.com/office/officeart/2005/8/layout/vList2" loCatId="list" qsTypeId="urn:microsoft.com/office/officeart/2005/8/quickstyle/simple4" qsCatId="simple" csTypeId="urn:microsoft.com/office/officeart/2005/8/colors/accent6_4" csCatId="accent6" phldr="1"/>
      <dgm:spPr/>
      <dgm:t>
        <a:bodyPr/>
        <a:lstStyle/>
        <a:p>
          <a:endParaRPr lang="en-US"/>
        </a:p>
      </dgm:t>
    </dgm:pt>
    <dgm:pt modelId="{0DFF408B-DF98-455B-BA87-0C2E71FDA4EC}">
      <dgm:prSet phldrT="[Text]" custT="1"/>
      <dgm:spPr/>
      <dgm:t>
        <a:bodyPr/>
        <a:lstStyle/>
        <a:p>
          <a:pPr algn="ctr"/>
          <a:r>
            <a:rPr lang="sl-SI" sz="1600" dirty="0" smtClean="0"/>
            <a:t>legitimiteta institucije</a:t>
          </a:r>
          <a:endParaRPr lang="en-US" sz="1600" dirty="0"/>
        </a:p>
      </dgm:t>
    </dgm:pt>
    <dgm:pt modelId="{2B5EB05C-A27F-46BF-AAEC-BA7A38A9267E}" type="parTrans" cxnId="{D896D649-81C5-4A4C-BBAA-D16C318B14E8}">
      <dgm:prSet/>
      <dgm:spPr/>
      <dgm:t>
        <a:bodyPr/>
        <a:lstStyle/>
        <a:p>
          <a:endParaRPr lang="en-US"/>
        </a:p>
      </dgm:t>
    </dgm:pt>
    <dgm:pt modelId="{160D26FB-632C-41B0-94B1-767D1A05D24D}" type="sibTrans" cxnId="{D896D649-81C5-4A4C-BBAA-D16C318B14E8}">
      <dgm:prSet/>
      <dgm:spPr/>
      <dgm:t>
        <a:bodyPr/>
        <a:lstStyle/>
        <a:p>
          <a:endParaRPr lang="en-US"/>
        </a:p>
      </dgm:t>
    </dgm:pt>
    <dgm:pt modelId="{1D2113D7-8726-45E0-959A-61536234826A}">
      <dgm:prSet phldrT="[Text]"/>
      <dgm:spPr/>
      <dgm:t>
        <a:bodyPr/>
        <a:lstStyle/>
        <a:p>
          <a:r>
            <a:rPr lang="sr-Latn-RS" dirty="0" smtClean="0"/>
            <a:t>.</a:t>
          </a:r>
          <a:endParaRPr lang="en-US" dirty="0"/>
        </a:p>
      </dgm:t>
    </dgm:pt>
    <dgm:pt modelId="{9429D3FE-E6C7-468F-8693-0DA33E1387CF}" type="parTrans" cxnId="{D5612F8C-3120-4958-B4CF-E1DEB769BB5A}">
      <dgm:prSet/>
      <dgm:spPr/>
      <dgm:t>
        <a:bodyPr/>
        <a:lstStyle/>
        <a:p>
          <a:endParaRPr lang="en-US"/>
        </a:p>
      </dgm:t>
    </dgm:pt>
    <dgm:pt modelId="{E1988A49-FE09-4769-BD59-D983C09DA60F}" type="sibTrans" cxnId="{D5612F8C-3120-4958-B4CF-E1DEB769BB5A}">
      <dgm:prSet/>
      <dgm:spPr/>
      <dgm:t>
        <a:bodyPr/>
        <a:lstStyle/>
        <a:p>
          <a:endParaRPr lang="en-US"/>
        </a:p>
      </dgm:t>
    </dgm:pt>
    <dgm:pt modelId="{D771E59C-F9F6-4583-B535-325BC9E41AB7}">
      <dgm:prSet phldrT="[Text]" custT="1"/>
      <dgm:spPr/>
      <dgm:t>
        <a:bodyPr/>
        <a:lstStyle/>
        <a:p>
          <a:pPr algn="ctr"/>
          <a:r>
            <a:rPr lang="sl-SI" sz="1600" dirty="0" smtClean="0"/>
            <a:t>legaliteta institucije</a:t>
          </a:r>
          <a:endParaRPr lang="en-US" sz="1600" dirty="0"/>
        </a:p>
      </dgm:t>
    </dgm:pt>
    <dgm:pt modelId="{A42931E3-8FA6-4E6F-9CA9-9A8B23464594}" type="parTrans" cxnId="{6953EB3B-57FE-4673-95C0-2478B6F5EE9F}">
      <dgm:prSet/>
      <dgm:spPr/>
      <dgm:t>
        <a:bodyPr/>
        <a:lstStyle/>
        <a:p>
          <a:endParaRPr lang="en-US"/>
        </a:p>
      </dgm:t>
    </dgm:pt>
    <dgm:pt modelId="{B6297D2E-F237-4415-9142-C0EB077F55C4}" type="sibTrans" cxnId="{6953EB3B-57FE-4673-95C0-2478B6F5EE9F}">
      <dgm:prSet/>
      <dgm:spPr/>
      <dgm:t>
        <a:bodyPr/>
        <a:lstStyle/>
        <a:p>
          <a:endParaRPr lang="en-US"/>
        </a:p>
      </dgm:t>
    </dgm:pt>
    <dgm:pt modelId="{0F4ECDEA-CAF3-490E-8E78-F854DFA5B39E}">
      <dgm:prSet phldrT="[Text]" custT="1"/>
      <dgm:spPr/>
      <dgm:t>
        <a:bodyPr/>
        <a:lstStyle/>
        <a:p>
          <a:r>
            <a:rPr lang="sr-Latn-RS" sz="800" dirty="0" smtClean="0">
              <a:solidFill>
                <a:schemeClr val="bg1"/>
              </a:solidFill>
            </a:rPr>
            <a:t>.</a:t>
          </a:r>
          <a:endParaRPr lang="en-US" sz="800" dirty="0">
            <a:solidFill>
              <a:schemeClr val="bg1"/>
            </a:solidFill>
          </a:endParaRPr>
        </a:p>
      </dgm:t>
    </dgm:pt>
    <dgm:pt modelId="{5EE32AE2-1899-489B-A720-1DD2DB48D8E9}" type="parTrans" cxnId="{5CC45E4A-8C8B-4ECA-8EEB-A2E3C0D0122B}">
      <dgm:prSet/>
      <dgm:spPr/>
      <dgm:t>
        <a:bodyPr/>
        <a:lstStyle/>
        <a:p>
          <a:endParaRPr lang="en-US"/>
        </a:p>
      </dgm:t>
    </dgm:pt>
    <dgm:pt modelId="{445EF62E-B635-4B1E-8EF9-2DA6C1D7BF46}" type="sibTrans" cxnId="{5CC45E4A-8C8B-4ECA-8EEB-A2E3C0D0122B}">
      <dgm:prSet/>
      <dgm:spPr/>
      <dgm:t>
        <a:bodyPr/>
        <a:lstStyle/>
        <a:p>
          <a:endParaRPr lang="en-US"/>
        </a:p>
      </dgm:t>
    </dgm:pt>
    <dgm:pt modelId="{CEB42E23-78F6-4FD8-BE72-80CF01B0B5EE}" type="pres">
      <dgm:prSet presAssocID="{DD8F5BC0-C0E8-453E-9F90-8EB91D9AD4D1}" presName="linear" presStyleCnt="0">
        <dgm:presLayoutVars>
          <dgm:animLvl val="lvl"/>
          <dgm:resizeHandles val="exact"/>
        </dgm:presLayoutVars>
      </dgm:prSet>
      <dgm:spPr/>
      <dgm:t>
        <a:bodyPr/>
        <a:lstStyle/>
        <a:p>
          <a:endParaRPr lang="en-US"/>
        </a:p>
      </dgm:t>
    </dgm:pt>
    <dgm:pt modelId="{A97D3FA3-610E-4FD3-99FA-D50DF02B2330}" type="pres">
      <dgm:prSet presAssocID="{0DFF408B-DF98-455B-BA87-0C2E71FDA4EC}" presName="parentText" presStyleLbl="node1" presStyleIdx="0" presStyleCnt="2" custLinFactNeighborX="5859" custLinFactNeighborY="12908">
        <dgm:presLayoutVars>
          <dgm:chMax val="0"/>
          <dgm:bulletEnabled val="1"/>
        </dgm:presLayoutVars>
      </dgm:prSet>
      <dgm:spPr/>
      <dgm:t>
        <a:bodyPr/>
        <a:lstStyle/>
        <a:p>
          <a:endParaRPr lang="en-US"/>
        </a:p>
      </dgm:t>
    </dgm:pt>
    <dgm:pt modelId="{6DF1D8A7-E27B-452E-8CBF-C161EEA7D6F1}" type="pres">
      <dgm:prSet presAssocID="{0DFF408B-DF98-455B-BA87-0C2E71FDA4EC}" presName="childText" presStyleLbl="revTx" presStyleIdx="0" presStyleCnt="2">
        <dgm:presLayoutVars>
          <dgm:bulletEnabled val="1"/>
        </dgm:presLayoutVars>
      </dgm:prSet>
      <dgm:spPr/>
      <dgm:t>
        <a:bodyPr/>
        <a:lstStyle/>
        <a:p>
          <a:endParaRPr lang="en-US"/>
        </a:p>
      </dgm:t>
    </dgm:pt>
    <dgm:pt modelId="{A0E8E013-CFC3-4F9C-841C-26C38BFDEA2C}" type="pres">
      <dgm:prSet presAssocID="{D771E59C-F9F6-4583-B535-325BC9E41AB7}" presName="parentText" presStyleLbl="node1" presStyleIdx="1" presStyleCnt="2" custLinFactNeighborY="-80950">
        <dgm:presLayoutVars>
          <dgm:chMax val="0"/>
          <dgm:bulletEnabled val="1"/>
        </dgm:presLayoutVars>
      </dgm:prSet>
      <dgm:spPr/>
      <dgm:t>
        <a:bodyPr/>
        <a:lstStyle/>
        <a:p>
          <a:endParaRPr lang="en-US"/>
        </a:p>
      </dgm:t>
    </dgm:pt>
    <dgm:pt modelId="{ECF58607-D042-473A-A636-256B64E59814}" type="pres">
      <dgm:prSet presAssocID="{D771E59C-F9F6-4583-B535-325BC9E41AB7}" presName="childText" presStyleLbl="revTx" presStyleIdx="1" presStyleCnt="2">
        <dgm:presLayoutVars>
          <dgm:bulletEnabled val="1"/>
        </dgm:presLayoutVars>
      </dgm:prSet>
      <dgm:spPr/>
      <dgm:t>
        <a:bodyPr/>
        <a:lstStyle/>
        <a:p>
          <a:endParaRPr lang="en-US"/>
        </a:p>
      </dgm:t>
    </dgm:pt>
  </dgm:ptLst>
  <dgm:cxnLst>
    <dgm:cxn modelId="{F3C09C1D-FC91-44A6-9BEF-1B070F238737}" type="presOf" srcId="{1D2113D7-8726-45E0-959A-61536234826A}" destId="{6DF1D8A7-E27B-452E-8CBF-C161EEA7D6F1}" srcOrd="0" destOrd="0" presId="urn:microsoft.com/office/officeart/2005/8/layout/vList2"/>
    <dgm:cxn modelId="{3EBED1DE-0A6A-4C6B-BF13-AEEE2A59CB3D}" type="presOf" srcId="{DD8F5BC0-C0E8-453E-9F90-8EB91D9AD4D1}" destId="{CEB42E23-78F6-4FD8-BE72-80CF01B0B5EE}" srcOrd="0" destOrd="0" presId="urn:microsoft.com/office/officeart/2005/8/layout/vList2"/>
    <dgm:cxn modelId="{5CC45E4A-8C8B-4ECA-8EEB-A2E3C0D0122B}" srcId="{D771E59C-F9F6-4583-B535-325BC9E41AB7}" destId="{0F4ECDEA-CAF3-490E-8E78-F854DFA5B39E}" srcOrd="0" destOrd="0" parTransId="{5EE32AE2-1899-489B-A720-1DD2DB48D8E9}" sibTransId="{445EF62E-B635-4B1E-8EF9-2DA6C1D7BF46}"/>
    <dgm:cxn modelId="{D5612F8C-3120-4958-B4CF-E1DEB769BB5A}" srcId="{0DFF408B-DF98-455B-BA87-0C2E71FDA4EC}" destId="{1D2113D7-8726-45E0-959A-61536234826A}" srcOrd="0" destOrd="0" parTransId="{9429D3FE-E6C7-468F-8693-0DA33E1387CF}" sibTransId="{E1988A49-FE09-4769-BD59-D983C09DA60F}"/>
    <dgm:cxn modelId="{D896D649-81C5-4A4C-BBAA-D16C318B14E8}" srcId="{DD8F5BC0-C0E8-453E-9F90-8EB91D9AD4D1}" destId="{0DFF408B-DF98-455B-BA87-0C2E71FDA4EC}" srcOrd="0" destOrd="0" parTransId="{2B5EB05C-A27F-46BF-AAEC-BA7A38A9267E}" sibTransId="{160D26FB-632C-41B0-94B1-767D1A05D24D}"/>
    <dgm:cxn modelId="{F11B8B84-AD18-4A41-A804-30A7C3B5FA95}" type="presOf" srcId="{0F4ECDEA-CAF3-490E-8E78-F854DFA5B39E}" destId="{ECF58607-D042-473A-A636-256B64E59814}" srcOrd="0" destOrd="0" presId="urn:microsoft.com/office/officeart/2005/8/layout/vList2"/>
    <dgm:cxn modelId="{DF15EDDC-6912-46F7-AB91-E25E4D66D095}" type="presOf" srcId="{D771E59C-F9F6-4583-B535-325BC9E41AB7}" destId="{A0E8E013-CFC3-4F9C-841C-26C38BFDEA2C}" srcOrd="0" destOrd="0" presId="urn:microsoft.com/office/officeart/2005/8/layout/vList2"/>
    <dgm:cxn modelId="{7D12D980-0477-4DFC-B364-07BFD7E3564D}" type="presOf" srcId="{0DFF408B-DF98-455B-BA87-0C2E71FDA4EC}" destId="{A97D3FA3-610E-4FD3-99FA-D50DF02B2330}" srcOrd="0" destOrd="0" presId="urn:microsoft.com/office/officeart/2005/8/layout/vList2"/>
    <dgm:cxn modelId="{6953EB3B-57FE-4673-95C0-2478B6F5EE9F}" srcId="{DD8F5BC0-C0E8-453E-9F90-8EB91D9AD4D1}" destId="{D771E59C-F9F6-4583-B535-325BC9E41AB7}" srcOrd="1" destOrd="0" parTransId="{A42931E3-8FA6-4E6F-9CA9-9A8B23464594}" sibTransId="{B6297D2E-F237-4415-9142-C0EB077F55C4}"/>
    <dgm:cxn modelId="{869AA6F6-A153-407E-9CD5-271E40E1F59A}" type="presParOf" srcId="{CEB42E23-78F6-4FD8-BE72-80CF01B0B5EE}" destId="{A97D3FA3-610E-4FD3-99FA-D50DF02B2330}" srcOrd="0" destOrd="0" presId="urn:microsoft.com/office/officeart/2005/8/layout/vList2"/>
    <dgm:cxn modelId="{CA7C56B4-65D1-41A4-B22B-65102723615E}" type="presParOf" srcId="{CEB42E23-78F6-4FD8-BE72-80CF01B0B5EE}" destId="{6DF1D8A7-E27B-452E-8CBF-C161EEA7D6F1}" srcOrd="1" destOrd="0" presId="urn:microsoft.com/office/officeart/2005/8/layout/vList2"/>
    <dgm:cxn modelId="{563E565F-CEC3-43D4-93A8-57E2989D72DA}" type="presParOf" srcId="{CEB42E23-78F6-4FD8-BE72-80CF01B0B5EE}" destId="{A0E8E013-CFC3-4F9C-841C-26C38BFDEA2C}" srcOrd="2" destOrd="0" presId="urn:microsoft.com/office/officeart/2005/8/layout/vList2"/>
    <dgm:cxn modelId="{F90DFA43-7BB1-41F9-B5AD-4D5873CEA28C}" type="presParOf" srcId="{CEB42E23-78F6-4FD8-BE72-80CF01B0B5EE}" destId="{ECF58607-D042-473A-A636-256B64E59814}" srcOrd="3"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6A26ABFB-73E3-4248-80FF-7B9E00A0368A}" type="doc">
      <dgm:prSet loTypeId="urn:microsoft.com/office/officeart/2005/8/layout/radial5" loCatId="cycle" qsTypeId="urn:microsoft.com/office/officeart/2005/8/quickstyle/simple4" qsCatId="simple" csTypeId="urn:microsoft.com/office/officeart/2005/8/colors/accent6_4" csCatId="accent6" phldr="1"/>
      <dgm:spPr/>
      <dgm:t>
        <a:bodyPr/>
        <a:lstStyle/>
        <a:p>
          <a:endParaRPr lang="en-US"/>
        </a:p>
      </dgm:t>
    </dgm:pt>
    <dgm:pt modelId="{AB4B7D47-D9B3-4E35-846F-1E0DB18D02BA}">
      <dgm:prSet phldrT="[Text]" custT="1"/>
      <dgm:spPr/>
      <dgm:t>
        <a:bodyPr/>
        <a:lstStyle/>
        <a:p>
          <a:r>
            <a:rPr lang="sr-Latn-RS" sz="1600" dirty="0" smtClean="0"/>
            <a:t>Sud</a:t>
          </a:r>
          <a:endParaRPr lang="en-US" sz="1600" dirty="0"/>
        </a:p>
      </dgm:t>
    </dgm:pt>
    <dgm:pt modelId="{57FE9C99-D232-47DE-9DB2-E032033BDF1B}" type="parTrans" cxnId="{A37F65FC-CF5E-487B-80EF-D8CECDB943A3}">
      <dgm:prSet/>
      <dgm:spPr/>
      <dgm:t>
        <a:bodyPr/>
        <a:lstStyle/>
        <a:p>
          <a:endParaRPr lang="en-US"/>
        </a:p>
      </dgm:t>
    </dgm:pt>
    <dgm:pt modelId="{69262D63-71A0-4E15-B51A-3E69B22FDC1B}" type="sibTrans" cxnId="{A37F65FC-CF5E-487B-80EF-D8CECDB943A3}">
      <dgm:prSet/>
      <dgm:spPr/>
      <dgm:t>
        <a:bodyPr/>
        <a:lstStyle/>
        <a:p>
          <a:endParaRPr lang="en-US"/>
        </a:p>
      </dgm:t>
    </dgm:pt>
    <dgm:pt modelId="{FC3E120A-3E4E-4168-8A80-D886621D2885}">
      <dgm:prSet phldrT="[Text]" custT="1"/>
      <dgm:spPr/>
      <dgm:t>
        <a:bodyPr/>
        <a:lstStyle/>
        <a:p>
          <a:r>
            <a:rPr lang="sr-Latn-RS" sz="1600" dirty="0" smtClean="0"/>
            <a:t>Okruženje</a:t>
          </a:r>
          <a:r>
            <a:rPr lang="en-US" sz="1600" dirty="0" smtClean="0"/>
            <a:t> (</a:t>
          </a:r>
          <a:r>
            <a:rPr lang="en-US" sz="1600" dirty="0" err="1" smtClean="0"/>
            <a:t>gra</a:t>
          </a:r>
          <a:r>
            <a:rPr lang="sr-Latn-RS" sz="1600" dirty="0" smtClean="0"/>
            <a:t>đani, pravna i fizička lica i advokati)</a:t>
          </a:r>
          <a:endParaRPr lang="en-US" sz="1600" dirty="0"/>
        </a:p>
      </dgm:t>
    </dgm:pt>
    <dgm:pt modelId="{A0C1D4AF-9096-4A04-96ED-0B8ACED4E82C}" type="parTrans" cxnId="{B401D49E-F076-49FE-A1D2-41809AB34889}">
      <dgm:prSet/>
      <dgm:spPr/>
      <dgm:t>
        <a:bodyPr/>
        <a:lstStyle/>
        <a:p>
          <a:endParaRPr lang="en-US"/>
        </a:p>
      </dgm:t>
    </dgm:pt>
    <dgm:pt modelId="{F5D3B09C-9E60-4A16-A606-B8968E03A0B3}" type="sibTrans" cxnId="{B401D49E-F076-49FE-A1D2-41809AB34889}">
      <dgm:prSet/>
      <dgm:spPr/>
      <dgm:t>
        <a:bodyPr/>
        <a:lstStyle/>
        <a:p>
          <a:endParaRPr lang="en-US"/>
        </a:p>
      </dgm:t>
    </dgm:pt>
    <dgm:pt modelId="{05DCFB76-1E70-4AC5-95F4-AF0FDF5E1670}">
      <dgm:prSet phldrT="[Text]" custT="1"/>
      <dgm:spPr/>
      <dgm:t>
        <a:bodyPr/>
        <a:lstStyle/>
        <a:p>
          <a:r>
            <a:rPr lang="sr-Latn-RS" sz="1600" dirty="0" smtClean="0"/>
            <a:t>Sistem</a:t>
          </a:r>
          <a:endParaRPr lang="en-US" sz="1600" dirty="0"/>
        </a:p>
      </dgm:t>
    </dgm:pt>
    <dgm:pt modelId="{5443C2DC-087E-43F5-83E3-58BA115AF6BF}" type="parTrans" cxnId="{6EFED482-2DB8-4E2D-9EE5-C0839542E19A}">
      <dgm:prSet/>
      <dgm:spPr/>
      <dgm:t>
        <a:bodyPr/>
        <a:lstStyle/>
        <a:p>
          <a:endParaRPr lang="en-US"/>
        </a:p>
      </dgm:t>
    </dgm:pt>
    <dgm:pt modelId="{E08BF2B5-15A2-4D2C-AE71-3E55C8096339}" type="sibTrans" cxnId="{6EFED482-2DB8-4E2D-9EE5-C0839542E19A}">
      <dgm:prSet/>
      <dgm:spPr/>
      <dgm:t>
        <a:bodyPr/>
        <a:lstStyle/>
        <a:p>
          <a:endParaRPr lang="en-US"/>
        </a:p>
      </dgm:t>
    </dgm:pt>
    <dgm:pt modelId="{6768C59D-0F56-492C-BE1D-CA26B016F835}" type="pres">
      <dgm:prSet presAssocID="{6A26ABFB-73E3-4248-80FF-7B9E00A0368A}" presName="Name0" presStyleCnt="0">
        <dgm:presLayoutVars>
          <dgm:chMax val="1"/>
          <dgm:dir/>
          <dgm:animLvl val="ctr"/>
          <dgm:resizeHandles val="exact"/>
        </dgm:presLayoutVars>
      </dgm:prSet>
      <dgm:spPr/>
      <dgm:t>
        <a:bodyPr/>
        <a:lstStyle/>
        <a:p>
          <a:endParaRPr lang="en-US"/>
        </a:p>
      </dgm:t>
    </dgm:pt>
    <dgm:pt modelId="{995D5289-38A2-44A3-8588-F777617BF543}" type="pres">
      <dgm:prSet presAssocID="{AB4B7D47-D9B3-4E35-846F-1E0DB18D02BA}" presName="centerShape" presStyleLbl="node0" presStyleIdx="0" presStyleCnt="1" custScaleX="166946" custScaleY="219854"/>
      <dgm:spPr/>
      <dgm:t>
        <a:bodyPr/>
        <a:lstStyle/>
        <a:p>
          <a:endParaRPr lang="en-US"/>
        </a:p>
      </dgm:t>
    </dgm:pt>
    <dgm:pt modelId="{026A7561-FA7F-4271-81D0-AF0AB097B0B7}" type="pres">
      <dgm:prSet presAssocID="{A0C1D4AF-9096-4A04-96ED-0B8ACED4E82C}" presName="parTrans" presStyleLbl="sibTrans2D1" presStyleIdx="0" presStyleCnt="2" custAng="10873062"/>
      <dgm:spPr/>
      <dgm:t>
        <a:bodyPr/>
        <a:lstStyle/>
        <a:p>
          <a:endParaRPr lang="en-US"/>
        </a:p>
      </dgm:t>
    </dgm:pt>
    <dgm:pt modelId="{383C30DA-A7BD-4EC3-8D11-0D524DA2031F}" type="pres">
      <dgm:prSet presAssocID="{A0C1D4AF-9096-4A04-96ED-0B8ACED4E82C}" presName="connectorText" presStyleLbl="sibTrans2D1" presStyleIdx="0" presStyleCnt="2"/>
      <dgm:spPr/>
      <dgm:t>
        <a:bodyPr/>
        <a:lstStyle/>
        <a:p>
          <a:endParaRPr lang="en-US"/>
        </a:p>
      </dgm:t>
    </dgm:pt>
    <dgm:pt modelId="{8B4473D6-9021-4E90-BB90-E8F5FA6008A8}" type="pres">
      <dgm:prSet presAssocID="{FC3E120A-3E4E-4168-8A80-D886621D2885}" presName="node" presStyleLbl="node1" presStyleIdx="0" presStyleCnt="2" custScaleX="139972" custScaleY="214513" custRadScaleRad="251946" custRadScaleInc="98868">
        <dgm:presLayoutVars>
          <dgm:bulletEnabled val="1"/>
        </dgm:presLayoutVars>
      </dgm:prSet>
      <dgm:spPr/>
      <dgm:t>
        <a:bodyPr/>
        <a:lstStyle/>
        <a:p>
          <a:endParaRPr lang="en-US"/>
        </a:p>
      </dgm:t>
    </dgm:pt>
    <dgm:pt modelId="{05045CCC-D424-47D5-9522-A55E203F58CB}" type="pres">
      <dgm:prSet presAssocID="{5443C2DC-087E-43F5-83E3-58BA115AF6BF}" presName="parTrans" presStyleLbl="sibTrans2D1" presStyleIdx="1" presStyleCnt="2" custAng="10731636"/>
      <dgm:spPr/>
      <dgm:t>
        <a:bodyPr/>
        <a:lstStyle/>
        <a:p>
          <a:endParaRPr lang="en-US"/>
        </a:p>
      </dgm:t>
    </dgm:pt>
    <dgm:pt modelId="{70F10DAE-B019-4F8C-A3B7-9F29B4ABB581}" type="pres">
      <dgm:prSet presAssocID="{5443C2DC-087E-43F5-83E3-58BA115AF6BF}" presName="connectorText" presStyleLbl="sibTrans2D1" presStyleIdx="1" presStyleCnt="2"/>
      <dgm:spPr/>
      <dgm:t>
        <a:bodyPr/>
        <a:lstStyle/>
        <a:p>
          <a:endParaRPr lang="en-US"/>
        </a:p>
      </dgm:t>
    </dgm:pt>
    <dgm:pt modelId="{C4BCBAEA-B624-4D6D-8CCB-3DA4D02C3A17}" type="pres">
      <dgm:prSet presAssocID="{05DCFB76-1E70-4AC5-95F4-AF0FDF5E1670}" presName="node" presStyleLbl="node1" presStyleIdx="1" presStyleCnt="2" custScaleX="169535" custScaleY="210338" custRadScaleRad="247759" custRadScaleInc="101150">
        <dgm:presLayoutVars>
          <dgm:bulletEnabled val="1"/>
        </dgm:presLayoutVars>
      </dgm:prSet>
      <dgm:spPr/>
      <dgm:t>
        <a:bodyPr/>
        <a:lstStyle/>
        <a:p>
          <a:endParaRPr lang="en-US"/>
        </a:p>
      </dgm:t>
    </dgm:pt>
  </dgm:ptLst>
  <dgm:cxnLst>
    <dgm:cxn modelId="{366AD33C-CA3F-4B1D-A360-B3A9F8D50174}" type="presOf" srcId="{6A26ABFB-73E3-4248-80FF-7B9E00A0368A}" destId="{6768C59D-0F56-492C-BE1D-CA26B016F835}" srcOrd="0" destOrd="0" presId="urn:microsoft.com/office/officeart/2005/8/layout/radial5"/>
    <dgm:cxn modelId="{BA8DE4F9-2017-4044-9D9D-495B8939927E}" type="presOf" srcId="{FC3E120A-3E4E-4168-8A80-D886621D2885}" destId="{8B4473D6-9021-4E90-BB90-E8F5FA6008A8}" srcOrd="0" destOrd="0" presId="urn:microsoft.com/office/officeart/2005/8/layout/radial5"/>
    <dgm:cxn modelId="{A37F65FC-CF5E-487B-80EF-D8CECDB943A3}" srcId="{6A26ABFB-73E3-4248-80FF-7B9E00A0368A}" destId="{AB4B7D47-D9B3-4E35-846F-1E0DB18D02BA}" srcOrd="0" destOrd="0" parTransId="{57FE9C99-D232-47DE-9DB2-E032033BDF1B}" sibTransId="{69262D63-71A0-4E15-B51A-3E69B22FDC1B}"/>
    <dgm:cxn modelId="{B401D49E-F076-49FE-A1D2-41809AB34889}" srcId="{AB4B7D47-D9B3-4E35-846F-1E0DB18D02BA}" destId="{FC3E120A-3E4E-4168-8A80-D886621D2885}" srcOrd="0" destOrd="0" parTransId="{A0C1D4AF-9096-4A04-96ED-0B8ACED4E82C}" sibTransId="{F5D3B09C-9E60-4A16-A606-B8968E03A0B3}"/>
    <dgm:cxn modelId="{C7253D4D-9D85-4EC1-AA9D-63E92BA3CC6B}" type="presOf" srcId="{5443C2DC-087E-43F5-83E3-58BA115AF6BF}" destId="{05045CCC-D424-47D5-9522-A55E203F58CB}" srcOrd="0" destOrd="0" presId="urn:microsoft.com/office/officeart/2005/8/layout/radial5"/>
    <dgm:cxn modelId="{1E9FAB11-B0CA-49F1-86A7-135408E27D1F}" type="presOf" srcId="{A0C1D4AF-9096-4A04-96ED-0B8ACED4E82C}" destId="{383C30DA-A7BD-4EC3-8D11-0D524DA2031F}" srcOrd="1" destOrd="0" presId="urn:microsoft.com/office/officeart/2005/8/layout/radial5"/>
    <dgm:cxn modelId="{63DCDB3D-E177-4468-8402-556BD088720D}" type="presOf" srcId="{05DCFB76-1E70-4AC5-95F4-AF0FDF5E1670}" destId="{C4BCBAEA-B624-4D6D-8CCB-3DA4D02C3A17}" srcOrd="0" destOrd="0" presId="urn:microsoft.com/office/officeart/2005/8/layout/radial5"/>
    <dgm:cxn modelId="{5BAAB343-8B0E-44D2-BA64-D3D025A71DCD}" type="presOf" srcId="{A0C1D4AF-9096-4A04-96ED-0B8ACED4E82C}" destId="{026A7561-FA7F-4271-81D0-AF0AB097B0B7}" srcOrd="0" destOrd="0" presId="urn:microsoft.com/office/officeart/2005/8/layout/radial5"/>
    <dgm:cxn modelId="{55FF13AE-8A97-4414-9F83-E4CDA0EE4593}" type="presOf" srcId="{AB4B7D47-D9B3-4E35-846F-1E0DB18D02BA}" destId="{995D5289-38A2-44A3-8588-F777617BF543}" srcOrd="0" destOrd="0" presId="urn:microsoft.com/office/officeart/2005/8/layout/radial5"/>
    <dgm:cxn modelId="{07C06C08-44A1-4F26-A389-8C42DDD3DE59}" type="presOf" srcId="{5443C2DC-087E-43F5-83E3-58BA115AF6BF}" destId="{70F10DAE-B019-4F8C-A3B7-9F29B4ABB581}" srcOrd="1" destOrd="0" presId="urn:microsoft.com/office/officeart/2005/8/layout/radial5"/>
    <dgm:cxn modelId="{6EFED482-2DB8-4E2D-9EE5-C0839542E19A}" srcId="{AB4B7D47-D9B3-4E35-846F-1E0DB18D02BA}" destId="{05DCFB76-1E70-4AC5-95F4-AF0FDF5E1670}" srcOrd="1" destOrd="0" parTransId="{5443C2DC-087E-43F5-83E3-58BA115AF6BF}" sibTransId="{E08BF2B5-15A2-4D2C-AE71-3E55C8096339}"/>
    <dgm:cxn modelId="{F6ED6C0A-4653-4B66-A208-96890FB48BA9}" type="presParOf" srcId="{6768C59D-0F56-492C-BE1D-CA26B016F835}" destId="{995D5289-38A2-44A3-8588-F777617BF543}" srcOrd="0" destOrd="0" presId="urn:microsoft.com/office/officeart/2005/8/layout/radial5"/>
    <dgm:cxn modelId="{2DAEA79C-3FC1-4864-B93F-638B242C3DF9}" type="presParOf" srcId="{6768C59D-0F56-492C-BE1D-CA26B016F835}" destId="{026A7561-FA7F-4271-81D0-AF0AB097B0B7}" srcOrd="1" destOrd="0" presId="urn:microsoft.com/office/officeart/2005/8/layout/radial5"/>
    <dgm:cxn modelId="{01E78B83-B602-404D-9CB1-D97DC8E6B9E0}" type="presParOf" srcId="{026A7561-FA7F-4271-81D0-AF0AB097B0B7}" destId="{383C30DA-A7BD-4EC3-8D11-0D524DA2031F}" srcOrd="0" destOrd="0" presId="urn:microsoft.com/office/officeart/2005/8/layout/radial5"/>
    <dgm:cxn modelId="{286DF45A-395A-42C2-B803-8B30AD0F3641}" type="presParOf" srcId="{6768C59D-0F56-492C-BE1D-CA26B016F835}" destId="{8B4473D6-9021-4E90-BB90-E8F5FA6008A8}" srcOrd="2" destOrd="0" presId="urn:microsoft.com/office/officeart/2005/8/layout/radial5"/>
    <dgm:cxn modelId="{26FE7421-1E16-414B-B993-FED7D557ABA1}" type="presParOf" srcId="{6768C59D-0F56-492C-BE1D-CA26B016F835}" destId="{05045CCC-D424-47D5-9522-A55E203F58CB}" srcOrd="3" destOrd="0" presId="urn:microsoft.com/office/officeart/2005/8/layout/radial5"/>
    <dgm:cxn modelId="{284FC121-C8EF-41BC-9730-1C2BA3097BF6}" type="presParOf" srcId="{05045CCC-D424-47D5-9522-A55E203F58CB}" destId="{70F10DAE-B019-4F8C-A3B7-9F29B4ABB581}" srcOrd="0" destOrd="0" presId="urn:microsoft.com/office/officeart/2005/8/layout/radial5"/>
    <dgm:cxn modelId="{4F6780F1-F27E-4F82-AB1B-6F61629A75F0}" type="presParOf" srcId="{6768C59D-0F56-492C-BE1D-CA26B016F835}" destId="{C4BCBAEA-B624-4D6D-8CCB-3DA4D02C3A17}" srcOrd="4" destOrd="0" presId="urn:microsoft.com/office/officeart/2005/8/layout/radial5"/>
  </dgm:cxnLst>
  <dgm:bg/>
  <dgm:whole/>
</dgm:dataModel>
</file>

<file path=ppt/diagrams/data6.xml><?xml version="1.0" encoding="utf-8"?>
<dgm:dataModel xmlns:dgm="http://schemas.openxmlformats.org/drawingml/2006/diagram" xmlns:a="http://schemas.openxmlformats.org/drawingml/2006/main">
  <dgm:ptLst>
    <dgm:pt modelId="{09D3368F-160A-42A7-9F4E-7E14CCDD7F13}" type="doc">
      <dgm:prSet loTypeId="urn:microsoft.com/office/officeart/2005/8/layout/list1" loCatId="list" qsTypeId="urn:microsoft.com/office/officeart/2005/8/quickstyle/simple4" qsCatId="simple" csTypeId="urn:microsoft.com/office/officeart/2005/8/colors/accent6_4" csCatId="accent6" phldr="1"/>
      <dgm:spPr/>
      <dgm:t>
        <a:bodyPr/>
        <a:lstStyle/>
        <a:p>
          <a:endParaRPr lang="en-US"/>
        </a:p>
      </dgm:t>
    </dgm:pt>
    <dgm:pt modelId="{7A37FE81-31B9-40FD-B357-C6B77654200B}">
      <dgm:prSet phldrT="[Text]" custT="1"/>
      <dgm:spPr/>
      <dgm:t>
        <a:bodyPr/>
        <a:lstStyle/>
        <a:p>
          <a:r>
            <a:rPr lang="sr-Latn-RS" sz="1600" b="1" dirty="0" smtClean="0">
              <a:solidFill>
                <a:schemeClr val="bg1"/>
              </a:solidFill>
              <a:effectLst>
                <a:outerShdw blurRad="38100" dist="38100" dir="2700000" algn="tl">
                  <a:srgbClr val="000000">
                    <a:alpha val="43137"/>
                  </a:srgbClr>
                </a:outerShdw>
              </a:effectLst>
            </a:rPr>
            <a:t>Metod: Kvalitativno istraživanje stavova predstavnika sudova u Srbiji o stepenu integriteta sudova i njihova ocena procesa izrade Plana integriteta.</a:t>
          </a:r>
          <a:endParaRPr lang="en-US" sz="1600" b="1" dirty="0">
            <a:solidFill>
              <a:schemeClr val="bg1"/>
            </a:solidFill>
            <a:effectLst>
              <a:outerShdw blurRad="38100" dist="38100" dir="2700000" algn="tl">
                <a:srgbClr val="000000">
                  <a:alpha val="43137"/>
                </a:srgbClr>
              </a:outerShdw>
            </a:effectLst>
          </a:endParaRPr>
        </a:p>
      </dgm:t>
    </dgm:pt>
    <dgm:pt modelId="{A5EF7A08-F71E-4ECD-92E5-114ACC7876A2}" type="parTrans" cxnId="{4F86E7D8-89B5-48D6-9628-4FA389927C8C}">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E779B09A-60B7-4689-B9ED-C50BC5FA651D}" type="sibTrans" cxnId="{4F86E7D8-89B5-48D6-9628-4FA389927C8C}">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0A97B4D1-3392-417A-9A78-0CB1A238CEE6}">
      <dgm:prSet phldrT="[Text]" custT="1"/>
      <dgm:spPr/>
      <dgm:t>
        <a:bodyPr/>
        <a:lstStyle/>
        <a:p>
          <a:r>
            <a:rPr lang="sr-Latn-RS" sz="1600" b="1" dirty="0" smtClean="0">
              <a:solidFill>
                <a:schemeClr val="bg1"/>
              </a:solidFill>
              <a:effectLst>
                <a:outerShdw blurRad="38100" dist="38100" dir="2700000" algn="tl">
                  <a:srgbClr val="000000">
                    <a:alpha val="43137"/>
                  </a:srgbClr>
                </a:outerShdw>
              </a:effectLst>
            </a:rPr>
            <a:t>Period: Istraživanje je sprovedeno u drugom kvartalu 2014. godine i obuhvatalo je ukupno </a:t>
          </a:r>
          <a:r>
            <a:rPr lang="en-US" sz="1600" b="1" dirty="0" smtClean="0">
              <a:solidFill>
                <a:schemeClr val="bg1"/>
              </a:solidFill>
              <a:effectLst>
                <a:outerShdw blurRad="38100" dist="38100" dir="2700000" algn="tl">
                  <a:srgbClr val="000000">
                    <a:alpha val="43137"/>
                  </a:srgbClr>
                </a:outerShdw>
              </a:effectLst>
            </a:rPr>
            <a:t>7</a:t>
          </a:r>
          <a:r>
            <a:rPr lang="sr-Latn-RS" sz="1600" b="1" dirty="0" smtClean="0">
              <a:solidFill>
                <a:schemeClr val="bg1"/>
              </a:solidFill>
              <a:effectLst>
                <a:outerShdw blurRad="38100" dist="38100" dir="2700000" algn="tl">
                  <a:srgbClr val="000000">
                    <a:alpha val="43137"/>
                  </a:srgbClr>
                </a:outerShdw>
              </a:effectLst>
            </a:rPr>
            <a:t> sudova. </a:t>
          </a:r>
          <a:endParaRPr lang="en-US" sz="1600" b="1" dirty="0">
            <a:solidFill>
              <a:schemeClr val="bg1"/>
            </a:solidFill>
            <a:effectLst>
              <a:outerShdw blurRad="38100" dist="38100" dir="2700000" algn="tl">
                <a:srgbClr val="000000">
                  <a:alpha val="43137"/>
                </a:srgbClr>
              </a:outerShdw>
            </a:effectLst>
          </a:endParaRPr>
        </a:p>
      </dgm:t>
    </dgm:pt>
    <dgm:pt modelId="{E677175D-DDF3-4A18-BC48-D90489F90797}" type="parTrans" cxnId="{B0203E69-A16B-4E44-999E-976CB7555CBE}">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742E5FD6-548E-4447-9492-708233563815}" type="sibTrans" cxnId="{B0203E69-A16B-4E44-999E-976CB7555CBE}">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89F5A942-BD1D-4B6A-ADE8-BC7500375CE9}">
      <dgm:prSet phldrT="[Text]" custT="1"/>
      <dgm:spPr/>
      <dgm:t>
        <a:bodyPr/>
        <a:lstStyle/>
        <a:p>
          <a:r>
            <a:rPr lang="sr-Latn-RS" sz="1600" b="1" dirty="0" smtClean="0">
              <a:solidFill>
                <a:schemeClr val="bg1"/>
              </a:solidFill>
              <a:effectLst>
                <a:outerShdw blurRad="38100" dist="38100" dir="2700000" algn="tl">
                  <a:srgbClr val="000000">
                    <a:alpha val="43137"/>
                  </a:srgbClr>
                </a:outerShdw>
              </a:effectLst>
            </a:rPr>
            <a:t>Uzorak: Osnovni i viši sudovi koji jesu/nisu izradili Plan integriteta u predviđenom roku - sudije i nesudeće osoblje – predstavnici koji su bili deo procesa izrade Plana integriteta, kao i predstavnici koji nisu bili deo ovog procesa, ukupno 1</a:t>
          </a:r>
          <a:r>
            <a:rPr lang="en-US" sz="1600" b="1" dirty="0" smtClean="0">
              <a:solidFill>
                <a:schemeClr val="bg1"/>
              </a:solidFill>
              <a:effectLst>
                <a:outerShdw blurRad="38100" dist="38100" dir="2700000" algn="tl">
                  <a:srgbClr val="000000">
                    <a:alpha val="43137"/>
                  </a:srgbClr>
                </a:outerShdw>
              </a:effectLst>
            </a:rPr>
            <a:t>8 </a:t>
          </a:r>
          <a:r>
            <a:rPr lang="sr-Latn-RS" sz="1600" b="1" dirty="0" smtClean="0">
              <a:solidFill>
                <a:schemeClr val="bg1"/>
              </a:solidFill>
              <a:effectLst>
                <a:outerShdw blurRad="38100" dist="38100" dir="2700000" algn="tl">
                  <a:srgbClr val="000000">
                    <a:alpha val="43137"/>
                  </a:srgbClr>
                </a:outerShdw>
              </a:effectLst>
            </a:rPr>
            <a:t>sagovornika.</a:t>
          </a:r>
          <a:endParaRPr lang="en-US" sz="1600" b="1" dirty="0">
            <a:solidFill>
              <a:schemeClr val="bg1"/>
            </a:solidFill>
            <a:effectLst>
              <a:outerShdw blurRad="38100" dist="38100" dir="2700000" algn="tl">
                <a:srgbClr val="000000">
                  <a:alpha val="43137"/>
                </a:srgbClr>
              </a:outerShdw>
            </a:effectLst>
          </a:endParaRPr>
        </a:p>
      </dgm:t>
    </dgm:pt>
    <dgm:pt modelId="{7BEAA186-E212-4043-9393-817191C9EF2E}" type="parTrans" cxnId="{ED684952-6618-475F-89F6-C86F99E561AA}">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F87434AD-FC89-4B78-9A2D-436CD7114E93}" type="sibTrans" cxnId="{ED684952-6618-475F-89F6-C86F99E561AA}">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1EC453EC-1505-41AF-9569-CE0418C72BE1}">
      <dgm:prSet custT="1"/>
      <dgm:spPr/>
      <dgm:t>
        <a:bodyPr/>
        <a:lstStyle/>
        <a:p>
          <a:r>
            <a:rPr lang="sr-Latn-RS" sz="1600" b="1" dirty="0" smtClean="0">
              <a:solidFill>
                <a:schemeClr val="bg1"/>
              </a:solidFill>
              <a:effectLst>
                <a:outerShdw blurRad="38100" dist="38100" dir="2700000" algn="tl">
                  <a:srgbClr val="000000">
                    <a:alpha val="43137"/>
                  </a:srgbClr>
                </a:outerShdw>
              </a:effectLst>
            </a:rPr>
            <a:t>Teritorija: Beograd, Ivanjica, Niš, Velika Plana, Šabac, Užice, Čačak</a:t>
          </a:r>
          <a:endParaRPr lang="en-US" sz="1600" b="1" dirty="0">
            <a:solidFill>
              <a:schemeClr val="bg1"/>
            </a:solidFill>
            <a:effectLst>
              <a:outerShdw blurRad="38100" dist="38100" dir="2700000" algn="tl">
                <a:srgbClr val="000000">
                  <a:alpha val="43137"/>
                </a:srgbClr>
              </a:outerShdw>
            </a:effectLst>
          </a:endParaRPr>
        </a:p>
      </dgm:t>
    </dgm:pt>
    <dgm:pt modelId="{FFB6A3F6-3FD7-440A-BEBA-9EB70714B799}" type="parTrans" cxnId="{B116AC5F-9F6E-4A27-B8A2-E709720EF680}">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87F546A0-16B0-4B83-A519-AED3958DADD5}" type="sibTrans" cxnId="{B116AC5F-9F6E-4A27-B8A2-E709720EF680}">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A96B4884-D942-415B-A542-731451E83A39}">
      <dgm:prSet custT="1"/>
      <dgm:spPr/>
      <dgm:t>
        <a:bodyPr/>
        <a:lstStyle/>
        <a:p>
          <a:r>
            <a:rPr lang="sr-Latn-RS" sz="1600" b="1" dirty="0" smtClean="0">
              <a:solidFill>
                <a:schemeClr val="bg1"/>
              </a:solidFill>
              <a:effectLst>
                <a:outerShdw blurRad="38100" dist="38100" dir="2700000" algn="tl">
                  <a:srgbClr val="000000">
                    <a:alpha val="43137"/>
                  </a:srgbClr>
                </a:outerShdw>
              </a:effectLst>
            </a:rPr>
            <a:t>Ciljevi i zadaci istraživanja: Identifikovati institucionalni i normativni okvir u kome sudovi deluju, kadrovski potencijal, materijalnu i tehnološku opremljenost sudova, mapirati rizike na korupciju i mogućnosti njenog kanalisanja - sadržaj Planova intgriteta, izraditi opšti model praćenja i razvoja planova integriteta u sudovima u Srbiji. </a:t>
          </a:r>
        </a:p>
      </dgm:t>
    </dgm:pt>
    <dgm:pt modelId="{5E9612D1-8D53-4970-BE66-F7FECDF1E6F2}" type="parTrans" cxnId="{72D2D6B9-5959-4F3A-822F-58654172C613}">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EE41F6F7-1133-4D01-9C57-8B2E6AFB0066}" type="sibTrans" cxnId="{72D2D6B9-5959-4F3A-822F-58654172C613}">
      <dgm:prSet/>
      <dgm:spPr/>
      <dgm:t>
        <a:bodyPr/>
        <a:lstStyle/>
        <a:p>
          <a:endParaRPr lang="en-US" sz="1600" b="1">
            <a:solidFill>
              <a:schemeClr val="bg1"/>
            </a:solidFill>
            <a:effectLst>
              <a:outerShdw blurRad="38100" dist="38100" dir="2700000" algn="tl">
                <a:srgbClr val="000000">
                  <a:alpha val="43137"/>
                </a:srgbClr>
              </a:outerShdw>
            </a:effectLst>
          </a:endParaRPr>
        </a:p>
      </dgm:t>
    </dgm:pt>
    <dgm:pt modelId="{8C87650D-B6ED-41BA-97AC-EF13E1158528}" type="pres">
      <dgm:prSet presAssocID="{09D3368F-160A-42A7-9F4E-7E14CCDD7F13}" presName="linear" presStyleCnt="0">
        <dgm:presLayoutVars>
          <dgm:dir/>
          <dgm:animLvl val="lvl"/>
          <dgm:resizeHandles val="exact"/>
        </dgm:presLayoutVars>
      </dgm:prSet>
      <dgm:spPr/>
      <dgm:t>
        <a:bodyPr/>
        <a:lstStyle/>
        <a:p>
          <a:endParaRPr lang="en-US"/>
        </a:p>
      </dgm:t>
    </dgm:pt>
    <dgm:pt modelId="{1D47823F-A07B-4733-B8D6-372DCD2353BC}" type="pres">
      <dgm:prSet presAssocID="{7A37FE81-31B9-40FD-B357-C6B77654200B}" presName="parentLin" presStyleCnt="0"/>
      <dgm:spPr/>
    </dgm:pt>
    <dgm:pt modelId="{90C5DC7A-080D-4F9B-BD21-92F57B48755D}" type="pres">
      <dgm:prSet presAssocID="{7A37FE81-31B9-40FD-B357-C6B77654200B}" presName="parentLeftMargin" presStyleLbl="node1" presStyleIdx="0" presStyleCnt="5"/>
      <dgm:spPr/>
      <dgm:t>
        <a:bodyPr/>
        <a:lstStyle/>
        <a:p>
          <a:endParaRPr lang="en-US"/>
        </a:p>
      </dgm:t>
    </dgm:pt>
    <dgm:pt modelId="{4DDA58CF-CAF6-4312-95F7-1E49D3239045}" type="pres">
      <dgm:prSet presAssocID="{7A37FE81-31B9-40FD-B357-C6B77654200B}" presName="parentText" presStyleLbl="node1" presStyleIdx="0" presStyleCnt="5" custScaleX="112530" custScaleY="333313">
        <dgm:presLayoutVars>
          <dgm:chMax val="0"/>
          <dgm:bulletEnabled val="1"/>
        </dgm:presLayoutVars>
      </dgm:prSet>
      <dgm:spPr/>
      <dgm:t>
        <a:bodyPr/>
        <a:lstStyle/>
        <a:p>
          <a:endParaRPr lang="en-US"/>
        </a:p>
      </dgm:t>
    </dgm:pt>
    <dgm:pt modelId="{E8722C55-A9FA-45AF-A00D-41294C4601DE}" type="pres">
      <dgm:prSet presAssocID="{7A37FE81-31B9-40FD-B357-C6B77654200B}" presName="negativeSpace" presStyleCnt="0"/>
      <dgm:spPr/>
    </dgm:pt>
    <dgm:pt modelId="{7B1EF4F4-18D0-4EF6-9D83-363134EBAEA0}" type="pres">
      <dgm:prSet presAssocID="{7A37FE81-31B9-40FD-B357-C6B77654200B}" presName="childText" presStyleLbl="conFgAcc1" presStyleIdx="0" presStyleCnt="5">
        <dgm:presLayoutVars>
          <dgm:bulletEnabled val="1"/>
        </dgm:presLayoutVars>
      </dgm:prSet>
      <dgm:spPr/>
    </dgm:pt>
    <dgm:pt modelId="{8607DCDF-CF99-4305-BE4A-5D1D5D3EE44C}" type="pres">
      <dgm:prSet presAssocID="{E779B09A-60B7-4689-B9ED-C50BC5FA651D}" presName="spaceBetweenRectangles" presStyleCnt="0"/>
      <dgm:spPr/>
    </dgm:pt>
    <dgm:pt modelId="{4D2C4A1A-4A10-4EB6-A52D-8DDC3DF3A0CA}" type="pres">
      <dgm:prSet presAssocID="{0A97B4D1-3392-417A-9A78-0CB1A238CEE6}" presName="parentLin" presStyleCnt="0"/>
      <dgm:spPr/>
    </dgm:pt>
    <dgm:pt modelId="{3B4F18BE-4A44-4D23-AD05-6382B9D5FB4E}" type="pres">
      <dgm:prSet presAssocID="{0A97B4D1-3392-417A-9A78-0CB1A238CEE6}" presName="parentLeftMargin" presStyleLbl="node1" presStyleIdx="0" presStyleCnt="5"/>
      <dgm:spPr/>
      <dgm:t>
        <a:bodyPr/>
        <a:lstStyle/>
        <a:p>
          <a:endParaRPr lang="en-US"/>
        </a:p>
      </dgm:t>
    </dgm:pt>
    <dgm:pt modelId="{5E0C296B-D6D0-4E6B-BB25-BDA51E44BD5B}" type="pres">
      <dgm:prSet presAssocID="{0A97B4D1-3392-417A-9A78-0CB1A238CEE6}" presName="parentText" presStyleLbl="node1" presStyleIdx="1" presStyleCnt="5" custScaleX="116290" custScaleY="237400">
        <dgm:presLayoutVars>
          <dgm:chMax val="0"/>
          <dgm:bulletEnabled val="1"/>
        </dgm:presLayoutVars>
      </dgm:prSet>
      <dgm:spPr/>
      <dgm:t>
        <a:bodyPr/>
        <a:lstStyle/>
        <a:p>
          <a:endParaRPr lang="en-US"/>
        </a:p>
      </dgm:t>
    </dgm:pt>
    <dgm:pt modelId="{D4FB7D51-A58E-4B54-8FBF-C73DC65A3778}" type="pres">
      <dgm:prSet presAssocID="{0A97B4D1-3392-417A-9A78-0CB1A238CEE6}" presName="negativeSpace" presStyleCnt="0"/>
      <dgm:spPr/>
    </dgm:pt>
    <dgm:pt modelId="{3B3F89F9-34F4-4B2D-8763-18BDE13ECF37}" type="pres">
      <dgm:prSet presAssocID="{0A97B4D1-3392-417A-9A78-0CB1A238CEE6}" presName="childText" presStyleLbl="conFgAcc1" presStyleIdx="1" presStyleCnt="5">
        <dgm:presLayoutVars>
          <dgm:bulletEnabled val="1"/>
        </dgm:presLayoutVars>
      </dgm:prSet>
      <dgm:spPr/>
    </dgm:pt>
    <dgm:pt modelId="{F6875908-6973-4837-B6DA-EC963D6E7B2E}" type="pres">
      <dgm:prSet presAssocID="{742E5FD6-548E-4447-9492-708233563815}" presName="spaceBetweenRectangles" presStyleCnt="0"/>
      <dgm:spPr/>
    </dgm:pt>
    <dgm:pt modelId="{3E936CF7-6FA4-428E-8535-C732344CC3FB}" type="pres">
      <dgm:prSet presAssocID="{89F5A942-BD1D-4B6A-ADE8-BC7500375CE9}" presName="parentLin" presStyleCnt="0"/>
      <dgm:spPr/>
    </dgm:pt>
    <dgm:pt modelId="{AF6B47B4-F05D-4081-A76E-1D477686EF59}" type="pres">
      <dgm:prSet presAssocID="{89F5A942-BD1D-4B6A-ADE8-BC7500375CE9}" presName="parentLeftMargin" presStyleLbl="node1" presStyleIdx="1" presStyleCnt="5"/>
      <dgm:spPr/>
      <dgm:t>
        <a:bodyPr/>
        <a:lstStyle/>
        <a:p>
          <a:endParaRPr lang="en-US"/>
        </a:p>
      </dgm:t>
    </dgm:pt>
    <dgm:pt modelId="{6EE05081-3CB7-449F-B1F9-BFD71E0B87AC}" type="pres">
      <dgm:prSet presAssocID="{89F5A942-BD1D-4B6A-ADE8-BC7500375CE9}" presName="parentText" presStyleLbl="node1" presStyleIdx="2" presStyleCnt="5" custScaleX="121304" custScaleY="463273">
        <dgm:presLayoutVars>
          <dgm:chMax val="0"/>
          <dgm:bulletEnabled val="1"/>
        </dgm:presLayoutVars>
      </dgm:prSet>
      <dgm:spPr/>
      <dgm:t>
        <a:bodyPr/>
        <a:lstStyle/>
        <a:p>
          <a:endParaRPr lang="en-US"/>
        </a:p>
      </dgm:t>
    </dgm:pt>
    <dgm:pt modelId="{E4EDBEF3-D51D-4EFE-AB21-0200A9D1E273}" type="pres">
      <dgm:prSet presAssocID="{89F5A942-BD1D-4B6A-ADE8-BC7500375CE9}" presName="negativeSpace" presStyleCnt="0"/>
      <dgm:spPr/>
    </dgm:pt>
    <dgm:pt modelId="{38FF14A0-3AAA-448B-A5D4-018074CF91DB}" type="pres">
      <dgm:prSet presAssocID="{89F5A942-BD1D-4B6A-ADE8-BC7500375CE9}" presName="childText" presStyleLbl="conFgAcc1" presStyleIdx="2" presStyleCnt="5">
        <dgm:presLayoutVars>
          <dgm:bulletEnabled val="1"/>
        </dgm:presLayoutVars>
      </dgm:prSet>
      <dgm:spPr/>
    </dgm:pt>
    <dgm:pt modelId="{CE194D0B-A0DE-47A5-BC98-939B7A118DAA}" type="pres">
      <dgm:prSet presAssocID="{F87434AD-FC89-4B78-9A2D-436CD7114E93}" presName="spaceBetweenRectangles" presStyleCnt="0"/>
      <dgm:spPr/>
    </dgm:pt>
    <dgm:pt modelId="{C483D64E-F746-4F67-9CE5-4A5DDC4AF5D7}" type="pres">
      <dgm:prSet presAssocID="{1EC453EC-1505-41AF-9569-CE0418C72BE1}" presName="parentLin" presStyleCnt="0"/>
      <dgm:spPr/>
    </dgm:pt>
    <dgm:pt modelId="{E8D21530-BE5E-4EE8-83DC-1BDA98F809C8}" type="pres">
      <dgm:prSet presAssocID="{1EC453EC-1505-41AF-9569-CE0418C72BE1}" presName="parentLeftMargin" presStyleLbl="node1" presStyleIdx="2" presStyleCnt="5"/>
      <dgm:spPr/>
      <dgm:t>
        <a:bodyPr/>
        <a:lstStyle/>
        <a:p>
          <a:endParaRPr lang="en-US"/>
        </a:p>
      </dgm:t>
    </dgm:pt>
    <dgm:pt modelId="{36DFF048-F507-4E55-994F-8205C7BA4B5D}" type="pres">
      <dgm:prSet presAssocID="{1EC453EC-1505-41AF-9569-CE0418C72BE1}" presName="parentText" presStyleLbl="node1" presStyleIdx="3" presStyleCnt="5" custScaleX="126316" custScaleY="122658">
        <dgm:presLayoutVars>
          <dgm:chMax val="0"/>
          <dgm:bulletEnabled val="1"/>
        </dgm:presLayoutVars>
      </dgm:prSet>
      <dgm:spPr/>
      <dgm:t>
        <a:bodyPr/>
        <a:lstStyle/>
        <a:p>
          <a:endParaRPr lang="en-US"/>
        </a:p>
      </dgm:t>
    </dgm:pt>
    <dgm:pt modelId="{B55E5C4A-B693-453D-A450-1D7C37358E37}" type="pres">
      <dgm:prSet presAssocID="{1EC453EC-1505-41AF-9569-CE0418C72BE1}" presName="negativeSpace" presStyleCnt="0"/>
      <dgm:spPr/>
    </dgm:pt>
    <dgm:pt modelId="{FD915040-AF61-406F-B15B-204F4818A00D}" type="pres">
      <dgm:prSet presAssocID="{1EC453EC-1505-41AF-9569-CE0418C72BE1}" presName="childText" presStyleLbl="conFgAcc1" presStyleIdx="3" presStyleCnt="5">
        <dgm:presLayoutVars>
          <dgm:bulletEnabled val="1"/>
        </dgm:presLayoutVars>
      </dgm:prSet>
      <dgm:spPr/>
    </dgm:pt>
    <dgm:pt modelId="{46561B9A-B690-4D5D-996F-06763FDD8DFD}" type="pres">
      <dgm:prSet presAssocID="{87F546A0-16B0-4B83-A519-AED3958DADD5}" presName="spaceBetweenRectangles" presStyleCnt="0"/>
      <dgm:spPr/>
    </dgm:pt>
    <dgm:pt modelId="{AC666815-63C4-4E6D-A26E-A697A2A71430}" type="pres">
      <dgm:prSet presAssocID="{A96B4884-D942-415B-A542-731451E83A39}" presName="parentLin" presStyleCnt="0"/>
      <dgm:spPr/>
    </dgm:pt>
    <dgm:pt modelId="{6BA5BD01-9997-4D47-9AFA-169816DEC4B5}" type="pres">
      <dgm:prSet presAssocID="{A96B4884-D942-415B-A542-731451E83A39}" presName="parentLeftMargin" presStyleLbl="node1" presStyleIdx="3" presStyleCnt="5"/>
      <dgm:spPr/>
      <dgm:t>
        <a:bodyPr/>
        <a:lstStyle/>
        <a:p>
          <a:endParaRPr lang="en-US"/>
        </a:p>
      </dgm:t>
    </dgm:pt>
    <dgm:pt modelId="{DE8C2AAE-C24C-4EB6-B694-302BB45FFDDC}" type="pres">
      <dgm:prSet presAssocID="{A96B4884-D942-415B-A542-731451E83A39}" presName="parentText" presStyleLbl="node1" presStyleIdx="4" presStyleCnt="5" custScaleX="131328" custScaleY="528836">
        <dgm:presLayoutVars>
          <dgm:chMax val="0"/>
          <dgm:bulletEnabled val="1"/>
        </dgm:presLayoutVars>
      </dgm:prSet>
      <dgm:spPr/>
      <dgm:t>
        <a:bodyPr/>
        <a:lstStyle/>
        <a:p>
          <a:endParaRPr lang="en-US"/>
        </a:p>
      </dgm:t>
    </dgm:pt>
    <dgm:pt modelId="{05150289-67D0-412D-8096-F1FEF6803AD5}" type="pres">
      <dgm:prSet presAssocID="{A96B4884-D942-415B-A542-731451E83A39}" presName="negativeSpace" presStyleCnt="0"/>
      <dgm:spPr/>
    </dgm:pt>
    <dgm:pt modelId="{D31DCD9F-6147-475B-95C9-DD8C6DE5C339}" type="pres">
      <dgm:prSet presAssocID="{A96B4884-D942-415B-A542-731451E83A39}" presName="childText" presStyleLbl="conFgAcc1" presStyleIdx="4" presStyleCnt="5">
        <dgm:presLayoutVars>
          <dgm:bulletEnabled val="1"/>
        </dgm:presLayoutVars>
      </dgm:prSet>
      <dgm:spPr/>
    </dgm:pt>
  </dgm:ptLst>
  <dgm:cxnLst>
    <dgm:cxn modelId="{B116AC5F-9F6E-4A27-B8A2-E709720EF680}" srcId="{09D3368F-160A-42A7-9F4E-7E14CCDD7F13}" destId="{1EC453EC-1505-41AF-9569-CE0418C72BE1}" srcOrd="3" destOrd="0" parTransId="{FFB6A3F6-3FD7-440A-BEBA-9EB70714B799}" sibTransId="{87F546A0-16B0-4B83-A519-AED3958DADD5}"/>
    <dgm:cxn modelId="{73E26468-EBD5-4A23-900E-75E06F176E03}" type="presOf" srcId="{1EC453EC-1505-41AF-9569-CE0418C72BE1}" destId="{E8D21530-BE5E-4EE8-83DC-1BDA98F809C8}" srcOrd="0" destOrd="0" presId="urn:microsoft.com/office/officeart/2005/8/layout/list1"/>
    <dgm:cxn modelId="{CB3A6697-3A61-44F5-AB2B-3E7505EEFD00}" type="presOf" srcId="{09D3368F-160A-42A7-9F4E-7E14CCDD7F13}" destId="{8C87650D-B6ED-41BA-97AC-EF13E1158528}" srcOrd="0" destOrd="0" presId="urn:microsoft.com/office/officeart/2005/8/layout/list1"/>
    <dgm:cxn modelId="{4F86E7D8-89B5-48D6-9628-4FA389927C8C}" srcId="{09D3368F-160A-42A7-9F4E-7E14CCDD7F13}" destId="{7A37FE81-31B9-40FD-B357-C6B77654200B}" srcOrd="0" destOrd="0" parTransId="{A5EF7A08-F71E-4ECD-92E5-114ACC7876A2}" sibTransId="{E779B09A-60B7-4689-B9ED-C50BC5FA651D}"/>
    <dgm:cxn modelId="{72D2D6B9-5959-4F3A-822F-58654172C613}" srcId="{09D3368F-160A-42A7-9F4E-7E14CCDD7F13}" destId="{A96B4884-D942-415B-A542-731451E83A39}" srcOrd="4" destOrd="0" parTransId="{5E9612D1-8D53-4970-BE66-F7FECDF1E6F2}" sibTransId="{EE41F6F7-1133-4D01-9C57-8B2E6AFB0066}"/>
    <dgm:cxn modelId="{B0203E69-A16B-4E44-999E-976CB7555CBE}" srcId="{09D3368F-160A-42A7-9F4E-7E14CCDD7F13}" destId="{0A97B4D1-3392-417A-9A78-0CB1A238CEE6}" srcOrd="1" destOrd="0" parTransId="{E677175D-DDF3-4A18-BC48-D90489F90797}" sibTransId="{742E5FD6-548E-4447-9492-708233563815}"/>
    <dgm:cxn modelId="{DAA24E33-EB37-4A33-92EA-6384C9621773}" type="presOf" srcId="{7A37FE81-31B9-40FD-B357-C6B77654200B}" destId="{4DDA58CF-CAF6-4312-95F7-1E49D3239045}" srcOrd="1" destOrd="0" presId="urn:microsoft.com/office/officeart/2005/8/layout/list1"/>
    <dgm:cxn modelId="{98958202-92B5-4109-B9D4-1680A97A7740}" type="presOf" srcId="{7A37FE81-31B9-40FD-B357-C6B77654200B}" destId="{90C5DC7A-080D-4F9B-BD21-92F57B48755D}" srcOrd="0" destOrd="0" presId="urn:microsoft.com/office/officeart/2005/8/layout/list1"/>
    <dgm:cxn modelId="{75868D44-3874-4675-8254-FED96C32B765}" type="presOf" srcId="{A96B4884-D942-415B-A542-731451E83A39}" destId="{DE8C2AAE-C24C-4EB6-B694-302BB45FFDDC}" srcOrd="1" destOrd="0" presId="urn:microsoft.com/office/officeart/2005/8/layout/list1"/>
    <dgm:cxn modelId="{4BD2F3EE-00E0-4717-B886-BEB520BDECE3}" type="presOf" srcId="{0A97B4D1-3392-417A-9A78-0CB1A238CEE6}" destId="{5E0C296B-D6D0-4E6B-BB25-BDA51E44BD5B}" srcOrd="1" destOrd="0" presId="urn:microsoft.com/office/officeart/2005/8/layout/list1"/>
    <dgm:cxn modelId="{BC0A33DF-3B9A-43B6-9C35-EF04488A7A12}" type="presOf" srcId="{1EC453EC-1505-41AF-9569-CE0418C72BE1}" destId="{36DFF048-F507-4E55-994F-8205C7BA4B5D}" srcOrd="1" destOrd="0" presId="urn:microsoft.com/office/officeart/2005/8/layout/list1"/>
    <dgm:cxn modelId="{9B0E0DF0-50EF-4D4E-A50C-1DC84BFA1EEA}" type="presOf" srcId="{A96B4884-D942-415B-A542-731451E83A39}" destId="{6BA5BD01-9997-4D47-9AFA-169816DEC4B5}" srcOrd="0" destOrd="0" presId="urn:microsoft.com/office/officeart/2005/8/layout/list1"/>
    <dgm:cxn modelId="{43645295-55E0-4312-B9D3-B60B10C64616}" type="presOf" srcId="{0A97B4D1-3392-417A-9A78-0CB1A238CEE6}" destId="{3B4F18BE-4A44-4D23-AD05-6382B9D5FB4E}" srcOrd="0" destOrd="0" presId="urn:microsoft.com/office/officeart/2005/8/layout/list1"/>
    <dgm:cxn modelId="{D8A871FA-F1FA-4538-8078-70954BF8CC25}" type="presOf" srcId="{89F5A942-BD1D-4B6A-ADE8-BC7500375CE9}" destId="{6EE05081-3CB7-449F-B1F9-BFD71E0B87AC}" srcOrd="1" destOrd="0" presId="urn:microsoft.com/office/officeart/2005/8/layout/list1"/>
    <dgm:cxn modelId="{3838E0EB-67C6-4422-B877-8E6F2336C3FD}" type="presOf" srcId="{89F5A942-BD1D-4B6A-ADE8-BC7500375CE9}" destId="{AF6B47B4-F05D-4081-A76E-1D477686EF59}" srcOrd="0" destOrd="0" presId="urn:microsoft.com/office/officeart/2005/8/layout/list1"/>
    <dgm:cxn modelId="{ED684952-6618-475F-89F6-C86F99E561AA}" srcId="{09D3368F-160A-42A7-9F4E-7E14CCDD7F13}" destId="{89F5A942-BD1D-4B6A-ADE8-BC7500375CE9}" srcOrd="2" destOrd="0" parTransId="{7BEAA186-E212-4043-9393-817191C9EF2E}" sibTransId="{F87434AD-FC89-4B78-9A2D-436CD7114E93}"/>
    <dgm:cxn modelId="{F83C3128-D5D4-4A0F-BD49-DC801787CE73}" type="presParOf" srcId="{8C87650D-B6ED-41BA-97AC-EF13E1158528}" destId="{1D47823F-A07B-4733-B8D6-372DCD2353BC}" srcOrd="0" destOrd="0" presId="urn:microsoft.com/office/officeart/2005/8/layout/list1"/>
    <dgm:cxn modelId="{4C9147C3-FB36-4EC9-8DE5-A501D826A759}" type="presParOf" srcId="{1D47823F-A07B-4733-B8D6-372DCD2353BC}" destId="{90C5DC7A-080D-4F9B-BD21-92F57B48755D}" srcOrd="0" destOrd="0" presId="urn:microsoft.com/office/officeart/2005/8/layout/list1"/>
    <dgm:cxn modelId="{1154793F-6D25-46F6-B5B1-B6DE138E6B70}" type="presParOf" srcId="{1D47823F-A07B-4733-B8D6-372DCD2353BC}" destId="{4DDA58CF-CAF6-4312-95F7-1E49D3239045}" srcOrd="1" destOrd="0" presId="urn:microsoft.com/office/officeart/2005/8/layout/list1"/>
    <dgm:cxn modelId="{CA5B9DC8-D079-4796-9DB1-9E4E56B0E94E}" type="presParOf" srcId="{8C87650D-B6ED-41BA-97AC-EF13E1158528}" destId="{E8722C55-A9FA-45AF-A00D-41294C4601DE}" srcOrd="1" destOrd="0" presId="urn:microsoft.com/office/officeart/2005/8/layout/list1"/>
    <dgm:cxn modelId="{3F08CD21-34FE-49D7-862D-4AAD913C5ED1}" type="presParOf" srcId="{8C87650D-B6ED-41BA-97AC-EF13E1158528}" destId="{7B1EF4F4-18D0-4EF6-9D83-363134EBAEA0}" srcOrd="2" destOrd="0" presId="urn:microsoft.com/office/officeart/2005/8/layout/list1"/>
    <dgm:cxn modelId="{02782F29-BBB8-49E3-8699-539794F8A0F7}" type="presParOf" srcId="{8C87650D-B6ED-41BA-97AC-EF13E1158528}" destId="{8607DCDF-CF99-4305-BE4A-5D1D5D3EE44C}" srcOrd="3" destOrd="0" presId="urn:microsoft.com/office/officeart/2005/8/layout/list1"/>
    <dgm:cxn modelId="{74732344-6A50-47B8-943A-6F9C4ACFCBE4}" type="presParOf" srcId="{8C87650D-B6ED-41BA-97AC-EF13E1158528}" destId="{4D2C4A1A-4A10-4EB6-A52D-8DDC3DF3A0CA}" srcOrd="4" destOrd="0" presId="urn:microsoft.com/office/officeart/2005/8/layout/list1"/>
    <dgm:cxn modelId="{89077D56-7C09-4C8F-9BBA-DAA360A1F4AF}" type="presParOf" srcId="{4D2C4A1A-4A10-4EB6-A52D-8DDC3DF3A0CA}" destId="{3B4F18BE-4A44-4D23-AD05-6382B9D5FB4E}" srcOrd="0" destOrd="0" presId="urn:microsoft.com/office/officeart/2005/8/layout/list1"/>
    <dgm:cxn modelId="{B982B2BD-DD94-457D-92EA-07E4039CC4B9}" type="presParOf" srcId="{4D2C4A1A-4A10-4EB6-A52D-8DDC3DF3A0CA}" destId="{5E0C296B-D6D0-4E6B-BB25-BDA51E44BD5B}" srcOrd="1" destOrd="0" presId="urn:microsoft.com/office/officeart/2005/8/layout/list1"/>
    <dgm:cxn modelId="{84916305-2D50-4DDE-9C4C-7CF34C8E537A}" type="presParOf" srcId="{8C87650D-B6ED-41BA-97AC-EF13E1158528}" destId="{D4FB7D51-A58E-4B54-8FBF-C73DC65A3778}" srcOrd="5" destOrd="0" presId="urn:microsoft.com/office/officeart/2005/8/layout/list1"/>
    <dgm:cxn modelId="{C7537ACA-B2F0-402D-B554-EDE20E3E6B64}" type="presParOf" srcId="{8C87650D-B6ED-41BA-97AC-EF13E1158528}" destId="{3B3F89F9-34F4-4B2D-8763-18BDE13ECF37}" srcOrd="6" destOrd="0" presId="urn:microsoft.com/office/officeart/2005/8/layout/list1"/>
    <dgm:cxn modelId="{A32E9EB4-592D-4F7D-99CA-0996C3A31CC7}" type="presParOf" srcId="{8C87650D-B6ED-41BA-97AC-EF13E1158528}" destId="{F6875908-6973-4837-B6DA-EC963D6E7B2E}" srcOrd="7" destOrd="0" presId="urn:microsoft.com/office/officeart/2005/8/layout/list1"/>
    <dgm:cxn modelId="{635D92DB-0175-4A7F-8894-43F1ADFBCFDF}" type="presParOf" srcId="{8C87650D-B6ED-41BA-97AC-EF13E1158528}" destId="{3E936CF7-6FA4-428E-8535-C732344CC3FB}" srcOrd="8" destOrd="0" presId="urn:microsoft.com/office/officeart/2005/8/layout/list1"/>
    <dgm:cxn modelId="{DD05D99D-3BC6-464E-B0CC-AAF2B38DA0EB}" type="presParOf" srcId="{3E936CF7-6FA4-428E-8535-C732344CC3FB}" destId="{AF6B47B4-F05D-4081-A76E-1D477686EF59}" srcOrd="0" destOrd="0" presId="urn:microsoft.com/office/officeart/2005/8/layout/list1"/>
    <dgm:cxn modelId="{E5CA9151-884B-4067-ACBD-49FFE5F2E06F}" type="presParOf" srcId="{3E936CF7-6FA4-428E-8535-C732344CC3FB}" destId="{6EE05081-3CB7-449F-B1F9-BFD71E0B87AC}" srcOrd="1" destOrd="0" presId="urn:microsoft.com/office/officeart/2005/8/layout/list1"/>
    <dgm:cxn modelId="{C0BF8420-2D50-4F09-8970-7DBA96C91D33}" type="presParOf" srcId="{8C87650D-B6ED-41BA-97AC-EF13E1158528}" destId="{E4EDBEF3-D51D-4EFE-AB21-0200A9D1E273}" srcOrd="9" destOrd="0" presId="urn:microsoft.com/office/officeart/2005/8/layout/list1"/>
    <dgm:cxn modelId="{22798B6D-3944-4A59-A52A-D0920EC886E4}" type="presParOf" srcId="{8C87650D-B6ED-41BA-97AC-EF13E1158528}" destId="{38FF14A0-3AAA-448B-A5D4-018074CF91DB}" srcOrd="10" destOrd="0" presId="urn:microsoft.com/office/officeart/2005/8/layout/list1"/>
    <dgm:cxn modelId="{2989C496-2DE3-4507-8C10-E61643C46955}" type="presParOf" srcId="{8C87650D-B6ED-41BA-97AC-EF13E1158528}" destId="{CE194D0B-A0DE-47A5-BC98-939B7A118DAA}" srcOrd="11" destOrd="0" presId="urn:microsoft.com/office/officeart/2005/8/layout/list1"/>
    <dgm:cxn modelId="{888BFCDE-9EF4-4476-B453-E68FC0E0CB94}" type="presParOf" srcId="{8C87650D-B6ED-41BA-97AC-EF13E1158528}" destId="{C483D64E-F746-4F67-9CE5-4A5DDC4AF5D7}" srcOrd="12" destOrd="0" presId="urn:microsoft.com/office/officeart/2005/8/layout/list1"/>
    <dgm:cxn modelId="{7372051F-2625-4D26-A50B-93C3DC796F72}" type="presParOf" srcId="{C483D64E-F746-4F67-9CE5-4A5DDC4AF5D7}" destId="{E8D21530-BE5E-4EE8-83DC-1BDA98F809C8}" srcOrd="0" destOrd="0" presId="urn:microsoft.com/office/officeart/2005/8/layout/list1"/>
    <dgm:cxn modelId="{000D6558-0410-44B1-9D6F-458E35FE6A0D}" type="presParOf" srcId="{C483D64E-F746-4F67-9CE5-4A5DDC4AF5D7}" destId="{36DFF048-F507-4E55-994F-8205C7BA4B5D}" srcOrd="1" destOrd="0" presId="urn:microsoft.com/office/officeart/2005/8/layout/list1"/>
    <dgm:cxn modelId="{B7DE1B62-34E3-47A1-A29E-59011F0E4143}" type="presParOf" srcId="{8C87650D-B6ED-41BA-97AC-EF13E1158528}" destId="{B55E5C4A-B693-453D-A450-1D7C37358E37}" srcOrd="13" destOrd="0" presId="urn:microsoft.com/office/officeart/2005/8/layout/list1"/>
    <dgm:cxn modelId="{430DBB50-7837-4501-8E84-DC94EB6C332B}" type="presParOf" srcId="{8C87650D-B6ED-41BA-97AC-EF13E1158528}" destId="{FD915040-AF61-406F-B15B-204F4818A00D}" srcOrd="14" destOrd="0" presId="urn:microsoft.com/office/officeart/2005/8/layout/list1"/>
    <dgm:cxn modelId="{9BE82039-C760-4D14-B4F1-27BC8D9A6E7F}" type="presParOf" srcId="{8C87650D-B6ED-41BA-97AC-EF13E1158528}" destId="{46561B9A-B690-4D5D-996F-06763FDD8DFD}" srcOrd="15" destOrd="0" presId="urn:microsoft.com/office/officeart/2005/8/layout/list1"/>
    <dgm:cxn modelId="{5F34F427-30CA-4019-A9C6-573F110F4B60}" type="presParOf" srcId="{8C87650D-B6ED-41BA-97AC-EF13E1158528}" destId="{AC666815-63C4-4E6D-A26E-A697A2A71430}" srcOrd="16" destOrd="0" presId="urn:microsoft.com/office/officeart/2005/8/layout/list1"/>
    <dgm:cxn modelId="{CAFCC314-7E50-480B-A703-7D6D99967E0E}" type="presParOf" srcId="{AC666815-63C4-4E6D-A26E-A697A2A71430}" destId="{6BA5BD01-9997-4D47-9AFA-169816DEC4B5}" srcOrd="0" destOrd="0" presId="urn:microsoft.com/office/officeart/2005/8/layout/list1"/>
    <dgm:cxn modelId="{B1E39681-0145-4860-A11E-C11DB572E490}" type="presParOf" srcId="{AC666815-63C4-4E6D-A26E-A697A2A71430}" destId="{DE8C2AAE-C24C-4EB6-B694-302BB45FFDDC}" srcOrd="1" destOrd="0" presId="urn:microsoft.com/office/officeart/2005/8/layout/list1"/>
    <dgm:cxn modelId="{F77A4126-F08C-40C3-9DC5-06968839AC1B}" type="presParOf" srcId="{8C87650D-B6ED-41BA-97AC-EF13E1158528}" destId="{05150289-67D0-412D-8096-F1FEF6803AD5}" srcOrd="17" destOrd="0" presId="urn:microsoft.com/office/officeart/2005/8/layout/list1"/>
    <dgm:cxn modelId="{1886411B-1349-4716-BA8F-2C2F7E3C6015}" type="presParOf" srcId="{8C87650D-B6ED-41BA-97AC-EF13E1158528}" destId="{D31DCD9F-6147-475B-95C9-DD8C6DE5C339}" srcOrd="18"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5B07D0-3DF4-4025-B842-924D4B286A1E}" type="doc">
      <dgm:prSet loTypeId="urn:microsoft.com/office/officeart/2005/8/layout/cycle2" loCatId="cycle" qsTypeId="urn:microsoft.com/office/officeart/2005/8/quickstyle/simple4" qsCatId="simple" csTypeId="urn:microsoft.com/office/officeart/2005/8/colors/accent6_4" csCatId="accent6" phldr="1"/>
      <dgm:spPr/>
      <dgm:t>
        <a:bodyPr/>
        <a:lstStyle/>
        <a:p>
          <a:endParaRPr lang="en-US"/>
        </a:p>
      </dgm:t>
    </dgm:pt>
    <dgm:pt modelId="{E3407CB5-3B38-4849-A846-51E674FCC5A7}">
      <dgm:prSet phldrT="[Text]" custT="1"/>
      <dgm:spPr/>
      <dgm:t>
        <a:bodyPr/>
        <a:lstStyle/>
        <a:p>
          <a:r>
            <a:rPr lang="sr-Latn-CS" sz="1200" b="1" i="0" dirty="0" smtClean="0">
              <a:solidFill>
                <a:schemeClr val="bg1"/>
              </a:solidFill>
              <a:effectLst>
                <a:outerShdw blurRad="38100" dist="38100" dir="2700000" algn="tl">
                  <a:srgbClr val="000000">
                    <a:alpha val="43137"/>
                  </a:srgbClr>
                </a:outerShdw>
              </a:effectLst>
            </a:rPr>
            <a:t>Normativno-institucionalni okvir sudstva </a:t>
          </a:r>
          <a:endParaRPr lang="en-US" sz="1200" b="1" i="0" dirty="0">
            <a:solidFill>
              <a:schemeClr val="bg1"/>
            </a:solidFill>
            <a:effectLst>
              <a:outerShdw blurRad="38100" dist="38100" dir="2700000" algn="tl">
                <a:srgbClr val="000000">
                  <a:alpha val="43137"/>
                </a:srgbClr>
              </a:outerShdw>
            </a:effectLst>
          </a:endParaRPr>
        </a:p>
      </dgm:t>
    </dgm:pt>
    <dgm:pt modelId="{3FA79F44-E2D3-4AD3-BBCD-6CAA24B735A1}" type="parTrans" cxnId="{C5033740-CDE9-4A59-B644-CB84B8C2BDB4}">
      <dgm:prSet/>
      <dgm:spPr/>
      <dgm:t>
        <a:bodyPr/>
        <a:lstStyle/>
        <a:p>
          <a:endParaRPr lang="en-US" sz="1200" b="1">
            <a:solidFill>
              <a:schemeClr val="bg1"/>
            </a:solidFill>
            <a:effectLst>
              <a:outerShdw blurRad="38100" dist="38100" dir="2700000" algn="tl">
                <a:srgbClr val="000000">
                  <a:alpha val="43137"/>
                </a:srgbClr>
              </a:outerShdw>
            </a:effectLst>
          </a:endParaRPr>
        </a:p>
      </dgm:t>
    </dgm:pt>
    <dgm:pt modelId="{0C021476-EC6C-425F-A919-65D6831F81FF}" type="sibTrans" cxnId="{C5033740-CDE9-4A59-B644-CB84B8C2BDB4}">
      <dgm:prSet custT="1"/>
      <dgm:spPr/>
      <dgm:t>
        <a:bodyPr/>
        <a:lstStyle/>
        <a:p>
          <a:endParaRPr lang="en-US" sz="1200" b="1">
            <a:solidFill>
              <a:schemeClr val="bg1"/>
            </a:solidFill>
            <a:effectLst>
              <a:outerShdw blurRad="38100" dist="38100" dir="2700000" algn="tl">
                <a:srgbClr val="000000">
                  <a:alpha val="43137"/>
                </a:srgbClr>
              </a:outerShdw>
            </a:effectLst>
          </a:endParaRPr>
        </a:p>
      </dgm:t>
    </dgm:pt>
    <dgm:pt modelId="{8CA0B363-2EFD-443D-8E09-139D847C9BFB}">
      <dgm:prSet custT="1"/>
      <dgm:spPr/>
      <dgm:t>
        <a:bodyPr/>
        <a:lstStyle/>
        <a:p>
          <a:r>
            <a:rPr lang="sr-Latn-CS" sz="1200" b="1" i="1" dirty="0" smtClean="0">
              <a:solidFill>
                <a:schemeClr val="bg1"/>
              </a:solidFill>
              <a:effectLst>
                <a:outerShdw blurRad="38100" dist="38100" dir="2700000" algn="tl">
                  <a:srgbClr val="000000">
                    <a:alpha val="43137"/>
                  </a:srgbClr>
                </a:outerShdw>
              </a:effectLst>
            </a:rPr>
            <a:t>Upravljanje dokumentacijom/bezbednost</a:t>
          </a:r>
          <a:endParaRPr lang="en-US" sz="1200" b="1" dirty="0">
            <a:solidFill>
              <a:schemeClr val="bg1"/>
            </a:solidFill>
            <a:effectLst>
              <a:outerShdw blurRad="38100" dist="38100" dir="2700000" algn="tl">
                <a:srgbClr val="000000">
                  <a:alpha val="43137"/>
                </a:srgbClr>
              </a:outerShdw>
            </a:effectLst>
          </a:endParaRPr>
        </a:p>
      </dgm:t>
    </dgm:pt>
    <dgm:pt modelId="{336DB69C-54D7-4447-ABC6-B5E693DF9F1B}" type="parTrans" cxnId="{AE76F7F0-A75A-4594-AAB9-E886D465225C}">
      <dgm:prSet/>
      <dgm:spPr/>
      <dgm:t>
        <a:bodyPr/>
        <a:lstStyle/>
        <a:p>
          <a:endParaRPr lang="en-US" sz="1200" b="1">
            <a:solidFill>
              <a:schemeClr val="bg1"/>
            </a:solidFill>
            <a:effectLst>
              <a:outerShdw blurRad="38100" dist="38100" dir="2700000" algn="tl">
                <a:srgbClr val="000000">
                  <a:alpha val="43137"/>
                </a:srgbClr>
              </a:outerShdw>
            </a:effectLst>
          </a:endParaRPr>
        </a:p>
      </dgm:t>
    </dgm:pt>
    <dgm:pt modelId="{C2F0199A-09A6-4369-A5FC-E5802C92091E}" type="sibTrans" cxnId="{AE76F7F0-A75A-4594-AAB9-E886D465225C}">
      <dgm:prSet custT="1"/>
      <dgm:spPr/>
      <dgm:t>
        <a:bodyPr/>
        <a:lstStyle/>
        <a:p>
          <a:endParaRPr lang="en-US" sz="1200" b="1">
            <a:solidFill>
              <a:schemeClr val="bg1"/>
            </a:solidFill>
            <a:effectLst>
              <a:outerShdw blurRad="38100" dist="38100" dir="2700000" algn="tl">
                <a:srgbClr val="000000">
                  <a:alpha val="43137"/>
                </a:srgbClr>
              </a:outerShdw>
            </a:effectLst>
          </a:endParaRPr>
        </a:p>
      </dgm:t>
    </dgm:pt>
    <dgm:pt modelId="{470168D1-23D8-402D-A689-B3E93C7C6EA0}">
      <dgm:prSet custT="1"/>
      <dgm:spPr/>
      <dgm:t>
        <a:bodyPr/>
        <a:lstStyle/>
        <a:p>
          <a:r>
            <a:rPr lang="sr-Latn-CS" sz="1200" b="1" i="1" dirty="0" smtClean="0">
              <a:solidFill>
                <a:schemeClr val="bg1"/>
              </a:solidFill>
              <a:effectLst>
                <a:outerShdw blurRad="38100" dist="38100" dir="2700000" algn="tl">
                  <a:srgbClr val="000000">
                    <a:alpha val="43137"/>
                  </a:srgbClr>
                </a:outerShdw>
              </a:effectLst>
            </a:rPr>
            <a:t>Sistem upravljanja finansijama</a:t>
          </a:r>
          <a:endParaRPr lang="en-US" sz="1200" b="1" dirty="0">
            <a:solidFill>
              <a:schemeClr val="bg1"/>
            </a:solidFill>
            <a:effectLst>
              <a:outerShdw blurRad="38100" dist="38100" dir="2700000" algn="tl">
                <a:srgbClr val="000000">
                  <a:alpha val="43137"/>
                </a:srgbClr>
              </a:outerShdw>
            </a:effectLst>
          </a:endParaRPr>
        </a:p>
      </dgm:t>
    </dgm:pt>
    <dgm:pt modelId="{2578DB2B-9A06-4B4A-BFA5-A811C980D7F1}" type="parTrans" cxnId="{E4D11133-9715-41DE-83BE-CCA85A200DCA}">
      <dgm:prSet/>
      <dgm:spPr/>
      <dgm:t>
        <a:bodyPr/>
        <a:lstStyle/>
        <a:p>
          <a:endParaRPr lang="en-US" sz="1200" b="1">
            <a:solidFill>
              <a:schemeClr val="bg1"/>
            </a:solidFill>
            <a:effectLst>
              <a:outerShdw blurRad="38100" dist="38100" dir="2700000" algn="tl">
                <a:srgbClr val="000000">
                  <a:alpha val="43137"/>
                </a:srgbClr>
              </a:outerShdw>
            </a:effectLst>
          </a:endParaRPr>
        </a:p>
      </dgm:t>
    </dgm:pt>
    <dgm:pt modelId="{859D0377-5B47-452E-B581-9223DF8C953B}" type="sibTrans" cxnId="{E4D11133-9715-41DE-83BE-CCA85A200DCA}">
      <dgm:prSet custT="1"/>
      <dgm:spPr/>
      <dgm:t>
        <a:bodyPr/>
        <a:lstStyle/>
        <a:p>
          <a:endParaRPr lang="en-US" sz="1200" b="1">
            <a:solidFill>
              <a:schemeClr val="bg1"/>
            </a:solidFill>
            <a:effectLst>
              <a:outerShdw blurRad="38100" dist="38100" dir="2700000" algn="tl">
                <a:srgbClr val="000000">
                  <a:alpha val="43137"/>
                </a:srgbClr>
              </a:outerShdw>
            </a:effectLst>
          </a:endParaRPr>
        </a:p>
      </dgm:t>
    </dgm:pt>
    <dgm:pt modelId="{E9C7ED1F-6CF3-44DF-B799-45F655C25142}">
      <dgm:prSet custT="1"/>
      <dgm:spPr/>
      <dgm:t>
        <a:bodyPr/>
        <a:lstStyle/>
        <a:p>
          <a:r>
            <a:rPr lang="sr-Latn-CS" sz="1200" b="1" i="1" dirty="0" smtClean="0">
              <a:solidFill>
                <a:schemeClr val="bg1"/>
              </a:solidFill>
              <a:effectLst>
                <a:outerShdw blurRad="38100" dist="38100" dir="2700000" algn="tl">
                  <a:srgbClr val="000000">
                    <a:alpha val="43137"/>
                  </a:srgbClr>
                </a:outerShdw>
              </a:effectLst>
            </a:rPr>
            <a:t>Sistem javnih nabavki</a:t>
          </a:r>
          <a:endParaRPr lang="en-US" sz="1200" b="1" dirty="0">
            <a:solidFill>
              <a:schemeClr val="bg1"/>
            </a:solidFill>
            <a:effectLst>
              <a:outerShdw blurRad="38100" dist="38100" dir="2700000" algn="tl">
                <a:srgbClr val="000000">
                  <a:alpha val="43137"/>
                </a:srgbClr>
              </a:outerShdw>
            </a:effectLst>
          </a:endParaRPr>
        </a:p>
      </dgm:t>
    </dgm:pt>
    <dgm:pt modelId="{040D442A-97B2-4B0C-B8EC-CFFD5771278C}" type="parTrans" cxnId="{0C6F5A51-994C-410F-9050-9EA6A4705C36}">
      <dgm:prSet/>
      <dgm:spPr/>
      <dgm:t>
        <a:bodyPr/>
        <a:lstStyle/>
        <a:p>
          <a:endParaRPr lang="en-US" sz="1200" b="1">
            <a:solidFill>
              <a:schemeClr val="bg1"/>
            </a:solidFill>
            <a:effectLst>
              <a:outerShdw blurRad="38100" dist="38100" dir="2700000" algn="tl">
                <a:srgbClr val="000000">
                  <a:alpha val="43137"/>
                </a:srgbClr>
              </a:outerShdw>
            </a:effectLst>
          </a:endParaRPr>
        </a:p>
      </dgm:t>
    </dgm:pt>
    <dgm:pt modelId="{57BFCC3C-252F-43F9-8A03-1C68B17A00B5}" type="sibTrans" cxnId="{0C6F5A51-994C-410F-9050-9EA6A4705C36}">
      <dgm:prSet custT="1"/>
      <dgm:spPr/>
      <dgm:t>
        <a:bodyPr/>
        <a:lstStyle/>
        <a:p>
          <a:endParaRPr lang="en-US" sz="1200" b="1">
            <a:solidFill>
              <a:schemeClr val="bg1"/>
            </a:solidFill>
            <a:effectLst>
              <a:outerShdw blurRad="38100" dist="38100" dir="2700000" algn="tl">
                <a:srgbClr val="000000">
                  <a:alpha val="43137"/>
                </a:srgbClr>
              </a:outerShdw>
            </a:effectLst>
          </a:endParaRPr>
        </a:p>
      </dgm:t>
    </dgm:pt>
    <dgm:pt modelId="{E3DCFC56-1F10-4E8D-A45D-A0F2587E1233}">
      <dgm:prSet custT="1"/>
      <dgm:spPr/>
      <dgm:t>
        <a:bodyPr/>
        <a:lstStyle/>
        <a:p>
          <a:r>
            <a:rPr lang="sr-Latn-CS" sz="1200" b="1" i="1" dirty="0" smtClean="0">
              <a:solidFill>
                <a:schemeClr val="bg1"/>
              </a:solidFill>
              <a:effectLst>
                <a:outerShdw blurRad="38100" dist="38100" dir="2700000" algn="tl">
                  <a:srgbClr val="000000">
                    <a:alpha val="43137"/>
                  </a:srgbClr>
                </a:outerShdw>
              </a:effectLst>
            </a:rPr>
            <a:t>Upravljanje kadrovima i položaj sudija</a:t>
          </a:r>
          <a:endParaRPr lang="en-US" sz="1200" b="1" dirty="0">
            <a:solidFill>
              <a:schemeClr val="bg1"/>
            </a:solidFill>
            <a:effectLst>
              <a:outerShdw blurRad="38100" dist="38100" dir="2700000" algn="tl">
                <a:srgbClr val="000000">
                  <a:alpha val="43137"/>
                </a:srgbClr>
              </a:outerShdw>
            </a:effectLst>
          </a:endParaRPr>
        </a:p>
      </dgm:t>
    </dgm:pt>
    <dgm:pt modelId="{D4A7A676-03B5-445D-A58A-EA185EFF4FCF}" type="parTrans" cxnId="{424630F5-4E0C-4CF0-AB07-1503E475ED13}">
      <dgm:prSet/>
      <dgm:spPr/>
      <dgm:t>
        <a:bodyPr/>
        <a:lstStyle/>
        <a:p>
          <a:endParaRPr lang="en-US" sz="1200" b="1">
            <a:solidFill>
              <a:schemeClr val="bg1"/>
            </a:solidFill>
            <a:effectLst>
              <a:outerShdw blurRad="38100" dist="38100" dir="2700000" algn="tl">
                <a:srgbClr val="000000">
                  <a:alpha val="43137"/>
                </a:srgbClr>
              </a:outerShdw>
            </a:effectLst>
          </a:endParaRPr>
        </a:p>
      </dgm:t>
    </dgm:pt>
    <dgm:pt modelId="{180B7952-3209-4B6E-BAD5-A2E6D321FB90}" type="sibTrans" cxnId="{424630F5-4E0C-4CF0-AB07-1503E475ED13}">
      <dgm:prSet custT="1"/>
      <dgm:spPr/>
      <dgm:t>
        <a:bodyPr/>
        <a:lstStyle/>
        <a:p>
          <a:endParaRPr lang="en-US" sz="1200" b="1">
            <a:solidFill>
              <a:schemeClr val="bg1"/>
            </a:solidFill>
            <a:effectLst>
              <a:outerShdw blurRad="38100" dist="38100" dir="2700000" algn="tl">
                <a:srgbClr val="000000">
                  <a:alpha val="43137"/>
                </a:srgbClr>
              </a:outerShdw>
            </a:effectLst>
          </a:endParaRPr>
        </a:p>
      </dgm:t>
    </dgm:pt>
    <dgm:pt modelId="{FDF67673-CF4B-4BE7-ABFF-2E70A0621EA2}">
      <dgm:prSet custT="1"/>
      <dgm:spPr/>
      <dgm:t>
        <a:bodyPr/>
        <a:lstStyle/>
        <a:p>
          <a:r>
            <a:rPr lang="sr-Latn-CS" sz="1200" b="1" dirty="0" smtClean="0">
              <a:solidFill>
                <a:schemeClr val="bg1"/>
              </a:solidFill>
              <a:effectLst>
                <a:outerShdw blurRad="38100" dist="38100" dir="2700000" algn="tl">
                  <a:srgbClr val="000000">
                    <a:alpha val="43137"/>
                  </a:srgbClr>
                </a:outerShdw>
              </a:effectLst>
            </a:rPr>
            <a:t>Sudovi i okruženje</a:t>
          </a:r>
          <a:r>
            <a:rPr lang="en-US" sz="1200" b="1" dirty="0" smtClean="0">
              <a:solidFill>
                <a:schemeClr val="bg1"/>
              </a:solidFill>
              <a:effectLst>
                <a:outerShdw blurRad="38100" dist="38100" dir="2700000" algn="tl">
                  <a:srgbClr val="000000">
                    <a:alpha val="43137"/>
                  </a:srgbClr>
                </a:outerShdw>
              </a:effectLst>
            </a:rPr>
            <a:t>/</a:t>
          </a:r>
          <a:r>
            <a:rPr lang="en-US" sz="1200" b="1" dirty="0" err="1" smtClean="0">
              <a:solidFill>
                <a:schemeClr val="bg1"/>
              </a:solidFill>
              <a:effectLst>
                <a:outerShdw blurRad="38100" dist="38100" dir="2700000" algn="tl">
                  <a:srgbClr val="000000">
                    <a:alpha val="43137"/>
                  </a:srgbClr>
                </a:outerShdw>
              </a:effectLst>
            </a:rPr>
            <a:t>gr</a:t>
          </a:r>
          <a:r>
            <a:rPr lang="sr-Latn-RS" sz="1200" b="1" dirty="0" smtClean="0">
              <a:solidFill>
                <a:schemeClr val="bg1"/>
              </a:solidFill>
              <a:effectLst>
                <a:outerShdw blurRad="38100" dist="38100" dir="2700000" algn="tl">
                  <a:srgbClr val="000000">
                    <a:alpha val="43137"/>
                  </a:srgbClr>
                </a:outerShdw>
              </a:effectLst>
            </a:rPr>
            <a:t>ađ</a:t>
          </a:r>
          <a:r>
            <a:rPr lang="en-US" sz="1200" b="1" dirty="0" smtClean="0">
              <a:solidFill>
                <a:schemeClr val="bg1"/>
              </a:solidFill>
              <a:effectLst>
                <a:outerShdw blurRad="38100" dist="38100" dir="2700000" algn="tl">
                  <a:srgbClr val="000000">
                    <a:alpha val="43137"/>
                  </a:srgbClr>
                </a:outerShdw>
              </a:effectLst>
            </a:rPr>
            <a:t>an</a:t>
          </a:r>
          <a:r>
            <a:rPr lang="sr-Latn-RS" sz="1200" b="1" dirty="0" smtClean="0">
              <a:solidFill>
                <a:schemeClr val="bg1"/>
              </a:solidFill>
              <a:effectLst>
                <a:outerShdw blurRad="38100" dist="38100" dir="2700000" algn="tl">
                  <a:srgbClr val="000000">
                    <a:alpha val="43137"/>
                  </a:srgbClr>
                </a:outerShdw>
              </a:effectLst>
            </a:rPr>
            <a:t>i</a:t>
          </a:r>
          <a:r>
            <a:rPr lang="en-US" sz="1200" b="1" dirty="0" smtClean="0">
              <a:solidFill>
                <a:schemeClr val="bg1"/>
              </a:solidFill>
              <a:effectLst>
                <a:outerShdw blurRad="38100" dist="38100" dir="2700000" algn="tl">
                  <a:srgbClr val="000000">
                    <a:alpha val="43137"/>
                  </a:srgbClr>
                </a:outerShdw>
              </a:effectLst>
            </a:rPr>
            <a:t>, </a:t>
          </a:r>
          <a:r>
            <a:rPr lang="en-US" sz="1200" b="1" dirty="0" err="1" smtClean="0">
              <a:solidFill>
                <a:schemeClr val="bg1"/>
              </a:solidFill>
              <a:effectLst>
                <a:outerShdw blurRad="38100" dist="38100" dir="2700000" algn="tl">
                  <a:srgbClr val="000000">
                    <a:alpha val="43137"/>
                  </a:srgbClr>
                </a:outerShdw>
              </a:effectLst>
            </a:rPr>
            <a:t>mediji</a:t>
          </a:r>
          <a:r>
            <a:rPr lang="sr-Latn-RS" sz="1200" b="1" dirty="0" smtClean="0">
              <a:solidFill>
                <a:schemeClr val="bg1"/>
              </a:solidFill>
              <a:effectLst>
                <a:outerShdw blurRad="38100" dist="38100" dir="2700000" algn="tl">
                  <a:srgbClr val="000000">
                    <a:alpha val="43137"/>
                  </a:srgbClr>
                </a:outerShdw>
              </a:effectLst>
            </a:rPr>
            <a:t>, dr. institucije, advokatura</a:t>
          </a:r>
          <a:endParaRPr lang="en-US" sz="1200" b="1" dirty="0">
            <a:solidFill>
              <a:schemeClr val="bg1"/>
            </a:solidFill>
            <a:effectLst>
              <a:outerShdw blurRad="38100" dist="38100" dir="2700000" algn="tl">
                <a:srgbClr val="000000">
                  <a:alpha val="43137"/>
                </a:srgbClr>
              </a:outerShdw>
            </a:effectLst>
          </a:endParaRPr>
        </a:p>
      </dgm:t>
    </dgm:pt>
    <dgm:pt modelId="{7B77C6EA-2E69-425A-AD02-079E9F439E4F}" type="parTrans" cxnId="{661B907B-3B58-4F6E-B4C1-03A959551283}">
      <dgm:prSet/>
      <dgm:spPr/>
      <dgm:t>
        <a:bodyPr/>
        <a:lstStyle/>
        <a:p>
          <a:endParaRPr lang="en-US" sz="1200" b="1">
            <a:solidFill>
              <a:schemeClr val="bg1"/>
            </a:solidFill>
            <a:effectLst>
              <a:outerShdw blurRad="38100" dist="38100" dir="2700000" algn="tl">
                <a:srgbClr val="000000">
                  <a:alpha val="43137"/>
                </a:srgbClr>
              </a:outerShdw>
            </a:effectLst>
          </a:endParaRPr>
        </a:p>
      </dgm:t>
    </dgm:pt>
    <dgm:pt modelId="{14AAADD0-A6CE-47A5-A543-B3D14BDE4577}" type="sibTrans" cxnId="{661B907B-3B58-4F6E-B4C1-03A959551283}">
      <dgm:prSet custT="1"/>
      <dgm:spPr/>
      <dgm:t>
        <a:bodyPr/>
        <a:lstStyle/>
        <a:p>
          <a:endParaRPr lang="en-US" sz="1200" b="1">
            <a:solidFill>
              <a:schemeClr val="bg1"/>
            </a:solidFill>
            <a:effectLst>
              <a:outerShdw blurRad="38100" dist="38100" dir="2700000" algn="tl">
                <a:srgbClr val="000000">
                  <a:alpha val="43137"/>
                </a:srgbClr>
              </a:outerShdw>
            </a:effectLst>
          </a:endParaRPr>
        </a:p>
      </dgm:t>
    </dgm:pt>
    <dgm:pt modelId="{6DF14FED-4F80-42E8-8809-B4A23194AA5F}" type="pres">
      <dgm:prSet presAssocID="{675B07D0-3DF4-4025-B842-924D4B286A1E}" presName="cycle" presStyleCnt="0">
        <dgm:presLayoutVars>
          <dgm:dir/>
          <dgm:resizeHandles val="exact"/>
        </dgm:presLayoutVars>
      </dgm:prSet>
      <dgm:spPr/>
      <dgm:t>
        <a:bodyPr/>
        <a:lstStyle/>
        <a:p>
          <a:endParaRPr lang="en-US"/>
        </a:p>
      </dgm:t>
    </dgm:pt>
    <dgm:pt modelId="{1A06A073-F23A-43B0-BD82-0954EE25453A}" type="pres">
      <dgm:prSet presAssocID="{8CA0B363-2EFD-443D-8E09-139D847C9BFB}" presName="node" presStyleLbl="node1" presStyleIdx="0" presStyleCnt="6">
        <dgm:presLayoutVars>
          <dgm:bulletEnabled val="1"/>
        </dgm:presLayoutVars>
      </dgm:prSet>
      <dgm:spPr/>
      <dgm:t>
        <a:bodyPr/>
        <a:lstStyle/>
        <a:p>
          <a:endParaRPr lang="en-US"/>
        </a:p>
      </dgm:t>
    </dgm:pt>
    <dgm:pt modelId="{5F1AC7EA-0245-46D1-B53B-75F7B8583DB1}" type="pres">
      <dgm:prSet presAssocID="{C2F0199A-09A6-4369-A5FC-E5802C92091E}" presName="sibTrans" presStyleLbl="sibTrans2D1" presStyleIdx="0" presStyleCnt="6"/>
      <dgm:spPr/>
      <dgm:t>
        <a:bodyPr/>
        <a:lstStyle/>
        <a:p>
          <a:endParaRPr lang="en-US"/>
        </a:p>
      </dgm:t>
    </dgm:pt>
    <dgm:pt modelId="{126C4230-0885-4A0B-949B-1CADFBEABEB3}" type="pres">
      <dgm:prSet presAssocID="{C2F0199A-09A6-4369-A5FC-E5802C92091E}" presName="connectorText" presStyleLbl="sibTrans2D1" presStyleIdx="0" presStyleCnt="6"/>
      <dgm:spPr/>
      <dgm:t>
        <a:bodyPr/>
        <a:lstStyle/>
        <a:p>
          <a:endParaRPr lang="en-US"/>
        </a:p>
      </dgm:t>
    </dgm:pt>
    <dgm:pt modelId="{3F7AE436-E527-4767-AECD-DF2780906FC4}" type="pres">
      <dgm:prSet presAssocID="{470168D1-23D8-402D-A689-B3E93C7C6EA0}" presName="node" presStyleLbl="node1" presStyleIdx="1" presStyleCnt="6">
        <dgm:presLayoutVars>
          <dgm:bulletEnabled val="1"/>
        </dgm:presLayoutVars>
      </dgm:prSet>
      <dgm:spPr/>
      <dgm:t>
        <a:bodyPr/>
        <a:lstStyle/>
        <a:p>
          <a:endParaRPr lang="en-US"/>
        </a:p>
      </dgm:t>
    </dgm:pt>
    <dgm:pt modelId="{3C45A188-A186-4508-A96A-F12A45A3107C}" type="pres">
      <dgm:prSet presAssocID="{859D0377-5B47-452E-B581-9223DF8C953B}" presName="sibTrans" presStyleLbl="sibTrans2D1" presStyleIdx="1" presStyleCnt="6"/>
      <dgm:spPr/>
      <dgm:t>
        <a:bodyPr/>
        <a:lstStyle/>
        <a:p>
          <a:endParaRPr lang="en-US"/>
        </a:p>
      </dgm:t>
    </dgm:pt>
    <dgm:pt modelId="{6B1BFB3D-071B-446E-863E-C2A7328C9C7C}" type="pres">
      <dgm:prSet presAssocID="{859D0377-5B47-452E-B581-9223DF8C953B}" presName="connectorText" presStyleLbl="sibTrans2D1" presStyleIdx="1" presStyleCnt="6"/>
      <dgm:spPr/>
      <dgm:t>
        <a:bodyPr/>
        <a:lstStyle/>
        <a:p>
          <a:endParaRPr lang="en-US"/>
        </a:p>
      </dgm:t>
    </dgm:pt>
    <dgm:pt modelId="{159B3018-E98D-4077-8D85-05F5615061FD}" type="pres">
      <dgm:prSet presAssocID="{E9C7ED1F-6CF3-44DF-B799-45F655C25142}" presName="node" presStyleLbl="node1" presStyleIdx="2" presStyleCnt="6">
        <dgm:presLayoutVars>
          <dgm:bulletEnabled val="1"/>
        </dgm:presLayoutVars>
      </dgm:prSet>
      <dgm:spPr/>
      <dgm:t>
        <a:bodyPr/>
        <a:lstStyle/>
        <a:p>
          <a:endParaRPr lang="en-US"/>
        </a:p>
      </dgm:t>
    </dgm:pt>
    <dgm:pt modelId="{431FA8EC-8BE5-4667-A467-874C25CD3FAB}" type="pres">
      <dgm:prSet presAssocID="{57BFCC3C-252F-43F9-8A03-1C68B17A00B5}" presName="sibTrans" presStyleLbl="sibTrans2D1" presStyleIdx="2" presStyleCnt="6"/>
      <dgm:spPr/>
      <dgm:t>
        <a:bodyPr/>
        <a:lstStyle/>
        <a:p>
          <a:endParaRPr lang="en-US"/>
        </a:p>
      </dgm:t>
    </dgm:pt>
    <dgm:pt modelId="{6F741D85-66DF-4847-9086-5E5887999B63}" type="pres">
      <dgm:prSet presAssocID="{57BFCC3C-252F-43F9-8A03-1C68B17A00B5}" presName="connectorText" presStyleLbl="sibTrans2D1" presStyleIdx="2" presStyleCnt="6"/>
      <dgm:spPr/>
      <dgm:t>
        <a:bodyPr/>
        <a:lstStyle/>
        <a:p>
          <a:endParaRPr lang="en-US"/>
        </a:p>
      </dgm:t>
    </dgm:pt>
    <dgm:pt modelId="{C0F597D2-8798-4194-8CD4-009AA9438E30}" type="pres">
      <dgm:prSet presAssocID="{E3DCFC56-1F10-4E8D-A45D-A0F2587E1233}" presName="node" presStyleLbl="node1" presStyleIdx="3" presStyleCnt="6">
        <dgm:presLayoutVars>
          <dgm:bulletEnabled val="1"/>
        </dgm:presLayoutVars>
      </dgm:prSet>
      <dgm:spPr/>
      <dgm:t>
        <a:bodyPr/>
        <a:lstStyle/>
        <a:p>
          <a:endParaRPr lang="en-US"/>
        </a:p>
      </dgm:t>
    </dgm:pt>
    <dgm:pt modelId="{7F338E84-3C54-43E9-B536-715B5C71007E}" type="pres">
      <dgm:prSet presAssocID="{180B7952-3209-4B6E-BAD5-A2E6D321FB90}" presName="sibTrans" presStyleLbl="sibTrans2D1" presStyleIdx="3" presStyleCnt="6"/>
      <dgm:spPr/>
      <dgm:t>
        <a:bodyPr/>
        <a:lstStyle/>
        <a:p>
          <a:endParaRPr lang="en-US"/>
        </a:p>
      </dgm:t>
    </dgm:pt>
    <dgm:pt modelId="{3825D8C3-AFAD-40A0-8AB6-715BC85ECD2B}" type="pres">
      <dgm:prSet presAssocID="{180B7952-3209-4B6E-BAD5-A2E6D321FB90}" presName="connectorText" presStyleLbl="sibTrans2D1" presStyleIdx="3" presStyleCnt="6"/>
      <dgm:spPr/>
      <dgm:t>
        <a:bodyPr/>
        <a:lstStyle/>
        <a:p>
          <a:endParaRPr lang="en-US"/>
        </a:p>
      </dgm:t>
    </dgm:pt>
    <dgm:pt modelId="{3A197343-657C-46BC-91D1-99EE241391B1}" type="pres">
      <dgm:prSet presAssocID="{FDF67673-CF4B-4BE7-ABFF-2E70A0621EA2}" presName="node" presStyleLbl="node1" presStyleIdx="4" presStyleCnt="6">
        <dgm:presLayoutVars>
          <dgm:bulletEnabled val="1"/>
        </dgm:presLayoutVars>
      </dgm:prSet>
      <dgm:spPr/>
      <dgm:t>
        <a:bodyPr/>
        <a:lstStyle/>
        <a:p>
          <a:endParaRPr lang="en-US"/>
        </a:p>
      </dgm:t>
    </dgm:pt>
    <dgm:pt modelId="{B4F6CA3A-022C-448D-838A-93D490B91393}" type="pres">
      <dgm:prSet presAssocID="{14AAADD0-A6CE-47A5-A543-B3D14BDE4577}" presName="sibTrans" presStyleLbl="sibTrans2D1" presStyleIdx="4" presStyleCnt="6"/>
      <dgm:spPr/>
      <dgm:t>
        <a:bodyPr/>
        <a:lstStyle/>
        <a:p>
          <a:endParaRPr lang="en-US"/>
        </a:p>
      </dgm:t>
    </dgm:pt>
    <dgm:pt modelId="{B46592CB-81DB-46F0-AD77-4B17E41B910A}" type="pres">
      <dgm:prSet presAssocID="{14AAADD0-A6CE-47A5-A543-B3D14BDE4577}" presName="connectorText" presStyleLbl="sibTrans2D1" presStyleIdx="4" presStyleCnt="6"/>
      <dgm:spPr/>
      <dgm:t>
        <a:bodyPr/>
        <a:lstStyle/>
        <a:p>
          <a:endParaRPr lang="en-US"/>
        </a:p>
      </dgm:t>
    </dgm:pt>
    <dgm:pt modelId="{561B8A5B-22DB-4876-A4C5-40F8BFCDAF8F}" type="pres">
      <dgm:prSet presAssocID="{E3407CB5-3B38-4849-A846-51E674FCC5A7}" presName="node" presStyleLbl="node1" presStyleIdx="5" presStyleCnt="6">
        <dgm:presLayoutVars>
          <dgm:bulletEnabled val="1"/>
        </dgm:presLayoutVars>
      </dgm:prSet>
      <dgm:spPr/>
      <dgm:t>
        <a:bodyPr/>
        <a:lstStyle/>
        <a:p>
          <a:endParaRPr lang="en-US"/>
        </a:p>
      </dgm:t>
    </dgm:pt>
    <dgm:pt modelId="{7C46442F-A93C-4B3D-A414-2ED5155B0B8F}" type="pres">
      <dgm:prSet presAssocID="{0C021476-EC6C-425F-A919-65D6831F81FF}" presName="sibTrans" presStyleLbl="sibTrans2D1" presStyleIdx="5" presStyleCnt="6"/>
      <dgm:spPr/>
      <dgm:t>
        <a:bodyPr/>
        <a:lstStyle/>
        <a:p>
          <a:endParaRPr lang="en-US"/>
        </a:p>
      </dgm:t>
    </dgm:pt>
    <dgm:pt modelId="{3E7B920E-5D5A-429D-9D94-81C7872C9F14}" type="pres">
      <dgm:prSet presAssocID="{0C021476-EC6C-425F-A919-65D6831F81FF}" presName="connectorText" presStyleLbl="sibTrans2D1" presStyleIdx="5" presStyleCnt="6"/>
      <dgm:spPr/>
      <dgm:t>
        <a:bodyPr/>
        <a:lstStyle/>
        <a:p>
          <a:endParaRPr lang="en-US"/>
        </a:p>
      </dgm:t>
    </dgm:pt>
  </dgm:ptLst>
  <dgm:cxnLst>
    <dgm:cxn modelId="{6FEF5AC5-4D14-4B7F-AF80-A4E907C7E0A8}" type="presOf" srcId="{57BFCC3C-252F-43F9-8A03-1C68B17A00B5}" destId="{431FA8EC-8BE5-4667-A467-874C25CD3FAB}" srcOrd="0" destOrd="0" presId="urn:microsoft.com/office/officeart/2005/8/layout/cycle2"/>
    <dgm:cxn modelId="{9763DD1E-7D59-4722-8C96-9F286959ADC6}" type="presOf" srcId="{180B7952-3209-4B6E-BAD5-A2E6D321FB90}" destId="{7F338E84-3C54-43E9-B536-715B5C71007E}" srcOrd="0" destOrd="0" presId="urn:microsoft.com/office/officeart/2005/8/layout/cycle2"/>
    <dgm:cxn modelId="{95D0B98D-E798-430F-B918-F5BE246F85C3}" type="presOf" srcId="{14AAADD0-A6CE-47A5-A543-B3D14BDE4577}" destId="{B4F6CA3A-022C-448D-838A-93D490B91393}" srcOrd="0" destOrd="0" presId="urn:microsoft.com/office/officeart/2005/8/layout/cycle2"/>
    <dgm:cxn modelId="{EE8C5FBA-D15A-45C7-8488-7918CFAB76D2}" type="presOf" srcId="{FDF67673-CF4B-4BE7-ABFF-2E70A0621EA2}" destId="{3A197343-657C-46BC-91D1-99EE241391B1}" srcOrd="0" destOrd="0" presId="urn:microsoft.com/office/officeart/2005/8/layout/cycle2"/>
    <dgm:cxn modelId="{E4D11133-9715-41DE-83BE-CCA85A200DCA}" srcId="{675B07D0-3DF4-4025-B842-924D4B286A1E}" destId="{470168D1-23D8-402D-A689-B3E93C7C6EA0}" srcOrd="1" destOrd="0" parTransId="{2578DB2B-9A06-4B4A-BFA5-A811C980D7F1}" sibTransId="{859D0377-5B47-452E-B581-9223DF8C953B}"/>
    <dgm:cxn modelId="{6143C3B1-57ED-4E3B-B710-AC896C5FEAAA}" type="presOf" srcId="{180B7952-3209-4B6E-BAD5-A2E6D321FB90}" destId="{3825D8C3-AFAD-40A0-8AB6-715BC85ECD2B}" srcOrd="1" destOrd="0" presId="urn:microsoft.com/office/officeart/2005/8/layout/cycle2"/>
    <dgm:cxn modelId="{C5033740-CDE9-4A59-B644-CB84B8C2BDB4}" srcId="{675B07D0-3DF4-4025-B842-924D4B286A1E}" destId="{E3407CB5-3B38-4849-A846-51E674FCC5A7}" srcOrd="5" destOrd="0" parTransId="{3FA79F44-E2D3-4AD3-BBCD-6CAA24B735A1}" sibTransId="{0C021476-EC6C-425F-A919-65D6831F81FF}"/>
    <dgm:cxn modelId="{424630F5-4E0C-4CF0-AB07-1503E475ED13}" srcId="{675B07D0-3DF4-4025-B842-924D4B286A1E}" destId="{E3DCFC56-1F10-4E8D-A45D-A0F2587E1233}" srcOrd="3" destOrd="0" parTransId="{D4A7A676-03B5-445D-A58A-EA185EFF4FCF}" sibTransId="{180B7952-3209-4B6E-BAD5-A2E6D321FB90}"/>
    <dgm:cxn modelId="{0C6F5A51-994C-410F-9050-9EA6A4705C36}" srcId="{675B07D0-3DF4-4025-B842-924D4B286A1E}" destId="{E9C7ED1F-6CF3-44DF-B799-45F655C25142}" srcOrd="2" destOrd="0" parTransId="{040D442A-97B2-4B0C-B8EC-CFFD5771278C}" sibTransId="{57BFCC3C-252F-43F9-8A03-1C68B17A00B5}"/>
    <dgm:cxn modelId="{611C6D1A-BB48-4D6D-95CE-BD7D63D19EC2}" type="presOf" srcId="{0C021476-EC6C-425F-A919-65D6831F81FF}" destId="{7C46442F-A93C-4B3D-A414-2ED5155B0B8F}" srcOrd="0" destOrd="0" presId="urn:microsoft.com/office/officeart/2005/8/layout/cycle2"/>
    <dgm:cxn modelId="{1E73C959-11CB-4F0F-8743-8B4FF0BE5F25}" type="presOf" srcId="{57BFCC3C-252F-43F9-8A03-1C68B17A00B5}" destId="{6F741D85-66DF-4847-9086-5E5887999B63}" srcOrd="1" destOrd="0" presId="urn:microsoft.com/office/officeart/2005/8/layout/cycle2"/>
    <dgm:cxn modelId="{0A25CB99-EFB9-402B-AEBB-7C3338761399}" type="presOf" srcId="{C2F0199A-09A6-4369-A5FC-E5802C92091E}" destId="{126C4230-0885-4A0B-949B-1CADFBEABEB3}" srcOrd="1" destOrd="0" presId="urn:microsoft.com/office/officeart/2005/8/layout/cycle2"/>
    <dgm:cxn modelId="{2008BCBB-7E02-4BBD-8975-9DE386E97824}" type="presOf" srcId="{0C021476-EC6C-425F-A919-65D6831F81FF}" destId="{3E7B920E-5D5A-429D-9D94-81C7872C9F14}" srcOrd="1" destOrd="0" presId="urn:microsoft.com/office/officeart/2005/8/layout/cycle2"/>
    <dgm:cxn modelId="{39BF19AF-F483-49E5-8783-9EA778B7E8C9}" type="presOf" srcId="{E9C7ED1F-6CF3-44DF-B799-45F655C25142}" destId="{159B3018-E98D-4077-8D85-05F5615061FD}" srcOrd="0" destOrd="0" presId="urn:microsoft.com/office/officeart/2005/8/layout/cycle2"/>
    <dgm:cxn modelId="{EBB14A2B-4A05-4ECA-B6F5-1167FDF88D95}" type="presOf" srcId="{859D0377-5B47-452E-B581-9223DF8C953B}" destId="{6B1BFB3D-071B-446E-863E-C2A7328C9C7C}" srcOrd="1" destOrd="0" presId="urn:microsoft.com/office/officeart/2005/8/layout/cycle2"/>
    <dgm:cxn modelId="{3CEF2224-EEFB-41F8-9FE2-DE35D58BF604}" type="presOf" srcId="{E3DCFC56-1F10-4E8D-A45D-A0F2587E1233}" destId="{C0F597D2-8798-4194-8CD4-009AA9438E30}" srcOrd="0" destOrd="0" presId="urn:microsoft.com/office/officeart/2005/8/layout/cycle2"/>
    <dgm:cxn modelId="{57BB897E-DB0D-4375-A84F-F85EB1E67D93}" type="presOf" srcId="{859D0377-5B47-452E-B581-9223DF8C953B}" destId="{3C45A188-A186-4508-A96A-F12A45A3107C}" srcOrd="0" destOrd="0" presId="urn:microsoft.com/office/officeart/2005/8/layout/cycle2"/>
    <dgm:cxn modelId="{435BBDDF-E941-41CD-986C-B3543473CDA3}" type="presOf" srcId="{14AAADD0-A6CE-47A5-A543-B3D14BDE4577}" destId="{B46592CB-81DB-46F0-AD77-4B17E41B910A}" srcOrd="1" destOrd="0" presId="urn:microsoft.com/office/officeart/2005/8/layout/cycle2"/>
    <dgm:cxn modelId="{68717364-A774-4164-B41B-CA34854C3EDC}" type="presOf" srcId="{470168D1-23D8-402D-A689-B3E93C7C6EA0}" destId="{3F7AE436-E527-4767-AECD-DF2780906FC4}" srcOrd="0" destOrd="0" presId="urn:microsoft.com/office/officeart/2005/8/layout/cycle2"/>
    <dgm:cxn modelId="{C2F8709C-8B29-4236-BA1E-AC375726F651}" type="presOf" srcId="{E3407CB5-3B38-4849-A846-51E674FCC5A7}" destId="{561B8A5B-22DB-4876-A4C5-40F8BFCDAF8F}" srcOrd="0" destOrd="0" presId="urn:microsoft.com/office/officeart/2005/8/layout/cycle2"/>
    <dgm:cxn modelId="{576ADC6C-07BA-4D2D-B9F6-D76630DE926F}" type="presOf" srcId="{675B07D0-3DF4-4025-B842-924D4B286A1E}" destId="{6DF14FED-4F80-42E8-8809-B4A23194AA5F}" srcOrd="0" destOrd="0" presId="urn:microsoft.com/office/officeart/2005/8/layout/cycle2"/>
    <dgm:cxn modelId="{661B907B-3B58-4F6E-B4C1-03A959551283}" srcId="{675B07D0-3DF4-4025-B842-924D4B286A1E}" destId="{FDF67673-CF4B-4BE7-ABFF-2E70A0621EA2}" srcOrd="4" destOrd="0" parTransId="{7B77C6EA-2E69-425A-AD02-079E9F439E4F}" sibTransId="{14AAADD0-A6CE-47A5-A543-B3D14BDE4577}"/>
    <dgm:cxn modelId="{AE76F7F0-A75A-4594-AAB9-E886D465225C}" srcId="{675B07D0-3DF4-4025-B842-924D4B286A1E}" destId="{8CA0B363-2EFD-443D-8E09-139D847C9BFB}" srcOrd="0" destOrd="0" parTransId="{336DB69C-54D7-4447-ABC6-B5E693DF9F1B}" sibTransId="{C2F0199A-09A6-4369-A5FC-E5802C92091E}"/>
    <dgm:cxn modelId="{EB4D80D3-2C8A-4370-99F8-9BE89F39915F}" type="presOf" srcId="{C2F0199A-09A6-4369-A5FC-E5802C92091E}" destId="{5F1AC7EA-0245-46D1-B53B-75F7B8583DB1}" srcOrd="0" destOrd="0" presId="urn:microsoft.com/office/officeart/2005/8/layout/cycle2"/>
    <dgm:cxn modelId="{39F31F13-D3F6-4289-9D2C-F9306F70CE4E}" type="presOf" srcId="{8CA0B363-2EFD-443D-8E09-139D847C9BFB}" destId="{1A06A073-F23A-43B0-BD82-0954EE25453A}" srcOrd="0" destOrd="0" presId="urn:microsoft.com/office/officeart/2005/8/layout/cycle2"/>
    <dgm:cxn modelId="{0C6690A2-8F2C-4CF1-A813-2A0A03BDB1D3}" type="presParOf" srcId="{6DF14FED-4F80-42E8-8809-B4A23194AA5F}" destId="{1A06A073-F23A-43B0-BD82-0954EE25453A}" srcOrd="0" destOrd="0" presId="urn:microsoft.com/office/officeart/2005/8/layout/cycle2"/>
    <dgm:cxn modelId="{53E5D2BF-61FD-4ABC-B494-6729B39F9659}" type="presParOf" srcId="{6DF14FED-4F80-42E8-8809-B4A23194AA5F}" destId="{5F1AC7EA-0245-46D1-B53B-75F7B8583DB1}" srcOrd="1" destOrd="0" presId="urn:microsoft.com/office/officeart/2005/8/layout/cycle2"/>
    <dgm:cxn modelId="{50C334EA-9535-4344-9527-4A5771D1AAE3}" type="presParOf" srcId="{5F1AC7EA-0245-46D1-B53B-75F7B8583DB1}" destId="{126C4230-0885-4A0B-949B-1CADFBEABEB3}" srcOrd="0" destOrd="0" presId="urn:microsoft.com/office/officeart/2005/8/layout/cycle2"/>
    <dgm:cxn modelId="{52B6980E-4E53-4CA3-9F17-A4729C10A675}" type="presParOf" srcId="{6DF14FED-4F80-42E8-8809-B4A23194AA5F}" destId="{3F7AE436-E527-4767-AECD-DF2780906FC4}" srcOrd="2" destOrd="0" presId="urn:microsoft.com/office/officeart/2005/8/layout/cycle2"/>
    <dgm:cxn modelId="{CAF4F86B-F90E-4DB0-8D01-FCCBA87F6783}" type="presParOf" srcId="{6DF14FED-4F80-42E8-8809-B4A23194AA5F}" destId="{3C45A188-A186-4508-A96A-F12A45A3107C}" srcOrd="3" destOrd="0" presId="urn:microsoft.com/office/officeart/2005/8/layout/cycle2"/>
    <dgm:cxn modelId="{2FD39CF2-2AC9-4D3D-B832-CA6EA2C79D4E}" type="presParOf" srcId="{3C45A188-A186-4508-A96A-F12A45A3107C}" destId="{6B1BFB3D-071B-446E-863E-C2A7328C9C7C}" srcOrd="0" destOrd="0" presId="urn:microsoft.com/office/officeart/2005/8/layout/cycle2"/>
    <dgm:cxn modelId="{7B8C6841-9A9C-447E-9DE8-6F57EA2C5721}" type="presParOf" srcId="{6DF14FED-4F80-42E8-8809-B4A23194AA5F}" destId="{159B3018-E98D-4077-8D85-05F5615061FD}" srcOrd="4" destOrd="0" presId="urn:microsoft.com/office/officeart/2005/8/layout/cycle2"/>
    <dgm:cxn modelId="{772836B8-65A3-46BF-B129-1F4C30668E73}" type="presParOf" srcId="{6DF14FED-4F80-42E8-8809-B4A23194AA5F}" destId="{431FA8EC-8BE5-4667-A467-874C25CD3FAB}" srcOrd="5" destOrd="0" presId="urn:microsoft.com/office/officeart/2005/8/layout/cycle2"/>
    <dgm:cxn modelId="{128B22B9-B4BB-499D-92C9-E97F5493831A}" type="presParOf" srcId="{431FA8EC-8BE5-4667-A467-874C25CD3FAB}" destId="{6F741D85-66DF-4847-9086-5E5887999B63}" srcOrd="0" destOrd="0" presId="urn:microsoft.com/office/officeart/2005/8/layout/cycle2"/>
    <dgm:cxn modelId="{154AC77A-8E2A-4FB4-9233-0F108CEADBB4}" type="presParOf" srcId="{6DF14FED-4F80-42E8-8809-B4A23194AA5F}" destId="{C0F597D2-8798-4194-8CD4-009AA9438E30}" srcOrd="6" destOrd="0" presId="urn:microsoft.com/office/officeart/2005/8/layout/cycle2"/>
    <dgm:cxn modelId="{35CD90B8-F056-4541-B176-C0EBD4FF4E07}" type="presParOf" srcId="{6DF14FED-4F80-42E8-8809-B4A23194AA5F}" destId="{7F338E84-3C54-43E9-B536-715B5C71007E}" srcOrd="7" destOrd="0" presId="urn:microsoft.com/office/officeart/2005/8/layout/cycle2"/>
    <dgm:cxn modelId="{B85A2688-92EF-4F66-8655-6924555B5125}" type="presParOf" srcId="{7F338E84-3C54-43E9-B536-715B5C71007E}" destId="{3825D8C3-AFAD-40A0-8AB6-715BC85ECD2B}" srcOrd="0" destOrd="0" presId="urn:microsoft.com/office/officeart/2005/8/layout/cycle2"/>
    <dgm:cxn modelId="{D75737EC-4958-43A4-B447-1F7D4C4056EF}" type="presParOf" srcId="{6DF14FED-4F80-42E8-8809-B4A23194AA5F}" destId="{3A197343-657C-46BC-91D1-99EE241391B1}" srcOrd="8" destOrd="0" presId="urn:microsoft.com/office/officeart/2005/8/layout/cycle2"/>
    <dgm:cxn modelId="{533BEB02-8DD2-4362-9A51-1B1D434D9673}" type="presParOf" srcId="{6DF14FED-4F80-42E8-8809-B4A23194AA5F}" destId="{B4F6CA3A-022C-448D-838A-93D490B91393}" srcOrd="9" destOrd="0" presId="urn:microsoft.com/office/officeart/2005/8/layout/cycle2"/>
    <dgm:cxn modelId="{65971A3F-3EAD-44AD-B0A7-18F4F318A47C}" type="presParOf" srcId="{B4F6CA3A-022C-448D-838A-93D490B91393}" destId="{B46592CB-81DB-46F0-AD77-4B17E41B910A}" srcOrd="0" destOrd="0" presId="urn:microsoft.com/office/officeart/2005/8/layout/cycle2"/>
    <dgm:cxn modelId="{F8943B62-4377-4825-9FA4-2568B1059040}" type="presParOf" srcId="{6DF14FED-4F80-42E8-8809-B4A23194AA5F}" destId="{561B8A5B-22DB-4876-A4C5-40F8BFCDAF8F}" srcOrd="10" destOrd="0" presId="urn:microsoft.com/office/officeart/2005/8/layout/cycle2"/>
    <dgm:cxn modelId="{ED710291-B779-4650-8414-F161D0A31B9A}" type="presParOf" srcId="{6DF14FED-4F80-42E8-8809-B4A23194AA5F}" destId="{7C46442F-A93C-4B3D-A414-2ED5155B0B8F}" srcOrd="11" destOrd="0" presId="urn:microsoft.com/office/officeart/2005/8/layout/cycle2"/>
    <dgm:cxn modelId="{EE511620-F8EF-4366-9C99-A0C31B4AA415}" type="presParOf" srcId="{7C46442F-A93C-4B3D-A414-2ED5155B0B8F}" destId="{3E7B920E-5D5A-429D-9D94-81C7872C9F14}"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5B07D0-3DF4-4025-B842-924D4B286A1E}" type="doc">
      <dgm:prSet loTypeId="urn:microsoft.com/office/officeart/2005/8/layout/cycle2" loCatId="cycle" qsTypeId="urn:microsoft.com/office/officeart/2005/8/quickstyle/simple4" qsCatId="simple" csTypeId="urn:microsoft.com/office/officeart/2005/8/colors/accent6_4" csCatId="accent6" phldr="1"/>
      <dgm:spPr/>
      <dgm:t>
        <a:bodyPr/>
        <a:lstStyle/>
        <a:p>
          <a:endParaRPr lang="en-US"/>
        </a:p>
      </dgm:t>
    </dgm:pt>
    <dgm:pt modelId="{40536CE3-5DA2-4A72-9E3A-B877A6B255F2}">
      <dgm:prSet phldrT="[Text]" custT="1"/>
      <dgm:spPr/>
      <dgm:t>
        <a:bodyPr/>
        <a:lstStyle/>
        <a:p>
          <a:r>
            <a:rPr lang="sr-Latn-RS" sz="1600" dirty="0" smtClean="0">
              <a:effectLst>
                <a:outerShdw blurRad="38100" dist="38100" dir="2700000" algn="tl">
                  <a:srgbClr val="000000">
                    <a:alpha val="43137"/>
                  </a:srgbClr>
                </a:outerShdw>
              </a:effectLst>
            </a:rPr>
            <a:t>Procedura izrade Plana</a:t>
          </a:r>
          <a:endParaRPr lang="en-US" sz="1600" dirty="0">
            <a:effectLst>
              <a:outerShdw blurRad="38100" dist="38100" dir="2700000" algn="tl">
                <a:srgbClr val="000000">
                  <a:alpha val="43137"/>
                </a:srgbClr>
              </a:outerShdw>
            </a:effectLst>
          </a:endParaRPr>
        </a:p>
      </dgm:t>
    </dgm:pt>
    <dgm:pt modelId="{25BF903D-6F0C-4A2D-BC84-4427384421E2}" type="parTrans" cxnId="{C1F6455C-AF1E-48C1-BFB5-C363D8C4A9D9}">
      <dgm:prSet/>
      <dgm:spPr/>
      <dgm:t>
        <a:bodyPr/>
        <a:lstStyle/>
        <a:p>
          <a:endParaRPr lang="en-US" sz="1600">
            <a:effectLst>
              <a:outerShdw blurRad="38100" dist="38100" dir="2700000" algn="tl">
                <a:srgbClr val="000000">
                  <a:alpha val="43137"/>
                </a:srgbClr>
              </a:outerShdw>
            </a:effectLst>
          </a:endParaRPr>
        </a:p>
      </dgm:t>
    </dgm:pt>
    <dgm:pt modelId="{E225B1B8-C2F6-44E2-A3CA-B068C0F21C3B}" type="sibTrans" cxnId="{C1F6455C-AF1E-48C1-BFB5-C363D8C4A9D9}">
      <dgm:prSet custT="1"/>
      <dgm:spPr/>
      <dgm:t>
        <a:bodyPr/>
        <a:lstStyle/>
        <a:p>
          <a:endParaRPr lang="en-US" sz="1600">
            <a:effectLst>
              <a:outerShdw blurRad="38100" dist="38100" dir="2700000" algn="tl">
                <a:srgbClr val="000000">
                  <a:alpha val="43137"/>
                </a:srgbClr>
              </a:outerShdw>
            </a:effectLst>
          </a:endParaRPr>
        </a:p>
      </dgm:t>
    </dgm:pt>
    <dgm:pt modelId="{B45E840C-1F24-4CEA-A512-7B79A52C1554}">
      <dgm:prSet phldrT="[Text]" custT="1"/>
      <dgm:spPr/>
      <dgm:t>
        <a:bodyPr/>
        <a:lstStyle/>
        <a:p>
          <a:r>
            <a:rPr lang="sr-Latn-RS" sz="1600" dirty="0" smtClean="0">
              <a:effectLst>
                <a:outerShdw blurRad="38100" dist="38100" dir="2700000" algn="tl">
                  <a:srgbClr val="000000">
                    <a:alpha val="43137"/>
                  </a:srgbClr>
                </a:outerShdw>
              </a:effectLst>
            </a:rPr>
            <a:t>Upitnik</a:t>
          </a:r>
          <a:endParaRPr lang="en-US" sz="1600" dirty="0">
            <a:effectLst>
              <a:outerShdw blurRad="38100" dist="38100" dir="2700000" algn="tl">
                <a:srgbClr val="000000">
                  <a:alpha val="43137"/>
                </a:srgbClr>
              </a:outerShdw>
            </a:effectLst>
          </a:endParaRPr>
        </a:p>
      </dgm:t>
    </dgm:pt>
    <dgm:pt modelId="{44070EC1-4975-4A12-A886-9B7E8C821067}" type="parTrans" cxnId="{74879920-731B-44C4-AF36-9BF015F1E615}">
      <dgm:prSet/>
      <dgm:spPr/>
      <dgm:t>
        <a:bodyPr/>
        <a:lstStyle/>
        <a:p>
          <a:endParaRPr lang="en-US" sz="1600">
            <a:effectLst>
              <a:outerShdw blurRad="38100" dist="38100" dir="2700000" algn="tl">
                <a:srgbClr val="000000">
                  <a:alpha val="43137"/>
                </a:srgbClr>
              </a:outerShdw>
            </a:effectLst>
          </a:endParaRPr>
        </a:p>
      </dgm:t>
    </dgm:pt>
    <dgm:pt modelId="{E742C978-AABE-4BCA-8069-4EA0D9EB0D8E}" type="sibTrans" cxnId="{74879920-731B-44C4-AF36-9BF015F1E615}">
      <dgm:prSet custT="1"/>
      <dgm:spPr/>
      <dgm:t>
        <a:bodyPr/>
        <a:lstStyle/>
        <a:p>
          <a:endParaRPr lang="en-US" sz="1600">
            <a:effectLst>
              <a:outerShdw blurRad="38100" dist="38100" dir="2700000" algn="tl">
                <a:srgbClr val="000000">
                  <a:alpha val="43137"/>
                </a:srgbClr>
              </a:outerShdw>
            </a:effectLst>
          </a:endParaRPr>
        </a:p>
      </dgm:t>
    </dgm:pt>
    <dgm:pt modelId="{E3407CB5-3B38-4849-A846-51E674FCC5A7}">
      <dgm:prSet phldrT="[Text]" custT="1"/>
      <dgm:spPr/>
      <dgm:t>
        <a:bodyPr/>
        <a:lstStyle/>
        <a:p>
          <a:r>
            <a:rPr lang="sr-Latn-RS" sz="1600" dirty="0" smtClean="0">
              <a:effectLst>
                <a:outerShdw blurRad="38100" dist="38100" dir="2700000" algn="tl">
                  <a:srgbClr val="000000">
                    <a:alpha val="43137"/>
                  </a:srgbClr>
                </a:outerShdw>
              </a:effectLst>
            </a:rPr>
            <a:t>Saradnja sa Agencijom za borbu protiv korupcije</a:t>
          </a:r>
          <a:endParaRPr lang="en-US" sz="1600" dirty="0">
            <a:effectLst>
              <a:outerShdw blurRad="38100" dist="38100" dir="2700000" algn="tl">
                <a:srgbClr val="000000">
                  <a:alpha val="43137"/>
                </a:srgbClr>
              </a:outerShdw>
            </a:effectLst>
          </a:endParaRPr>
        </a:p>
      </dgm:t>
    </dgm:pt>
    <dgm:pt modelId="{3FA79F44-E2D3-4AD3-BBCD-6CAA24B735A1}" type="parTrans" cxnId="{C5033740-CDE9-4A59-B644-CB84B8C2BDB4}">
      <dgm:prSet/>
      <dgm:spPr/>
      <dgm:t>
        <a:bodyPr/>
        <a:lstStyle/>
        <a:p>
          <a:endParaRPr lang="en-US" sz="1600">
            <a:effectLst>
              <a:outerShdw blurRad="38100" dist="38100" dir="2700000" algn="tl">
                <a:srgbClr val="000000">
                  <a:alpha val="43137"/>
                </a:srgbClr>
              </a:outerShdw>
            </a:effectLst>
          </a:endParaRPr>
        </a:p>
      </dgm:t>
    </dgm:pt>
    <dgm:pt modelId="{0C021476-EC6C-425F-A919-65D6831F81FF}" type="sibTrans" cxnId="{C5033740-CDE9-4A59-B644-CB84B8C2BDB4}">
      <dgm:prSet custT="1"/>
      <dgm:spPr/>
      <dgm:t>
        <a:bodyPr/>
        <a:lstStyle/>
        <a:p>
          <a:endParaRPr lang="en-US" sz="1600">
            <a:effectLst>
              <a:outerShdw blurRad="38100" dist="38100" dir="2700000" algn="tl">
                <a:srgbClr val="000000">
                  <a:alpha val="43137"/>
                </a:srgbClr>
              </a:outerShdw>
            </a:effectLst>
          </a:endParaRPr>
        </a:p>
      </dgm:t>
    </dgm:pt>
    <dgm:pt modelId="{91FA5F09-2142-453D-A663-649905EE54F1}">
      <dgm:prSet custT="1"/>
      <dgm:spPr/>
      <dgm:t>
        <a:bodyPr/>
        <a:lstStyle/>
        <a:p>
          <a:r>
            <a:rPr lang="sr-Latn-RS" sz="1600" smtClean="0">
              <a:effectLst>
                <a:outerShdw blurRad="38100" dist="38100" dir="2700000" algn="tl">
                  <a:srgbClr val="000000">
                    <a:alpha val="43137"/>
                  </a:srgbClr>
                </a:outerShdw>
              </a:effectLst>
            </a:rPr>
            <a:t>Plan integriteta kao mehanizam</a:t>
          </a:r>
          <a:endParaRPr lang="en-US" sz="1600" dirty="0">
            <a:effectLst>
              <a:outerShdw blurRad="38100" dist="38100" dir="2700000" algn="tl">
                <a:srgbClr val="000000">
                  <a:alpha val="43137"/>
                </a:srgbClr>
              </a:outerShdw>
            </a:effectLst>
          </a:endParaRPr>
        </a:p>
      </dgm:t>
    </dgm:pt>
    <dgm:pt modelId="{5987D216-4B81-4606-A246-22C76CAE2092}" type="parTrans" cxnId="{D44B69ED-9B08-48D4-9C13-B80251384295}">
      <dgm:prSet/>
      <dgm:spPr/>
      <dgm:t>
        <a:bodyPr/>
        <a:lstStyle/>
        <a:p>
          <a:endParaRPr lang="en-US" sz="1600">
            <a:effectLst>
              <a:outerShdw blurRad="38100" dist="38100" dir="2700000" algn="tl">
                <a:srgbClr val="000000">
                  <a:alpha val="43137"/>
                </a:srgbClr>
              </a:outerShdw>
            </a:effectLst>
          </a:endParaRPr>
        </a:p>
      </dgm:t>
    </dgm:pt>
    <dgm:pt modelId="{517F1778-4E9B-4B09-ABA5-8019EC2541F8}" type="sibTrans" cxnId="{D44B69ED-9B08-48D4-9C13-B80251384295}">
      <dgm:prSet custT="1"/>
      <dgm:spPr/>
      <dgm:t>
        <a:bodyPr/>
        <a:lstStyle/>
        <a:p>
          <a:endParaRPr lang="en-US" sz="1600">
            <a:effectLst>
              <a:outerShdw blurRad="38100" dist="38100" dir="2700000" algn="tl">
                <a:srgbClr val="000000">
                  <a:alpha val="43137"/>
                </a:srgbClr>
              </a:outerShdw>
            </a:effectLst>
          </a:endParaRPr>
        </a:p>
      </dgm:t>
    </dgm:pt>
    <dgm:pt modelId="{6DF14FED-4F80-42E8-8809-B4A23194AA5F}" type="pres">
      <dgm:prSet presAssocID="{675B07D0-3DF4-4025-B842-924D4B286A1E}" presName="cycle" presStyleCnt="0">
        <dgm:presLayoutVars>
          <dgm:dir/>
          <dgm:resizeHandles val="exact"/>
        </dgm:presLayoutVars>
      </dgm:prSet>
      <dgm:spPr/>
      <dgm:t>
        <a:bodyPr/>
        <a:lstStyle/>
        <a:p>
          <a:endParaRPr lang="en-US"/>
        </a:p>
      </dgm:t>
    </dgm:pt>
    <dgm:pt modelId="{B4E1905E-5A49-46A2-A677-82DA593DBD19}" type="pres">
      <dgm:prSet presAssocID="{91FA5F09-2142-453D-A663-649905EE54F1}" presName="node" presStyleLbl="node1" presStyleIdx="0" presStyleCnt="4">
        <dgm:presLayoutVars>
          <dgm:bulletEnabled val="1"/>
        </dgm:presLayoutVars>
      </dgm:prSet>
      <dgm:spPr/>
      <dgm:t>
        <a:bodyPr/>
        <a:lstStyle/>
        <a:p>
          <a:endParaRPr lang="en-US"/>
        </a:p>
      </dgm:t>
    </dgm:pt>
    <dgm:pt modelId="{90848742-692E-47E9-8761-A80F0BA854F1}" type="pres">
      <dgm:prSet presAssocID="{517F1778-4E9B-4B09-ABA5-8019EC2541F8}" presName="sibTrans" presStyleLbl="sibTrans2D1" presStyleIdx="0" presStyleCnt="4"/>
      <dgm:spPr/>
      <dgm:t>
        <a:bodyPr/>
        <a:lstStyle/>
        <a:p>
          <a:endParaRPr lang="en-US"/>
        </a:p>
      </dgm:t>
    </dgm:pt>
    <dgm:pt modelId="{C18B53A6-D1DD-4465-84F1-4FD3EA927633}" type="pres">
      <dgm:prSet presAssocID="{517F1778-4E9B-4B09-ABA5-8019EC2541F8}" presName="connectorText" presStyleLbl="sibTrans2D1" presStyleIdx="0" presStyleCnt="4"/>
      <dgm:spPr/>
      <dgm:t>
        <a:bodyPr/>
        <a:lstStyle/>
        <a:p>
          <a:endParaRPr lang="en-US"/>
        </a:p>
      </dgm:t>
    </dgm:pt>
    <dgm:pt modelId="{3009E053-5409-42E2-A40C-064332C5E4C5}" type="pres">
      <dgm:prSet presAssocID="{40536CE3-5DA2-4A72-9E3A-B877A6B255F2}" presName="node" presStyleLbl="node1" presStyleIdx="1" presStyleCnt="4">
        <dgm:presLayoutVars>
          <dgm:bulletEnabled val="1"/>
        </dgm:presLayoutVars>
      </dgm:prSet>
      <dgm:spPr/>
      <dgm:t>
        <a:bodyPr/>
        <a:lstStyle/>
        <a:p>
          <a:endParaRPr lang="en-US"/>
        </a:p>
      </dgm:t>
    </dgm:pt>
    <dgm:pt modelId="{2A848C94-BEB2-42B5-B968-227B59909652}" type="pres">
      <dgm:prSet presAssocID="{E225B1B8-C2F6-44E2-A3CA-B068C0F21C3B}" presName="sibTrans" presStyleLbl="sibTrans2D1" presStyleIdx="1" presStyleCnt="4"/>
      <dgm:spPr/>
      <dgm:t>
        <a:bodyPr/>
        <a:lstStyle/>
        <a:p>
          <a:endParaRPr lang="en-US"/>
        </a:p>
      </dgm:t>
    </dgm:pt>
    <dgm:pt modelId="{DAEC8F5F-90E6-4C16-9181-6DEFB71947CF}" type="pres">
      <dgm:prSet presAssocID="{E225B1B8-C2F6-44E2-A3CA-B068C0F21C3B}" presName="connectorText" presStyleLbl="sibTrans2D1" presStyleIdx="1" presStyleCnt="4"/>
      <dgm:spPr/>
      <dgm:t>
        <a:bodyPr/>
        <a:lstStyle/>
        <a:p>
          <a:endParaRPr lang="en-US"/>
        </a:p>
      </dgm:t>
    </dgm:pt>
    <dgm:pt modelId="{3F3A95BE-9E5D-42C7-9872-A86F345A1D26}" type="pres">
      <dgm:prSet presAssocID="{B45E840C-1F24-4CEA-A512-7B79A52C1554}" presName="node" presStyleLbl="node1" presStyleIdx="2" presStyleCnt="4">
        <dgm:presLayoutVars>
          <dgm:bulletEnabled val="1"/>
        </dgm:presLayoutVars>
      </dgm:prSet>
      <dgm:spPr/>
      <dgm:t>
        <a:bodyPr/>
        <a:lstStyle/>
        <a:p>
          <a:endParaRPr lang="en-US"/>
        </a:p>
      </dgm:t>
    </dgm:pt>
    <dgm:pt modelId="{7914503C-5FA0-47EA-81C6-9709CD776ACD}" type="pres">
      <dgm:prSet presAssocID="{E742C978-AABE-4BCA-8069-4EA0D9EB0D8E}" presName="sibTrans" presStyleLbl="sibTrans2D1" presStyleIdx="2" presStyleCnt="4"/>
      <dgm:spPr/>
      <dgm:t>
        <a:bodyPr/>
        <a:lstStyle/>
        <a:p>
          <a:endParaRPr lang="en-US"/>
        </a:p>
      </dgm:t>
    </dgm:pt>
    <dgm:pt modelId="{8C030DD1-3BE8-4588-AF5B-0651B7C43CD4}" type="pres">
      <dgm:prSet presAssocID="{E742C978-AABE-4BCA-8069-4EA0D9EB0D8E}" presName="connectorText" presStyleLbl="sibTrans2D1" presStyleIdx="2" presStyleCnt="4"/>
      <dgm:spPr/>
      <dgm:t>
        <a:bodyPr/>
        <a:lstStyle/>
        <a:p>
          <a:endParaRPr lang="en-US"/>
        </a:p>
      </dgm:t>
    </dgm:pt>
    <dgm:pt modelId="{561B8A5B-22DB-4876-A4C5-40F8BFCDAF8F}" type="pres">
      <dgm:prSet presAssocID="{E3407CB5-3B38-4849-A846-51E674FCC5A7}" presName="node" presStyleLbl="node1" presStyleIdx="3" presStyleCnt="4">
        <dgm:presLayoutVars>
          <dgm:bulletEnabled val="1"/>
        </dgm:presLayoutVars>
      </dgm:prSet>
      <dgm:spPr/>
      <dgm:t>
        <a:bodyPr/>
        <a:lstStyle/>
        <a:p>
          <a:endParaRPr lang="en-US"/>
        </a:p>
      </dgm:t>
    </dgm:pt>
    <dgm:pt modelId="{7C46442F-A93C-4B3D-A414-2ED5155B0B8F}" type="pres">
      <dgm:prSet presAssocID="{0C021476-EC6C-425F-A919-65D6831F81FF}" presName="sibTrans" presStyleLbl="sibTrans2D1" presStyleIdx="3" presStyleCnt="4"/>
      <dgm:spPr/>
      <dgm:t>
        <a:bodyPr/>
        <a:lstStyle/>
        <a:p>
          <a:endParaRPr lang="en-US"/>
        </a:p>
      </dgm:t>
    </dgm:pt>
    <dgm:pt modelId="{3E7B920E-5D5A-429D-9D94-81C7872C9F14}" type="pres">
      <dgm:prSet presAssocID="{0C021476-EC6C-425F-A919-65D6831F81FF}" presName="connectorText" presStyleLbl="sibTrans2D1" presStyleIdx="3" presStyleCnt="4"/>
      <dgm:spPr/>
      <dgm:t>
        <a:bodyPr/>
        <a:lstStyle/>
        <a:p>
          <a:endParaRPr lang="en-US"/>
        </a:p>
      </dgm:t>
    </dgm:pt>
  </dgm:ptLst>
  <dgm:cxnLst>
    <dgm:cxn modelId="{D44B69ED-9B08-48D4-9C13-B80251384295}" srcId="{675B07D0-3DF4-4025-B842-924D4B286A1E}" destId="{91FA5F09-2142-453D-A663-649905EE54F1}" srcOrd="0" destOrd="0" parTransId="{5987D216-4B81-4606-A246-22C76CAE2092}" sibTransId="{517F1778-4E9B-4B09-ABA5-8019EC2541F8}"/>
    <dgm:cxn modelId="{BC8A88A3-67AC-4A57-8B2A-FB18E34640AC}" type="presOf" srcId="{E3407CB5-3B38-4849-A846-51E674FCC5A7}" destId="{561B8A5B-22DB-4876-A4C5-40F8BFCDAF8F}" srcOrd="0" destOrd="0" presId="urn:microsoft.com/office/officeart/2005/8/layout/cycle2"/>
    <dgm:cxn modelId="{B555D813-B069-416E-8AE2-4163A0006F58}" type="presOf" srcId="{91FA5F09-2142-453D-A663-649905EE54F1}" destId="{B4E1905E-5A49-46A2-A677-82DA593DBD19}" srcOrd="0" destOrd="0" presId="urn:microsoft.com/office/officeart/2005/8/layout/cycle2"/>
    <dgm:cxn modelId="{6581FB9D-BD2F-4B29-B3E6-7B10945ADCC8}" type="presOf" srcId="{517F1778-4E9B-4B09-ABA5-8019EC2541F8}" destId="{C18B53A6-D1DD-4465-84F1-4FD3EA927633}" srcOrd="1" destOrd="0" presId="urn:microsoft.com/office/officeart/2005/8/layout/cycle2"/>
    <dgm:cxn modelId="{86F0090B-C43F-4662-ACD1-F543EE1B5FEC}" type="presOf" srcId="{E742C978-AABE-4BCA-8069-4EA0D9EB0D8E}" destId="{7914503C-5FA0-47EA-81C6-9709CD776ACD}" srcOrd="0" destOrd="0" presId="urn:microsoft.com/office/officeart/2005/8/layout/cycle2"/>
    <dgm:cxn modelId="{C5033740-CDE9-4A59-B644-CB84B8C2BDB4}" srcId="{675B07D0-3DF4-4025-B842-924D4B286A1E}" destId="{E3407CB5-3B38-4849-A846-51E674FCC5A7}" srcOrd="3" destOrd="0" parTransId="{3FA79F44-E2D3-4AD3-BBCD-6CAA24B735A1}" sibTransId="{0C021476-EC6C-425F-A919-65D6831F81FF}"/>
    <dgm:cxn modelId="{2D0EBC95-CFED-4FCB-9AA1-8F53FADFAA51}" type="presOf" srcId="{E225B1B8-C2F6-44E2-A3CA-B068C0F21C3B}" destId="{DAEC8F5F-90E6-4C16-9181-6DEFB71947CF}" srcOrd="1" destOrd="0" presId="urn:microsoft.com/office/officeart/2005/8/layout/cycle2"/>
    <dgm:cxn modelId="{87424D21-59AD-4C92-98FF-8DE6449D9E93}" type="presOf" srcId="{E742C978-AABE-4BCA-8069-4EA0D9EB0D8E}" destId="{8C030DD1-3BE8-4588-AF5B-0651B7C43CD4}" srcOrd="1" destOrd="0" presId="urn:microsoft.com/office/officeart/2005/8/layout/cycle2"/>
    <dgm:cxn modelId="{3BD94BEB-D9C4-49F0-AE88-C5503D83961C}" type="presOf" srcId="{0C021476-EC6C-425F-A919-65D6831F81FF}" destId="{3E7B920E-5D5A-429D-9D94-81C7872C9F14}" srcOrd="1" destOrd="0" presId="urn:microsoft.com/office/officeart/2005/8/layout/cycle2"/>
    <dgm:cxn modelId="{D988D9CE-C00B-4732-BD30-4447B8938755}" type="presOf" srcId="{E225B1B8-C2F6-44E2-A3CA-B068C0F21C3B}" destId="{2A848C94-BEB2-42B5-B968-227B59909652}" srcOrd="0" destOrd="0" presId="urn:microsoft.com/office/officeart/2005/8/layout/cycle2"/>
    <dgm:cxn modelId="{C1F6455C-AF1E-48C1-BFB5-C363D8C4A9D9}" srcId="{675B07D0-3DF4-4025-B842-924D4B286A1E}" destId="{40536CE3-5DA2-4A72-9E3A-B877A6B255F2}" srcOrd="1" destOrd="0" parTransId="{25BF903D-6F0C-4A2D-BC84-4427384421E2}" sibTransId="{E225B1B8-C2F6-44E2-A3CA-B068C0F21C3B}"/>
    <dgm:cxn modelId="{82FA202E-FD1F-4B94-9D13-23FFFC7C18F8}" type="presOf" srcId="{B45E840C-1F24-4CEA-A512-7B79A52C1554}" destId="{3F3A95BE-9E5D-42C7-9872-A86F345A1D26}" srcOrd="0" destOrd="0" presId="urn:microsoft.com/office/officeart/2005/8/layout/cycle2"/>
    <dgm:cxn modelId="{74879920-731B-44C4-AF36-9BF015F1E615}" srcId="{675B07D0-3DF4-4025-B842-924D4B286A1E}" destId="{B45E840C-1F24-4CEA-A512-7B79A52C1554}" srcOrd="2" destOrd="0" parTransId="{44070EC1-4975-4A12-A886-9B7E8C821067}" sibTransId="{E742C978-AABE-4BCA-8069-4EA0D9EB0D8E}"/>
    <dgm:cxn modelId="{4BB3E311-F046-4757-832D-EAD2D7A126FF}" type="presOf" srcId="{675B07D0-3DF4-4025-B842-924D4B286A1E}" destId="{6DF14FED-4F80-42E8-8809-B4A23194AA5F}" srcOrd="0" destOrd="0" presId="urn:microsoft.com/office/officeart/2005/8/layout/cycle2"/>
    <dgm:cxn modelId="{040302B2-A9E3-4733-A303-7C7C96CD3DD4}" type="presOf" srcId="{0C021476-EC6C-425F-A919-65D6831F81FF}" destId="{7C46442F-A93C-4B3D-A414-2ED5155B0B8F}" srcOrd="0" destOrd="0" presId="urn:microsoft.com/office/officeart/2005/8/layout/cycle2"/>
    <dgm:cxn modelId="{5C34A45A-5E36-4320-87C4-7AC467808022}" type="presOf" srcId="{517F1778-4E9B-4B09-ABA5-8019EC2541F8}" destId="{90848742-692E-47E9-8761-A80F0BA854F1}" srcOrd="0" destOrd="0" presId="urn:microsoft.com/office/officeart/2005/8/layout/cycle2"/>
    <dgm:cxn modelId="{8A99D92A-FA59-4CC8-91D8-6D7FE5959A1F}" type="presOf" srcId="{40536CE3-5DA2-4A72-9E3A-B877A6B255F2}" destId="{3009E053-5409-42E2-A40C-064332C5E4C5}" srcOrd="0" destOrd="0" presId="urn:microsoft.com/office/officeart/2005/8/layout/cycle2"/>
    <dgm:cxn modelId="{77D7A4F7-6B46-47B4-B44B-AD48B6157664}" type="presParOf" srcId="{6DF14FED-4F80-42E8-8809-B4A23194AA5F}" destId="{B4E1905E-5A49-46A2-A677-82DA593DBD19}" srcOrd="0" destOrd="0" presId="urn:microsoft.com/office/officeart/2005/8/layout/cycle2"/>
    <dgm:cxn modelId="{1550B08B-98A6-477C-B23F-8AA9F1AB03B8}" type="presParOf" srcId="{6DF14FED-4F80-42E8-8809-B4A23194AA5F}" destId="{90848742-692E-47E9-8761-A80F0BA854F1}" srcOrd="1" destOrd="0" presId="urn:microsoft.com/office/officeart/2005/8/layout/cycle2"/>
    <dgm:cxn modelId="{EE10985C-C4D7-4A5A-BB5F-D0CE418DC3D2}" type="presParOf" srcId="{90848742-692E-47E9-8761-A80F0BA854F1}" destId="{C18B53A6-D1DD-4465-84F1-4FD3EA927633}" srcOrd="0" destOrd="0" presId="urn:microsoft.com/office/officeart/2005/8/layout/cycle2"/>
    <dgm:cxn modelId="{309CE071-965F-4424-AB64-EF6E048943BC}" type="presParOf" srcId="{6DF14FED-4F80-42E8-8809-B4A23194AA5F}" destId="{3009E053-5409-42E2-A40C-064332C5E4C5}" srcOrd="2" destOrd="0" presId="urn:microsoft.com/office/officeart/2005/8/layout/cycle2"/>
    <dgm:cxn modelId="{0A9DA5D1-9BBA-4DA5-AE32-6CE639BBE491}" type="presParOf" srcId="{6DF14FED-4F80-42E8-8809-B4A23194AA5F}" destId="{2A848C94-BEB2-42B5-B968-227B59909652}" srcOrd="3" destOrd="0" presId="urn:microsoft.com/office/officeart/2005/8/layout/cycle2"/>
    <dgm:cxn modelId="{F94F85B7-D75D-411F-9FEF-FDA6FED81A4D}" type="presParOf" srcId="{2A848C94-BEB2-42B5-B968-227B59909652}" destId="{DAEC8F5F-90E6-4C16-9181-6DEFB71947CF}" srcOrd="0" destOrd="0" presId="urn:microsoft.com/office/officeart/2005/8/layout/cycle2"/>
    <dgm:cxn modelId="{85C2A976-6FD0-4C3F-AA20-21DEE0806B04}" type="presParOf" srcId="{6DF14FED-4F80-42E8-8809-B4A23194AA5F}" destId="{3F3A95BE-9E5D-42C7-9872-A86F345A1D26}" srcOrd="4" destOrd="0" presId="urn:microsoft.com/office/officeart/2005/8/layout/cycle2"/>
    <dgm:cxn modelId="{199804D3-C620-40BC-9E4E-98FFAB5611C6}" type="presParOf" srcId="{6DF14FED-4F80-42E8-8809-B4A23194AA5F}" destId="{7914503C-5FA0-47EA-81C6-9709CD776ACD}" srcOrd="5" destOrd="0" presId="urn:microsoft.com/office/officeart/2005/8/layout/cycle2"/>
    <dgm:cxn modelId="{B0E93ECB-2DDB-4CE0-92C8-A0B9AE27053C}" type="presParOf" srcId="{7914503C-5FA0-47EA-81C6-9709CD776ACD}" destId="{8C030DD1-3BE8-4588-AF5B-0651B7C43CD4}" srcOrd="0" destOrd="0" presId="urn:microsoft.com/office/officeart/2005/8/layout/cycle2"/>
    <dgm:cxn modelId="{675DDA22-8492-4ED6-8B1C-0E0B4AEAE575}" type="presParOf" srcId="{6DF14FED-4F80-42E8-8809-B4A23194AA5F}" destId="{561B8A5B-22DB-4876-A4C5-40F8BFCDAF8F}" srcOrd="6" destOrd="0" presId="urn:microsoft.com/office/officeart/2005/8/layout/cycle2"/>
    <dgm:cxn modelId="{2B489EC7-CA17-4653-9E0C-2C3B6FAC22A8}" type="presParOf" srcId="{6DF14FED-4F80-42E8-8809-B4A23194AA5F}" destId="{7C46442F-A93C-4B3D-A414-2ED5155B0B8F}" srcOrd="7" destOrd="0" presId="urn:microsoft.com/office/officeart/2005/8/layout/cycle2"/>
    <dgm:cxn modelId="{C91F4558-EBC5-4406-B4CE-7CCFBADB53F2}" type="presParOf" srcId="{7C46442F-A93C-4B3D-A414-2ED5155B0B8F}" destId="{3E7B920E-5D5A-429D-9D94-81C7872C9F14}"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1905E-5A49-46A2-A677-82DA593DBD19}">
      <dsp:nvSpPr>
        <dsp:cNvPr id="0" name=""/>
        <dsp:cNvSpPr/>
      </dsp:nvSpPr>
      <dsp:spPr>
        <a:xfrm>
          <a:off x="3461611" y="930"/>
          <a:ext cx="1549295" cy="1549295"/>
        </a:xfrm>
        <a:prstGeom prst="ellipse">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r-Latn-RS" sz="1600" kern="1200" smtClean="0">
              <a:effectLst>
                <a:outerShdw blurRad="38100" dist="38100" dir="2700000" algn="tl">
                  <a:srgbClr val="000000">
                    <a:alpha val="43137"/>
                  </a:srgbClr>
                </a:outerShdw>
              </a:effectLst>
            </a:rPr>
            <a:t>Plan integriteta kao mehanizam</a:t>
          </a:r>
          <a:endParaRPr lang="en-US" sz="1600" kern="1200" dirty="0">
            <a:effectLst>
              <a:outerShdw blurRad="38100" dist="38100" dir="2700000" algn="tl">
                <a:srgbClr val="000000">
                  <a:alpha val="43137"/>
                </a:srgbClr>
              </a:outerShdw>
            </a:effectLst>
          </a:endParaRPr>
        </a:p>
      </dsp:txBody>
      <dsp:txXfrm>
        <a:off x="3688500" y="227819"/>
        <a:ext cx="1095517" cy="1095517"/>
      </dsp:txXfrm>
    </dsp:sp>
    <dsp:sp modelId="{90848742-692E-47E9-8761-A80F0BA854F1}">
      <dsp:nvSpPr>
        <dsp:cNvPr id="0" name=""/>
        <dsp:cNvSpPr/>
      </dsp:nvSpPr>
      <dsp:spPr>
        <a:xfrm rot="2700000">
          <a:off x="4844542" y="1328185"/>
          <a:ext cx="411535" cy="522887"/>
        </a:xfrm>
        <a:prstGeom prst="rightArrow">
          <a:avLst>
            <a:gd name="adj1" fmla="val 60000"/>
            <a:gd name="adj2" fmla="val 50000"/>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effectLst>
              <a:outerShdw blurRad="38100" dist="38100" dir="2700000" algn="tl">
                <a:srgbClr val="000000">
                  <a:alpha val="43137"/>
                </a:srgbClr>
              </a:outerShdw>
            </a:effectLst>
          </a:endParaRPr>
        </a:p>
      </dsp:txBody>
      <dsp:txXfrm>
        <a:off x="4862622" y="1389112"/>
        <a:ext cx="288075" cy="313733"/>
      </dsp:txXfrm>
    </dsp:sp>
    <dsp:sp modelId="{3009E053-5409-42E2-A40C-064332C5E4C5}">
      <dsp:nvSpPr>
        <dsp:cNvPr id="0" name=""/>
        <dsp:cNvSpPr/>
      </dsp:nvSpPr>
      <dsp:spPr>
        <a:xfrm>
          <a:off x="5106184" y="1645503"/>
          <a:ext cx="1549295" cy="1549295"/>
        </a:xfrm>
        <a:prstGeom prst="ellipse">
          <a:avLst/>
        </a:prstGeom>
        <a:gradFill rotWithShape="0">
          <a:gsLst>
            <a:gs pos="0">
              <a:schemeClr val="accent6">
                <a:shade val="50000"/>
                <a:hueOff val="-230847"/>
                <a:satOff val="15390"/>
                <a:lumOff val="20092"/>
                <a:alphaOff val="0"/>
                <a:shade val="51000"/>
                <a:satMod val="130000"/>
              </a:schemeClr>
            </a:gs>
            <a:gs pos="80000">
              <a:schemeClr val="accent6">
                <a:shade val="50000"/>
                <a:hueOff val="-230847"/>
                <a:satOff val="15390"/>
                <a:lumOff val="20092"/>
                <a:alphaOff val="0"/>
                <a:shade val="93000"/>
                <a:satMod val="130000"/>
              </a:schemeClr>
            </a:gs>
            <a:gs pos="100000">
              <a:schemeClr val="accent6">
                <a:shade val="50000"/>
                <a:hueOff val="-230847"/>
                <a:satOff val="15390"/>
                <a:lumOff val="200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r-Latn-RS" sz="1600" kern="1200" dirty="0" smtClean="0">
              <a:effectLst>
                <a:outerShdw blurRad="38100" dist="38100" dir="2700000" algn="tl">
                  <a:srgbClr val="000000">
                    <a:alpha val="43137"/>
                  </a:srgbClr>
                </a:outerShdw>
              </a:effectLst>
            </a:rPr>
            <a:t>Procedura izrade Plana</a:t>
          </a:r>
          <a:endParaRPr lang="en-US" sz="1600" kern="1200" dirty="0">
            <a:effectLst>
              <a:outerShdw blurRad="38100" dist="38100" dir="2700000" algn="tl">
                <a:srgbClr val="000000">
                  <a:alpha val="43137"/>
                </a:srgbClr>
              </a:outerShdw>
            </a:effectLst>
          </a:endParaRPr>
        </a:p>
      </dsp:txBody>
      <dsp:txXfrm>
        <a:off x="5333073" y="1872392"/>
        <a:ext cx="1095517" cy="1095517"/>
      </dsp:txXfrm>
    </dsp:sp>
    <dsp:sp modelId="{2A848C94-BEB2-42B5-B968-227B59909652}">
      <dsp:nvSpPr>
        <dsp:cNvPr id="0" name=""/>
        <dsp:cNvSpPr/>
      </dsp:nvSpPr>
      <dsp:spPr>
        <a:xfrm rot="8100000">
          <a:off x="4861013" y="2972758"/>
          <a:ext cx="411535" cy="522887"/>
        </a:xfrm>
        <a:prstGeom prst="rightArrow">
          <a:avLst>
            <a:gd name="adj1" fmla="val 60000"/>
            <a:gd name="adj2" fmla="val 50000"/>
          </a:avLst>
        </a:prstGeom>
        <a:gradFill rotWithShape="0">
          <a:gsLst>
            <a:gs pos="0">
              <a:schemeClr val="accent6">
                <a:shade val="90000"/>
                <a:hueOff val="-241362"/>
                <a:satOff val="3282"/>
                <a:lumOff val="13866"/>
                <a:alphaOff val="0"/>
                <a:shade val="51000"/>
                <a:satMod val="130000"/>
              </a:schemeClr>
            </a:gs>
            <a:gs pos="80000">
              <a:schemeClr val="accent6">
                <a:shade val="90000"/>
                <a:hueOff val="-241362"/>
                <a:satOff val="3282"/>
                <a:lumOff val="13866"/>
                <a:alphaOff val="0"/>
                <a:shade val="93000"/>
                <a:satMod val="130000"/>
              </a:schemeClr>
            </a:gs>
            <a:gs pos="100000">
              <a:schemeClr val="accent6">
                <a:shade val="90000"/>
                <a:hueOff val="-241362"/>
                <a:satOff val="3282"/>
                <a:lumOff val="138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effectLst>
              <a:outerShdw blurRad="38100" dist="38100" dir="2700000" algn="tl">
                <a:srgbClr val="000000">
                  <a:alpha val="43137"/>
                </a:srgbClr>
              </a:outerShdw>
            </a:effectLst>
          </a:endParaRPr>
        </a:p>
      </dsp:txBody>
      <dsp:txXfrm rot="10800000">
        <a:off x="4966393" y="3033685"/>
        <a:ext cx="288075" cy="313733"/>
      </dsp:txXfrm>
    </dsp:sp>
    <dsp:sp modelId="{3F3A95BE-9E5D-42C7-9872-A86F345A1D26}">
      <dsp:nvSpPr>
        <dsp:cNvPr id="0" name=""/>
        <dsp:cNvSpPr/>
      </dsp:nvSpPr>
      <dsp:spPr>
        <a:xfrm>
          <a:off x="3461611" y="3290076"/>
          <a:ext cx="1549295" cy="1549295"/>
        </a:xfrm>
        <a:prstGeom prst="ellipse">
          <a:avLst/>
        </a:prstGeom>
        <a:gradFill rotWithShape="0">
          <a:gsLst>
            <a:gs pos="0">
              <a:schemeClr val="accent6">
                <a:shade val="50000"/>
                <a:hueOff val="-461694"/>
                <a:satOff val="30780"/>
                <a:lumOff val="40185"/>
                <a:alphaOff val="0"/>
                <a:shade val="51000"/>
                <a:satMod val="130000"/>
              </a:schemeClr>
            </a:gs>
            <a:gs pos="80000">
              <a:schemeClr val="accent6">
                <a:shade val="50000"/>
                <a:hueOff val="-461694"/>
                <a:satOff val="30780"/>
                <a:lumOff val="40185"/>
                <a:alphaOff val="0"/>
                <a:shade val="93000"/>
                <a:satMod val="130000"/>
              </a:schemeClr>
            </a:gs>
            <a:gs pos="100000">
              <a:schemeClr val="accent6">
                <a:shade val="50000"/>
                <a:hueOff val="-461694"/>
                <a:satOff val="30780"/>
                <a:lumOff val="4018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r-Latn-RS" sz="1600" kern="1200" dirty="0" smtClean="0">
              <a:effectLst>
                <a:outerShdw blurRad="38100" dist="38100" dir="2700000" algn="tl">
                  <a:srgbClr val="000000">
                    <a:alpha val="43137"/>
                  </a:srgbClr>
                </a:outerShdw>
              </a:effectLst>
            </a:rPr>
            <a:t>Upitnik</a:t>
          </a:r>
          <a:endParaRPr lang="en-US" sz="1600" kern="1200" dirty="0">
            <a:effectLst>
              <a:outerShdw blurRad="38100" dist="38100" dir="2700000" algn="tl">
                <a:srgbClr val="000000">
                  <a:alpha val="43137"/>
                </a:srgbClr>
              </a:outerShdw>
            </a:effectLst>
          </a:endParaRPr>
        </a:p>
      </dsp:txBody>
      <dsp:txXfrm>
        <a:off x="3688500" y="3516965"/>
        <a:ext cx="1095517" cy="1095517"/>
      </dsp:txXfrm>
    </dsp:sp>
    <dsp:sp modelId="{7914503C-5FA0-47EA-81C6-9709CD776ACD}">
      <dsp:nvSpPr>
        <dsp:cNvPr id="0" name=""/>
        <dsp:cNvSpPr/>
      </dsp:nvSpPr>
      <dsp:spPr>
        <a:xfrm rot="13500000">
          <a:off x="3216440" y="2989230"/>
          <a:ext cx="411535" cy="522887"/>
        </a:xfrm>
        <a:prstGeom prst="rightArrow">
          <a:avLst>
            <a:gd name="adj1" fmla="val 60000"/>
            <a:gd name="adj2" fmla="val 50000"/>
          </a:avLst>
        </a:prstGeom>
        <a:gradFill rotWithShape="0">
          <a:gsLst>
            <a:gs pos="0">
              <a:schemeClr val="accent6">
                <a:shade val="90000"/>
                <a:hueOff val="-482725"/>
                <a:satOff val="6563"/>
                <a:lumOff val="27732"/>
                <a:alphaOff val="0"/>
                <a:shade val="51000"/>
                <a:satMod val="130000"/>
              </a:schemeClr>
            </a:gs>
            <a:gs pos="80000">
              <a:schemeClr val="accent6">
                <a:shade val="90000"/>
                <a:hueOff val="-482725"/>
                <a:satOff val="6563"/>
                <a:lumOff val="27732"/>
                <a:alphaOff val="0"/>
                <a:shade val="93000"/>
                <a:satMod val="130000"/>
              </a:schemeClr>
            </a:gs>
            <a:gs pos="100000">
              <a:schemeClr val="accent6">
                <a:shade val="90000"/>
                <a:hueOff val="-482725"/>
                <a:satOff val="6563"/>
                <a:lumOff val="2773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effectLst>
              <a:outerShdw blurRad="38100" dist="38100" dir="2700000" algn="tl">
                <a:srgbClr val="000000">
                  <a:alpha val="43137"/>
                </a:srgbClr>
              </a:outerShdw>
            </a:effectLst>
          </a:endParaRPr>
        </a:p>
      </dsp:txBody>
      <dsp:txXfrm rot="10800000">
        <a:off x="3321820" y="3137457"/>
        <a:ext cx="288075" cy="313733"/>
      </dsp:txXfrm>
    </dsp:sp>
    <dsp:sp modelId="{561B8A5B-22DB-4876-A4C5-40F8BFCDAF8F}">
      <dsp:nvSpPr>
        <dsp:cNvPr id="0" name=""/>
        <dsp:cNvSpPr/>
      </dsp:nvSpPr>
      <dsp:spPr>
        <a:xfrm>
          <a:off x="1817037" y="1645503"/>
          <a:ext cx="1549295" cy="1549295"/>
        </a:xfrm>
        <a:prstGeom prst="ellipse">
          <a:avLst/>
        </a:prstGeom>
        <a:gradFill rotWithShape="0">
          <a:gsLst>
            <a:gs pos="0">
              <a:schemeClr val="accent6">
                <a:shade val="50000"/>
                <a:hueOff val="-230847"/>
                <a:satOff val="15390"/>
                <a:lumOff val="20092"/>
                <a:alphaOff val="0"/>
                <a:shade val="51000"/>
                <a:satMod val="130000"/>
              </a:schemeClr>
            </a:gs>
            <a:gs pos="80000">
              <a:schemeClr val="accent6">
                <a:shade val="50000"/>
                <a:hueOff val="-230847"/>
                <a:satOff val="15390"/>
                <a:lumOff val="20092"/>
                <a:alphaOff val="0"/>
                <a:shade val="93000"/>
                <a:satMod val="130000"/>
              </a:schemeClr>
            </a:gs>
            <a:gs pos="100000">
              <a:schemeClr val="accent6">
                <a:shade val="50000"/>
                <a:hueOff val="-230847"/>
                <a:satOff val="15390"/>
                <a:lumOff val="200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r-Latn-RS" sz="1600" kern="1200" dirty="0" smtClean="0">
              <a:effectLst>
                <a:outerShdw blurRad="38100" dist="38100" dir="2700000" algn="tl">
                  <a:srgbClr val="000000">
                    <a:alpha val="43137"/>
                  </a:srgbClr>
                </a:outerShdw>
              </a:effectLst>
            </a:rPr>
            <a:t>Saradnja sa Agencijom za borbu protiv korupcije</a:t>
          </a:r>
          <a:endParaRPr lang="en-US" sz="1600" kern="1200" dirty="0">
            <a:effectLst>
              <a:outerShdw blurRad="38100" dist="38100" dir="2700000" algn="tl">
                <a:srgbClr val="000000">
                  <a:alpha val="43137"/>
                </a:srgbClr>
              </a:outerShdw>
            </a:effectLst>
          </a:endParaRPr>
        </a:p>
      </dsp:txBody>
      <dsp:txXfrm>
        <a:off x="2043926" y="1872392"/>
        <a:ext cx="1095517" cy="1095517"/>
      </dsp:txXfrm>
    </dsp:sp>
    <dsp:sp modelId="{7C46442F-A93C-4B3D-A414-2ED5155B0B8F}">
      <dsp:nvSpPr>
        <dsp:cNvPr id="0" name=""/>
        <dsp:cNvSpPr/>
      </dsp:nvSpPr>
      <dsp:spPr>
        <a:xfrm rot="18900000">
          <a:off x="3199968" y="1344657"/>
          <a:ext cx="411535" cy="522887"/>
        </a:xfrm>
        <a:prstGeom prst="rightArrow">
          <a:avLst>
            <a:gd name="adj1" fmla="val 60000"/>
            <a:gd name="adj2" fmla="val 50000"/>
          </a:avLst>
        </a:prstGeom>
        <a:gradFill rotWithShape="0">
          <a:gsLst>
            <a:gs pos="0">
              <a:schemeClr val="accent6">
                <a:shade val="90000"/>
                <a:hueOff val="-241362"/>
                <a:satOff val="3282"/>
                <a:lumOff val="13866"/>
                <a:alphaOff val="0"/>
                <a:shade val="51000"/>
                <a:satMod val="130000"/>
              </a:schemeClr>
            </a:gs>
            <a:gs pos="80000">
              <a:schemeClr val="accent6">
                <a:shade val="90000"/>
                <a:hueOff val="-241362"/>
                <a:satOff val="3282"/>
                <a:lumOff val="13866"/>
                <a:alphaOff val="0"/>
                <a:shade val="93000"/>
                <a:satMod val="130000"/>
              </a:schemeClr>
            </a:gs>
            <a:gs pos="100000">
              <a:schemeClr val="accent6">
                <a:shade val="90000"/>
                <a:hueOff val="-241362"/>
                <a:satOff val="3282"/>
                <a:lumOff val="138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effectLst>
              <a:outerShdw blurRad="38100" dist="38100" dir="2700000" algn="tl">
                <a:srgbClr val="000000">
                  <a:alpha val="43137"/>
                </a:srgbClr>
              </a:outerShdw>
            </a:effectLst>
          </a:endParaRPr>
        </a:p>
      </dsp:txBody>
      <dsp:txXfrm>
        <a:off x="3218048" y="1492884"/>
        <a:ext cx="288075" cy="3137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F4F4-18D0-4EF6-9D83-363134EBAEA0}">
      <dsp:nvSpPr>
        <dsp:cNvPr id="0" name=""/>
        <dsp:cNvSpPr/>
      </dsp:nvSpPr>
      <dsp:spPr>
        <a:xfrm>
          <a:off x="0" y="753795"/>
          <a:ext cx="8358246" cy="201600"/>
        </a:xfrm>
        <a:prstGeom prst="rect">
          <a:avLst/>
        </a:prstGeom>
        <a:solidFill>
          <a:schemeClr val="lt1">
            <a:alpha val="90000"/>
            <a:hueOff val="0"/>
            <a:satOff val="0"/>
            <a:lumOff val="0"/>
            <a:alphaOff val="0"/>
          </a:schemeClr>
        </a:solidFill>
        <a:ln w="9525" cap="flat" cmpd="sng" algn="ctr">
          <a:solidFill>
            <a:schemeClr val="accent6">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DDA58CF-CAF6-4312-95F7-1E49D3239045}">
      <dsp:nvSpPr>
        <dsp:cNvPr id="0" name=""/>
        <dsp:cNvSpPr/>
      </dsp:nvSpPr>
      <dsp:spPr>
        <a:xfrm>
          <a:off x="417504" y="84723"/>
          <a:ext cx="6577444" cy="787151"/>
        </a:xfrm>
        <a:prstGeom prst="roundRect">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145" tIns="0" rIns="221145" bIns="0" numCol="1" spcCol="1270" anchor="ctr" anchorCtr="0">
          <a:noAutofit/>
        </a:bodyPr>
        <a:lstStyle/>
        <a:p>
          <a:pPr lvl="0" algn="l" defTabSz="711200">
            <a:lnSpc>
              <a:spcPct val="90000"/>
            </a:lnSpc>
            <a:spcBef>
              <a:spcPct val="0"/>
            </a:spcBef>
            <a:spcAft>
              <a:spcPct val="35000"/>
            </a:spcAft>
          </a:pPr>
          <a:r>
            <a:rPr lang="sr-Latn-RS" sz="1600" b="1" kern="1200" dirty="0" smtClean="0">
              <a:solidFill>
                <a:schemeClr val="bg1"/>
              </a:solidFill>
              <a:effectLst>
                <a:outerShdw blurRad="38100" dist="38100" dir="2700000" algn="tl">
                  <a:srgbClr val="000000">
                    <a:alpha val="43137"/>
                  </a:srgbClr>
                </a:outerShdw>
              </a:effectLst>
            </a:rPr>
            <a:t>Metod: Kvalitativno istraživanje stavova predstavnika sudova u Srbiji o stepenu integriteta sudova i njihova ocena procesa izrade Plana integriteta.</a:t>
          </a:r>
          <a:endParaRPr lang="en-US" sz="1600" b="1" kern="1200" dirty="0">
            <a:solidFill>
              <a:schemeClr val="bg1"/>
            </a:solidFill>
            <a:effectLst>
              <a:outerShdw blurRad="38100" dist="38100" dir="2700000" algn="tl">
                <a:srgbClr val="000000">
                  <a:alpha val="43137"/>
                </a:srgbClr>
              </a:outerShdw>
            </a:effectLst>
          </a:endParaRPr>
        </a:p>
      </dsp:txBody>
      <dsp:txXfrm>
        <a:off x="455930" y="123149"/>
        <a:ext cx="6500592" cy="710299"/>
      </dsp:txXfrm>
    </dsp:sp>
    <dsp:sp modelId="{3B3F89F9-34F4-4B2D-8763-18BDE13ECF37}">
      <dsp:nvSpPr>
        <dsp:cNvPr id="0" name=""/>
        <dsp:cNvSpPr/>
      </dsp:nvSpPr>
      <dsp:spPr>
        <a:xfrm>
          <a:off x="0" y="1441159"/>
          <a:ext cx="8358246" cy="201600"/>
        </a:xfrm>
        <a:prstGeom prst="rect">
          <a:avLst/>
        </a:prstGeom>
        <a:solidFill>
          <a:schemeClr val="lt1">
            <a:alpha val="90000"/>
            <a:hueOff val="0"/>
            <a:satOff val="0"/>
            <a:lumOff val="0"/>
            <a:alphaOff val="0"/>
          </a:schemeClr>
        </a:solidFill>
        <a:ln w="9525" cap="flat" cmpd="sng" algn="ctr">
          <a:solidFill>
            <a:schemeClr val="accent6">
              <a:shade val="50000"/>
              <a:hueOff val="-184678"/>
              <a:satOff val="12312"/>
              <a:lumOff val="16074"/>
              <a:alphaOff val="0"/>
            </a:schemeClr>
          </a:solidFill>
          <a:prstDash val="solid"/>
        </a:ln>
        <a:effectLst/>
      </dsp:spPr>
      <dsp:style>
        <a:lnRef idx="1">
          <a:scrgbClr r="0" g="0" b="0"/>
        </a:lnRef>
        <a:fillRef idx="1">
          <a:scrgbClr r="0" g="0" b="0"/>
        </a:fillRef>
        <a:effectRef idx="0">
          <a:scrgbClr r="0" g="0" b="0"/>
        </a:effectRef>
        <a:fontRef idx="minor"/>
      </dsp:style>
    </dsp:sp>
    <dsp:sp modelId="{5E0C296B-D6D0-4E6B-BB25-BDA51E44BD5B}">
      <dsp:nvSpPr>
        <dsp:cNvPr id="0" name=""/>
        <dsp:cNvSpPr/>
      </dsp:nvSpPr>
      <dsp:spPr>
        <a:xfrm>
          <a:off x="417912" y="998595"/>
          <a:ext cx="6803862" cy="560643"/>
        </a:xfrm>
        <a:prstGeom prst="roundRect">
          <a:avLst/>
        </a:prstGeom>
        <a:gradFill rotWithShape="0">
          <a:gsLst>
            <a:gs pos="0">
              <a:schemeClr val="accent6">
                <a:shade val="50000"/>
                <a:hueOff val="-184678"/>
                <a:satOff val="12312"/>
                <a:lumOff val="16074"/>
                <a:alphaOff val="0"/>
                <a:shade val="51000"/>
                <a:satMod val="130000"/>
              </a:schemeClr>
            </a:gs>
            <a:gs pos="80000">
              <a:schemeClr val="accent6">
                <a:shade val="50000"/>
                <a:hueOff val="-184678"/>
                <a:satOff val="12312"/>
                <a:lumOff val="16074"/>
                <a:alphaOff val="0"/>
                <a:shade val="93000"/>
                <a:satMod val="130000"/>
              </a:schemeClr>
            </a:gs>
            <a:gs pos="100000">
              <a:schemeClr val="accent6">
                <a:shade val="50000"/>
                <a:hueOff val="-184678"/>
                <a:satOff val="12312"/>
                <a:lumOff val="1607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145" tIns="0" rIns="221145" bIns="0" numCol="1" spcCol="1270" anchor="ctr" anchorCtr="0">
          <a:noAutofit/>
        </a:bodyPr>
        <a:lstStyle/>
        <a:p>
          <a:pPr lvl="0" algn="l" defTabSz="711200">
            <a:lnSpc>
              <a:spcPct val="90000"/>
            </a:lnSpc>
            <a:spcBef>
              <a:spcPct val="0"/>
            </a:spcBef>
            <a:spcAft>
              <a:spcPct val="35000"/>
            </a:spcAft>
          </a:pPr>
          <a:r>
            <a:rPr lang="sr-Latn-RS" sz="1600" b="1" kern="1200" dirty="0" smtClean="0">
              <a:solidFill>
                <a:schemeClr val="bg1"/>
              </a:solidFill>
              <a:effectLst>
                <a:outerShdw blurRad="38100" dist="38100" dir="2700000" algn="tl">
                  <a:srgbClr val="000000">
                    <a:alpha val="43137"/>
                  </a:srgbClr>
                </a:outerShdw>
              </a:effectLst>
            </a:rPr>
            <a:t>Period: Istraživanje je sprovedeno u drugom kvartalu 2014. godine i obuhvatalo je ukupno </a:t>
          </a:r>
          <a:r>
            <a:rPr lang="en-US" sz="1600" b="1" kern="1200" dirty="0" smtClean="0">
              <a:solidFill>
                <a:schemeClr val="bg1"/>
              </a:solidFill>
              <a:effectLst>
                <a:outerShdw blurRad="38100" dist="38100" dir="2700000" algn="tl">
                  <a:srgbClr val="000000">
                    <a:alpha val="43137"/>
                  </a:srgbClr>
                </a:outerShdw>
              </a:effectLst>
            </a:rPr>
            <a:t>7</a:t>
          </a:r>
          <a:r>
            <a:rPr lang="sr-Latn-RS" sz="1600" b="1" kern="1200" dirty="0" smtClean="0">
              <a:solidFill>
                <a:schemeClr val="bg1"/>
              </a:solidFill>
              <a:effectLst>
                <a:outerShdw blurRad="38100" dist="38100" dir="2700000" algn="tl">
                  <a:srgbClr val="000000">
                    <a:alpha val="43137"/>
                  </a:srgbClr>
                </a:outerShdw>
              </a:effectLst>
            </a:rPr>
            <a:t> sudova. </a:t>
          </a:r>
          <a:endParaRPr lang="en-US" sz="1600" b="1" kern="1200" dirty="0">
            <a:solidFill>
              <a:schemeClr val="bg1"/>
            </a:solidFill>
            <a:effectLst>
              <a:outerShdw blurRad="38100" dist="38100" dir="2700000" algn="tl">
                <a:srgbClr val="000000">
                  <a:alpha val="43137"/>
                </a:srgbClr>
              </a:outerShdw>
            </a:effectLst>
          </a:endParaRPr>
        </a:p>
      </dsp:txBody>
      <dsp:txXfrm>
        <a:off x="445280" y="1025963"/>
        <a:ext cx="6749126" cy="505907"/>
      </dsp:txXfrm>
    </dsp:sp>
    <dsp:sp modelId="{38FF14A0-3AAA-448B-A5D4-018074CF91DB}">
      <dsp:nvSpPr>
        <dsp:cNvPr id="0" name=""/>
        <dsp:cNvSpPr/>
      </dsp:nvSpPr>
      <dsp:spPr>
        <a:xfrm>
          <a:off x="0" y="2661945"/>
          <a:ext cx="8358246" cy="201600"/>
        </a:xfrm>
        <a:prstGeom prst="rect">
          <a:avLst/>
        </a:prstGeom>
        <a:solidFill>
          <a:schemeClr val="lt1">
            <a:alpha val="90000"/>
            <a:hueOff val="0"/>
            <a:satOff val="0"/>
            <a:lumOff val="0"/>
            <a:alphaOff val="0"/>
          </a:schemeClr>
        </a:solidFill>
        <a:ln w="9525" cap="flat" cmpd="sng" algn="ctr">
          <a:solidFill>
            <a:schemeClr val="accent6">
              <a:shade val="50000"/>
              <a:hueOff val="-369355"/>
              <a:satOff val="24624"/>
              <a:lumOff val="32148"/>
              <a:alphaOff val="0"/>
            </a:schemeClr>
          </a:solidFill>
          <a:prstDash val="solid"/>
        </a:ln>
        <a:effectLst/>
      </dsp:spPr>
      <dsp:style>
        <a:lnRef idx="1">
          <a:scrgbClr r="0" g="0" b="0"/>
        </a:lnRef>
        <a:fillRef idx="1">
          <a:scrgbClr r="0" g="0" b="0"/>
        </a:fillRef>
        <a:effectRef idx="0">
          <a:scrgbClr r="0" g="0" b="0"/>
        </a:effectRef>
        <a:fontRef idx="minor"/>
      </dsp:style>
    </dsp:sp>
    <dsp:sp modelId="{6EE05081-3CB7-449F-B1F9-BFD71E0B87AC}">
      <dsp:nvSpPr>
        <dsp:cNvPr id="0" name=""/>
        <dsp:cNvSpPr/>
      </dsp:nvSpPr>
      <dsp:spPr>
        <a:xfrm>
          <a:off x="417504" y="1685959"/>
          <a:ext cx="7090289" cy="1094065"/>
        </a:xfrm>
        <a:prstGeom prst="roundRect">
          <a:avLst/>
        </a:prstGeom>
        <a:gradFill rotWithShape="0">
          <a:gsLst>
            <a:gs pos="0">
              <a:schemeClr val="accent6">
                <a:shade val="50000"/>
                <a:hueOff val="-369355"/>
                <a:satOff val="24624"/>
                <a:lumOff val="32148"/>
                <a:alphaOff val="0"/>
                <a:shade val="51000"/>
                <a:satMod val="130000"/>
              </a:schemeClr>
            </a:gs>
            <a:gs pos="80000">
              <a:schemeClr val="accent6">
                <a:shade val="50000"/>
                <a:hueOff val="-369355"/>
                <a:satOff val="24624"/>
                <a:lumOff val="32148"/>
                <a:alphaOff val="0"/>
                <a:shade val="93000"/>
                <a:satMod val="130000"/>
              </a:schemeClr>
            </a:gs>
            <a:gs pos="100000">
              <a:schemeClr val="accent6">
                <a:shade val="50000"/>
                <a:hueOff val="-369355"/>
                <a:satOff val="24624"/>
                <a:lumOff val="3214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145" tIns="0" rIns="221145" bIns="0" numCol="1" spcCol="1270" anchor="ctr" anchorCtr="0">
          <a:noAutofit/>
        </a:bodyPr>
        <a:lstStyle/>
        <a:p>
          <a:pPr lvl="0" algn="l" defTabSz="711200">
            <a:lnSpc>
              <a:spcPct val="90000"/>
            </a:lnSpc>
            <a:spcBef>
              <a:spcPct val="0"/>
            </a:spcBef>
            <a:spcAft>
              <a:spcPct val="35000"/>
            </a:spcAft>
          </a:pPr>
          <a:r>
            <a:rPr lang="sr-Latn-RS" sz="1600" b="1" kern="1200" dirty="0" smtClean="0">
              <a:solidFill>
                <a:schemeClr val="bg1"/>
              </a:solidFill>
              <a:effectLst>
                <a:outerShdw blurRad="38100" dist="38100" dir="2700000" algn="tl">
                  <a:srgbClr val="000000">
                    <a:alpha val="43137"/>
                  </a:srgbClr>
                </a:outerShdw>
              </a:effectLst>
            </a:rPr>
            <a:t>Uzorak: Osnovni i viši sudovi koji jesu/nisu izradili Plan integriteta u predviđenom roku - sudije i nesudeće osoblje – predstavnici koji su bili deo procesa izrade Plana integriteta, kao i predstavnici koji nisu bili deo ovog procesa, ukupno 1</a:t>
          </a:r>
          <a:r>
            <a:rPr lang="en-US" sz="1600" b="1" kern="1200" dirty="0" smtClean="0">
              <a:solidFill>
                <a:schemeClr val="bg1"/>
              </a:solidFill>
              <a:effectLst>
                <a:outerShdw blurRad="38100" dist="38100" dir="2700000" algn="tl">
                  <a:srgbClr val="000000">
                    <a:alpha val="43137"/>
                  </a:srgbClr>
                </a:outerShdw>
              </a:effectLst>
            </a:rPr>
            <a:t>8 </a:t>
          </a:r>
          <a:r>
            <a:rPr lang="sr-Latn-RS" sz="1600" b="1" kern="1200" dirty="0" smtClean="0">
              <a:solidFill>
                <a:schemeClr val="bg1"/>
              </a:solidFill>
              <a:effectLst>
                <a:outerShdw blurRad="38100" dist="38100" dir="2700000" algn="tl">
                  <a:srgbClr val="000000">
                    <a:alpha val="43137"/>
                  </a:srgbClr>
                </a:outerShdw>
              </a:effectLst>
            </a:rPr>
            <a:t>sagovornika.</a:t>
          </a:r>
          <a:endParaRPr lang="en-US" sz="1600" b="1" kern="1200" dirty="0">
            <a:solidFill>
              <a:schemeClr val="bg1"/>
            </a:solidFill>
            <a:effectLst>
              <a:outerShdw blurRad="38100" dist="38100" dir="2700000" algn="tl">
                <a:srgbClr val="000000">
                  <a:alpha val="43137"/>
                </a:srgbClr>
              </a:outerShdw>
            </a:effectLst>
          </a:endParaRPr>
        </a:p>
      </dsp:txBody>
      <dsp:txXfrm>
        <a:off x="470912" y="1739367"/>
        <a:ext cx="6983473" cy="987249"/>
      </dsp:txXfrm>
    </dsp:sp>
    <dsp:sp modelId="{FD915040-AF61-406F-B15B-204F4818A00D}">
      <dsp:nvSpPr>
        <dsp:cNvPr id="0" name=""/>
        <dsp:cNvSpPr/>
      </dsp:nvSpPr>
      <dsp:spPr>
        <a:xfrm>
          <a:off x="0" y="3078334"/>
          <a:ext cx="8358246" cy="201600"/>
        </a:xfrm>
        <a:prstGeom prst="rect">
          <a:avLst/>
        </a:prstGeom>
        <a:solidFill>
          <a:schemeClr val="lt1">
            <a:alpha val="90000"/>
            <a:hueOff val="0"/>
            <a:satOff val="0"/>
            <a:lumOff val="0"/>
            <a:alphaOff val="0"/>
          </a:schemeClr>
        </a:solidFill>
        <a:ln w="9525" cap="flat" cmpd="sng" algn="ctr">
          <a:solidFill>
            <a:schemeClr val="accent6">
              <a:shade val="50000"/>
              <a:hueOff val="-369355"/>
              <a:satOff val="24624"/>
              <a:lumOff val="32148"/>
              <a:alphaOff val="0"/>
            </a:schemeClr>
          </a:solidFill>
          <a:prstDash val="solid"/>
        </a:ln>
        <a:effectLst/>
      </dsp:spPr>
      <dsp:style>
        <a:lnRef idx="1">
          <a:scrgbClr r="0" g="0" b="0"/>
        </a:lnRef>
        <a:fillRef idx="1">
          <a:scrgbClr r="0" g="0" b="0"/>
        </a:fillRef>
        <a:effectRef idx="0">
          <a:scrgbClr r="0" g="0" b="0"/>
        </a:effectRef>
        <a:fontRef idx="minor"/>
      </dsp:style>
    </dsp:sp>
    <dsp:sp modelId="{36DFF048-F507-4E55-994F-8205C7BA4B5D}">
      <dsp:nvSpPr>
        <dsp:cNvPr id="0" name=""/>
        <dsp:cNvSpPr/>
      </dsp:nvSpPr>
      <dsp:spPr>
        <a:xfrm>
          <a:off x="417912" y="2906745"/>
          <a:ext cx="7390461" cy="289669"/>
        </a:xfrm>
        <a:prstGeom prst="roundRect">
          <a:avLst/>
        </a:prstGeom>
        <a:gradFill rotWithShape="0">
          <a:gsLst>
            <a:gs pos="0">
              <a:schemeClr val="accent6">
                <a:shade val="50000"/>
                <a:hueOff val="-369355"/>
                <a:satOff val="24624"/>
                <a:lumOff val="32148"/>
                <a:alphaOff val="0"/>
                <a:shade val="51000"/>
                <a:satMod val="130000"/>
              </a:schemeClr>
            </a:gs>
            <a:gs pos="80000">
              <a:schemeClr val="accent6">
                <a:shade val="50000"/>
                <a:hueOff val="-369355"/>
                <a:satOff val="24624"/>
                <a:lumOff val="32148"/>
                <a:alphaOff val="0"/>
                <a:shade val="93000"/>
                <a:satMod val="130000"/>
              </a:schemeClr>
            </a:gs>
            <a:gs pos="100000">
              <a:schemeClr val="accent6">
                <a:shade val="50000"/>
                <a:hueOff val="-369355"/>
                <a:satOff val="24624"/>
                <a:lumOff val="3214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145" tIns="0" rIns="221145" bIns="0" numCol="1" spcCol="1270" anchor="ctr" anchorCtr="0">
          <a:noAutofit/>
        </a:bodyPr>
        <a:lstStyle/>
        <a:p>
          <a:pPr lvl="0" algn="l" defTabSz="711200">
            <a:lnSpc>
              <a:spcPct val="90000"/>
            </a:lnSpc>
            <a:spcBef>
              <a:spcPct val="0"/>
            </a:spcBef>
            <a:spcAft>
              <a:spcPct val="35000"/>
            </a:spcAft>
          </a:pPr>
          <a:r>
            <a:rPr lang="sr-Latn-RS" sz="1600" b="1" kern="1200" dirty="0" smtClean="0">
              <a:solidFill>
                <a:schemeClr val="bg1"/>
              </a:solidFill>
              <a:effectLst>
                <a:outerShdw blurRad="38100" dist="38100" dir="2700000" algn="tl">
                  <a:srgbClr val="000000">
                    <a:alpha val="43137"/>
                  </a:srgbClr>
                </a:outerShdw>
              </a:effectLst>
            </a:rPr>
            <a:t>Teritorija: Beograd, Ivanjica, Niš, Velika Plana, Šabac, Užice, Čačak</a:t>
          </a:r>
          <a:endParaRPr lang="en-US" sz="1600" b="1" kern="1200" dirty="0">
            <a:solidFill>
              <a:schemeClr val="bg1"/>
            </a:solidFill>
            <a:effectLst>
              <a:outerShdw blurRad="38100" dist="38100" dir="2700000" algn="tl">
                <a:srgbClr val="000000">
                  <a:alpha val="43137"/>
                </a:srgbClr>
              </a:outerShdw>
            </a:effectLst>
          </a:endParaRPr>
        </a:p>
      </dsp:txBody>
      <dsp:txXfrm>
        <a:off x="432052" y="2920885"/>
        <a:ext cx="7362181" cy="261389"/>
      </dsp:txXfrm>
    </dsp:sp>
    <dsp:sp modelId="{D31DCD9F-6147-475B-95C9-DD8C6DE5C339}">
      <dsp:nvSpPr>
        <dsp:cNvPr id="0" name=""/>
        <dsp:cNvSpPr/>
      </dsp:nvSpPr>
      <dsp:spPr>
        <a:xfrm>
          <a:off x="0" y="4453953"/>
          <a:ext cx="8358246" cy="201600"/>
        </a:xfrm>
        <a:prstGeom prst="rect">
          <a:avLst/>
        </a:prstGeom>
        <a:solidFill>
          <a:schemeClr val="lt1">
            <a:alpha val="90000"/>
            <a:hueOff val="0"/>
            <a:satOff val="0"/>
            <a:lumOff val="0"/>
            <a:alphaOff val="0"/>
          </a:schemeClr>
        </a:solidFill>
        <a:ln w="9525" cap="flat" cmpd="sng" algn="ctr">
          <a:solidFill>
            <a:schemeClr val="accent6">
              <a:shade val="50000"/>
              <a:hueOff val="-184678"/>
              <a:satOff val="12312"/>
              <a:lumOff val="16074"/>
              <a:alphaOff val="0"/>
            </a:schemeClr>
          </a:solidFill>
          <a:prstDash val="solid"/>
        </a:ln>
        <a:effectLst/>
      </dsp:spPr>
      <dsp:style>
        <a:lnRef idx="1">
          <a:scrgbClr r="0" g="0" b="0"/>
        </a:lnRef>
        <a:fillRef idx="1">
          <a:scrgbClr r="0" g="0" b="0"/>
        </a:fillRef>
        <a:effectRef idx="0">
          <a:scrgbClr r="0" g="0" b="0"/>
        </a:effectRef>
        <a:fontRef idx="minor"/>
      </dsp:style>
    </dsp:sp>
    <dsp:sp modelId="{DE8C2AAE-C24C-4EB6-B694-302BB45FFDDC}">
      <dsp:nvSpPr>
        <dsp:cNvPr id="0" name=""/>
        <dsp:cNvSpPr/>
      </dsp:nvSpPr>
      <dsp:spPr>
        <a:xfrm>
          <a:off x="417504" y="3323134"/>
          <a:ext cx="7676198" cy="1248899"/>
        </a:xfrm>
        <a:prstGeom prst="roundRect">
          <a:avLst/>
        </a:prstGeom>
        <a:gradFill rotWithShape="0">
          <a:gsLst>
            <a:gs pos="0">
              <a:schemeClr val="accent6">
                <a:shade val="50000"/>
                <a:hueOff val="-184678"/>
                <a:satOff val="12312"/>
                <a:lumOff val="16074"/>
                <a:alphaOff val="0"/>
                <a:shade val="51000"/>
                <a:satMod val="130000"/>
              </a:schemeClr>
            </a:gs>
            <a:gs pos="80000">
              <a:schemeClr val="accent6">
                <a:shade val="50000"/>
                <a:hueOff val="-184678"/>
                <a:satOff val="12312"/>
                <a:lumOff val="16074"/>
                <a:alphaOff val="0"/>
                <a:shade val="93000"/>
                <a:satMod val="130000"/>
              </a:schemeClr>
            </a:gs>
            <a:gs pos="100000">
              <a:schemeClr val="accent6">
                <a:shade val="50000"/>
                <a:hueOff val="-184678"/>
                <a:satOff val="12312"/>
                <a:lumOff val="1607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145" tIns="0" rIns="221145" bIns="0" numCol="1" spcCol="1270" anchor="ctr" anchorCtr="0">
          <a:noAutofit/>
        </a:bodyPr>
        <a:lstStyle/>
        <a:p>
          <a:pPr lvl="0" algn="l" defTabSz="711200">
            <a:lnSpc>
              <a:spcPct val="90000"/>
            </a:lnSpc>
            <a:spcBef>
              <a:spcPct val="0"/>
            </a:spcBef>
            <a:spcAft>
              <a:spcPct val="35000"/>
            </a:spcAft>
          </a:pPr>
          <a:r>
            <a:rPr lang="sr-Latn-RS" sz="1600" b="1" kern="1200" dirty="0" smtClean="0">
              <a:solidFill>
                <a:schemeClr val="bg1"/>
              </a:solidFill>
              <a:effectLst>
                <a:outerShdw blurRad="38100" dist="38100" dir="2700000" algn="tl">
                  <a:srgbClr val="000000">
                    <a:alpha val="43137"/>
                  </a:srgbClr>
                </a:outerShdw>
              </a:effectLst>
            </a:rPr>
            <a:t>Ciljevi i zadaci istraživanja: Identifikovati institucionalni i normativni okvir u kome sudovi deluju, kadrovski potencijal, materijalnu i tehnološku opremljenost sudova, mapirati rizike na korupciju i mogućnosti njenog kanalisanja - sadržaj Planova intgriteta, izraditi opšti model praćenja i razvoja planova integriteta u sudovima u Srbiji. </a:t>
          </a:r>
        </a:p>
      </dsp:txBody>
      <dsp:txXfrm>
        <a:off x="478470" y="3384100"/>
        <a:ext cx="7554266" cy="1126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6A073-F23A-43B0-BD82-0954EE25453A}">
      <dsp:nvSpPr>
        <dsp:cNvPr id="0" name=""/>
        <dsp:cNvSpPr/>
      </dsp:nvSpPr>
      <dsp:spPr>
        <a:xfrm>
          <a:off x="3965897" y="1582"/>
          <a:ext cx="1212205" cy="1212205"/>
        </a:xfrm>
        <a:prstGeom prst="ellipse">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b="1" i="1" kern="1200" dirty="0" smtClean="0">
              <a:solidFill>
                <a:schemeClr val="bg1"/>
              </a:solidFill>
              <a:effectLst>
                <a:outerShdw blurRad="38100" dist="38100" dir="2700000" algn="tl">
                  <a:srgbClr val="000000">
                    <a:alpha val="43137"/>
                  </a:srgbClr>
                </a:outerShdw>
              </a:effectLst>
            </a:rPr>
            <a:t>Upravljanje dokumentacijom/bezbednost</a:t>
          </a:r>
          <a:endParaRPr lang="en-US" sz="1200" b="1" kern="1200" dirty="0">
            <a:solidFill>
              <a:schemeClr val="bg1"/>
            </a:solidFill>
            <a:effectLst>
              <a:outerShdw blurRad="38100" dist="38100" dir="2700000" algn="tl">
                <a:srgbClr val="000000">
                  <a:alpha val="43137"/>
                </a:srgbClr>
              </a:outerShdw>
            </a:effectLst>
          </a:endParaRPr>
        </a:p>
      </dsp:txBody>
      <dsp:txXfrm>
        <a:off x="4143420" y="179105"/>
        <a:ext cx="857159" cy="857159"/>
      </dsp:txXfrm>
    </dsp:sp>
    <dsp:sp modelId="{5F1AC7EA-0245-46D1-B53B-75F7B8583DB1}">
      <dsp:nvSpPr>
        <dsp:cNvPr id="0" name=""/>
        <dsp:cNvSpPr/>
      </dsp:nvSpPr>
      <dsp:spPr>
        <a:xfrm rot="1800000">
          <a:off x="5191309" y="853859"/>
          <a:ext cx="322771" cy="409119"/>
        </a:xfrm>
        <a:prstGeom prst="rightArrow">
          <a:avLst>
            <a:gd name="adj1" fmla="val 60000"/>
            <a:gd name="adj2" fmla="val 50000"/>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bg1"/>
            </a:solidFill>
            <a:effectLst>
              <a:outerShdw blurRad="38100" dist="38100" dir="2700000" algn="tl">
                <a:srgbClr val="000000">
                  <a:alpha val="43137"/>
                </a:srgbClr>
              </a:outerShdw>
            </a:effectLst>
          </a:endParaRPr>
        </a:p>
      </dsp:txBody>
      <dsp:txXfrm>
        <a:off x="5197795" y="911475"/>
        <a:ext cx="225940" cy="245471"/>
      </dsp:txXfrm>
    </dsp:sp>
    <dsp:sp modelId="{3F7AE436-E527-4767-AECD-DF2780906FC4}">
      <dsp:nvSpPr>
        <dsp:cNvPr id="0" name=""/>
        <dsp:cNvSpPr/>
      </dsp:nvSpPr>
      <dsp:spPr>
        <a:xfrm>
          <a:off x="5543109" y="912185"/>
          <a:ext cx="1212205" cy="1212205"/>
        </a:xfrm>
        <a:prstGeom prst="ellipse">
          <a:avLst/>
        </a:prstGeom>
        <a:gradFill rotWithShape="0">
          <a:gsLst>
            <a:gs pos="0">
              <a:schemeClr val="accent6">
                <a:shade val="50000"/>
                <a:hueOff val="-153898"/>
                <a:satOff val="10260"/>
                <a:lumOff val="13395"/>
                <a:alphaOff val="0"/>
                <a:shade val="51000"/>
                <a:satMod val="130000"/>
              </a:schemeClr>
            </a:gs>
            <a:gs pos="80000">
              <a:schemeClr val="accent6">
                <a:shade val="50000"/>
                <a:hueOff val="-153898"/>
                <a:satOff val="10260"/>
                <a:lumOff val="13395"/>
                <a:alphaOff val="0"/>
                <a:shade val="93000"/>
                <a:satMod val="130000"/>
              </a:schemeClr>
            </a:gs>
            <a:gs pos="100000">
              <a:schemeClr val="accent6">
                <a:shade val="50000"/>
                <a:hueOff val="-153898"/>
                <a:satOff val="10260"/>
                <a:lumOff val="133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b="1" i="1" kern="1200" dirty="0" smtClean="0">
              <a:solidFill>
                <a:schemeClr val="bg1"/>
              </a:solidFill>
              <a:effectLst>
                <a:outerShdw blurRad="38100" dist="38100" dir="2700000" algn="tl">
                  <a:srgbClr val="000000">
                    <a:alpha val="43137"/>
                  </a:srgbClr>
                </a:outerShdw>
              </a:effectLst>
            </a:rPr>
            <a:t>Sistem upravljanja finansijama</a:t>
          </a:r>
          <a:endParaRPr lang="en-US" sz="1200" b="1" kern="1200" dirty="0">
            <a:solidFill>
              <a:schemeClr val="bg1"/>
            </a:solidFill>
            <a:effectLst>
              <a:outerShdw blurRad="38100" dist="38100" dir="2700000" algn="tl">
                <a:srgbClr val="000000">
                  <a:alpha val="43137"/>
                </a:srgbClr>
              </a:outerShdw>
            </a:effectLst>
          </a:endParaRPr>
        </a:p>
      </dsp:txBody>
      <dsp:txXfrm>
        <a:off x="5720632" y="1089708"/>
        <a:ext cx="857159" cy="857159"/>
      </dsp:txXfrm>
    </dsp:sp>
    <dsp:sp modelId="{3C45A188-A186-4508-A96A-F12A45A3107C}">
      <dsp:nvSpPr>
        <dsp:cNvPr id="0" name=""/>
        <dsp:cNvSpPr/>
      </dsp:nvSpPr>
      <dsp:spPr>
        <a:xfrm rot="5400000">
          <a:off x="5987826" y="2215197"/>
          <a:ext cx="322771" cy="409119"/>
        </a:xfrm>
        <a:prstGeom prst="rightArrow">
          <a:avLst>
            <a:gd name="adj1" fmla="val 60000"/>
            <a:gd name="adj2" fmla="val 50000"/>
          </a:avLst>
        </a:prstGeom>
        <a:gradFill rotWithShape="0">
          <a:gsLst>
            <a:gs pos="0">
              <a:schemeClr val="accent6">
                <a:shade val="90000"/>
                <a:hueOff val="-160908"/>
                <a:satOff val="2188"/>
                <a:lumOff val="9244"/>
                <a:alphaOff val="0"/>
                <a:shade val="51000"/>
                <a:satMod val="130000"/>
              </a:schemeClr>
            </a:gs>
            <a:gs pos="80000">
              <a:schemeClr val="accent6">
                <a:shade val="90000"/>
                <a:hueOff val="-160908"/>
                <a:satOff val="2188"/>
                <a:lumOff val="9244"/>
                <a:alphaOff val="0"/>
                <a:shade val="93000"/>
                <a:satMod val="130000"/>
              </a:schemeClr>
            </a:gs>
            <a:gs pos="100000">
              <a:schemeClr val="accent6">
                <a:shade val="90000"/>
                <a:hueOff val="-160908"/>
                <a:satOff val="2188"/>
                <a:lumOff val="92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bg1"/>
            </a:solidFill>
            <a:effectLst>
              <a:outerShdw blurRad="38100" dist="38100" dir="2700000" algn="tl">
                <a:srgbClr val="000000">
                  <a:alpha val="43137"/>
                </a:srgbClr>
              </a:outerShdw>
            </a:effectLst>
          </a:endParaRPr>
        </a:p>
      </dsp:txBody>
      <dsp:txXfrm>
        <a:off x="6036242" y="2248606"/>
        <a:ext cx="225940" cy="245471"/>
      </dsp:txXfrm>
    </dsp:sp>
    <dsp:sp modelId="{159B3018-E98D-4077-8D85-05F5615061FD}">
      <dsp:nvSpPr>
        <dsp:cNvPr id="0" name=""/>
        <dsp:cNvSpPr/>
      </dsp:nvSpPr>
      <dsp:spPr>
        <a:xfrm>
          <a:off x="5543109" y="2733393"/>
          <a:ext cx="1212205" cy="1212205"/>
        </a:xfrm>
        <a:prstGeom prst="ellipse">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b="1" i="1" kern="1200" dirty="0" smtClean="0">
              <a:solidFill>
                <a:schemeClr val="bg1"/>
              </a:solidFill>
              <a:effectLst>
                <a:outerShdw blurRad="38100" dist="38100" dir="2700000" algn="tl">
                  <a:srgbClr val="000000">
                    <a:alpha val="43137"/>
                  </a:srgbClr>
                </a:outerShdw>
              </a:effectLst>
            </a:rPr>
            <a:t>Sistem javnih nabavki</a:t>
          </a:r>
          <a:endParaRPr lang="en-US" sz="1200" b="1" kern="1200" dirty="0">
            <a:solidFill>
              <a:schemeClr val="bg1"/>
            </a:solidFill>
            <a:effectLst>
              <a:outerShdw blurRad="38100" dist="38100" dir="2700000" algn="tl">
                <a:srgbClr val="000000">
                  <a:alpha val="43137"/>
                </a:srgbClr>
              </a:outerShdw>
            </a:effectLst>
          </a:endParaRPr>
        </a:p>
      </dsp:txBody>
      <dsp:txXfrm>
        <a:off x="5720632" y="2910916"/>
        <a:ext cx="857159" cy="857159"/>
      </dsp:txXfrm>
    </dsp:sp>
    <dsp:sp modelId="{431FA8EC-8BE5-4667-A467-874C25CD3FAB}">
      <dsp:nvSpPr>
        <dsp:cNvPr id="0" name=""/>
        <dsp:cNvSpPr/>
      </dsp:nvSpPr>
      <dsp:spPr>
        <a:xfrm rot="9000000">
          <a:off x="5207131" y="3585670"/>
          <a:ext cx="322771" cy="409119"/>
        </a:xfrm>
        <a:prstGeom prst="rightArrow">
          <a:avLst>
            <a:gd name="adj1" fmla="val 60000"/>
            <a:gd name="adj2" fmla="val 50000"/>
          </a:avLst>
        </a:prstGeom>
        <a:gradFill rotWithShape="0">
          <a:gsLst>
            <a:gs pos="0">
              <a:schemeClr val="accent6">
                <a:shade val="90000"/>
                <a:hueOff val="-321817"/>
                <a:satOff val="4375"/>
                <a:lumOff val="18488"/>
                <a:alphaOff val="0"/>
                <a:shade val="51000"/>
                <a:satMod val="130000"/>
              </a:schemeClr>
            </a:gs>
            <a:gs pos="80000">
              <a:schemeClr val="accent6">
                <a:shade val="90000"/>
                <a:hueOff val="-321817"/>
                <a:satOff val="4375"/>
                <a:lumOff val="18488"/>
                <a:alphaOff val="0"/>
                <a:shade val="93000"/>
                <a:satMod val="130000"/>
              </a:schemeClr>
            </a:gs>
            <a:gs pos="100000">
              <a:schemeClr val="accent6">
                <a:shade val="90000"/>
                <a:hueOff val="-321817"/>
                <a:satOff val="4375"/>
                <a:lumOff val="184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bg1"/>
            </a:solidFill>
            <a:effectLst>
              <a:outerShdw blurRad="38100" dist="38100" dir="2700000" algn="tl">
                <a:srgbClr val="000000">
                  <a:alpha val="43137"/>
                </a:srgbClr>
              </a:outerShdw>
            </a:effectLst>
          </a:endParaRPr>
        </a:p>
      </dsp:txBody>
      <dsp:txXfrm rot="10800000">
        <a:off x="5297476" y="3643286"/>
        <a:ext cx="225940" cy="245471"/>
      </dsp:txXfrm>
    </dsp:sp>
    <dsp:sp modelId="{C0F597D2-8798-4194-8CD4-009AA9438E30}">
      <dsp:nvSpPr>
        <dsp:cNvPr id="0" name=""/>
        <dsp:cNvSpPr/>
      </dsp:nvSpPr>
      <dsp:spPr>
        <a:xfrm>
          <a:off x="3965897" y="3643996"/>
          <a:ext cx="1212205" cy="1212205"/>
        </a:xfrm>
        <a:prstGeom prst="ellipse">
          <a:avLst/>
        </a:prstGeom>
        <a:gradFill rotWithShape="0">
          <a:gsLst>
            <a:gs pos="0">
              <a:schemeClr val="accent6">
                <a:shade val="50000"/>
                <a:hueOff val="-461694"/>
                <a:satOff val="30780"/>
                <a:lumOff val="40185"/>
                <a:alphaOff val="0"/>
                <a:shade val="51000"/>
                <a:satMod val="130000"/>
              </a:schemeClr>
            </a:gs>
            <a:gs pos="80000">
              <a:schemeClr val="accent6">
                <a:shade val="50000"/>
                <a:hueOff val="-461694"/>
                <a:satOff val="30780"/>
                <a:lumOff val="40185"/>
                <a:alphaOff val="0"/>
                <a:shade val="93000"/>
                <a:satMod val="130000"/>
              </a:schemeClr>
            </a:gs>
            <a:gs pos="100000">
              <a:schemeClr val="accent6">
                <a:shade val="50000"/>
                <a:hueOff val="-461694"/>
                <a:satOff val="30780"/>
                <a:lumOff val="4018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b="1" i="1" kern="1200" dirty="0" smtClean="0">
              <a:solidFill>
                <a:schemeClr val="bg1"/>
              </a:solidFill>
              <a:effectLst>
                <a:outerShdw blurRad="38100" dist="38100" dir="2700000" algn="tl">
                  <a:srgbClr val="000000">
                    <a:alpha val="43137"/>
                  </a:srgbClr>
                </a:outerShdw>
              </a:effectLst>
            </a:rPr>
            <a:t>Upravljanje kadrovima i položaj sudija</a:t>
          </a:r>
          <a:endParaRPr lang="en-US" sz="1200" b="1" kern="1200" dirty="0">
            <a:solidFill>
              <a:schemeClr val="bg1"/>
            </a:solidFill>
            <a:effectLst>
              <a:outerShdw blurRad="38100" dist="38100" dir="2700000" algn="tl">
                <a:srgbClr val="000000">
                  <a:alpha val="43137"/>
                </a:srgbClr>
              </a:outerShdw>
            </a:effectLst>
          </a:endParaRPr>
        </a:p>
      </dsp:txBody>
      <dsp:txXfrm>
        <a:off x="4143420" y="3821519"/>
        <a:ext cx="857159" cy="857159"/>
      </dsp:txXfrm>
    </dsp:sp>
    <dsp:sp modelId="{7F338E84-3C54-43E9-B536-715B5C71007E}">
      <dsp:nvSpPr>
        <dsp:cNvPr id="0" name=""/>
        <dsp:cNvSpPr/>
      </dsp:nvSpPr>
      <dsp:spPr>
        <a:xfrm rot="12600000">
          <a:off x="3629919" y="3594805"/>
          <a:ext cx="322771" cy="409119"/>
        </a:xfrm>
        <a:prstGeom prst="rightArrow">
          <a:avLst>
            <a:gd name="adj1" fmla="val 60000"/>
            <a:gd name="adj2" fmla="val 50000"/>
          </a:avLst>
        </a:prstGeom>
        <a:gradFill rotWithShape="0">
          <a:gsLst>
            <a:gs pos="0">
              <a:schemeClr val="accent6">
                <a:shade val="90000"/>
                <a:hueOff val="-482725"/>
                <a:satOff val="6563"/>
                <a:lumOff val="27732"/>
                <a:alphaOff val="0"/>
                <a:shade val="51000"/>
                <a:satMod val="130000"/>
              </a:schemeClr>
            </a:gs>
            <a:gs pos="80000">
              <a:schemeClr val="accent6">
                <a:shade val="90000"/>
                <a:hueOff val="-482725"/>
                <a:satOff val="6563"/>
                <a:lumOff val="27732"/>
                <a:alphaOff val="0"/>
                <a:shade val="93000"/>
                <a:satMod val="130000"/>
              </a:schemeClr>
            </a:gs>
            <a:gs pos="100000">
              <a:schemeClr val="accent6">
                <a:shade val="90000"/>
                <a:hueOff val="-482725"/>
                <a:satOff val="6563"/>
                <a:lumOff val="2773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bg1"/>
            </a:solidFill>
            <a:effectLst>
              <a:outerShdw blurRad="38100" dist="38100" dir="2700000" algn="tl">
                <a:srgbClr val="000000">
                  <a:alpha val="43137"/>
                </a:srgbClr>
              </a:outerShdw>
            </a:effectLst>
          </a:endParaRPr>
        </a:p>
      </dsp:txBody>
      <dsp:txXfrm rot="10800000">
        <a:off x="3720264" y="3700837"/>
        <a:ext cx="225940" cy="245471"/>
      </dsp:txXfrm>
    </dsp:sp>
    <dsp:sp modelId="{3A197343-657C-46BC-91D1-99EE241391B1}">
      <dsp:nvSpPr>
        <dsp:cNvPr id="0" name=""/>
        <dsp:cNvSpPr/>
      </dsp:nvSpPr>
      <dsp:spPr>
        <a:xfrm>
          <a:off x="2388685" y="2733393"/>
          <a:ext cx="1212205" cy="1212205"/>
        </a:xfrm>
        <a:prstGeom prst="ellipse">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b="1" kern="1200" dirty="0" smtClean="0">
              <a:solidFill>
                <a:schemeClr val="bg1"/>
              </a:solidFill>
              <a:effectLst>
                <a:outerShdw blurRad="38100" dist="38100" dir="2700000" algn="tl">
                  <a:srgbClr val="000000">
                    <a:alpha val="43137"/>
                  </a:srgbClr>
                </a:outerShdw>
              </a:effectLst>
            </a:rPr>
            <a:t>Sudovi i okruženje</a:t>
          </a:r>
          <a:r>
            <a:rPr lang="en-US" sz="1200" b="1" kern="1200" dirty="0" smtClean="0">
              <a:solidFill>
                <a:schemeClr val="bg1"/>
              </a:solidFill>
              <a:effectLst>
                <a:outerShdw blurRad="38100" dist="38100" dir="2700000" algn="tl">
                  <a:srgbClr val="000000">
                    <a:alpha val="43137"/>
                  </a:srgbClr>
                </a:outerShdw>
              </a:effectLst>
            </a:rPr>
            <a:t>/</a:t>
          </a:r>
          <a:r>
            <a:rPr lang="en-US" sz="1200" b="1" kern="1200" dirty="0" err="1" smtClean="0">
              <a:solidFill>
                <a:schemeClr val="bg1"/>
              </a:solidFill>
              <a:effectLst>
                <a:outerShdw blurRad="38100" dist="38100" dir="2700000" algn="tl">
                  <a:srgbClr val="000000">
                    <a:alpha val="43137"/>
                  </a:srgbClr>
                </a:outerShdw>
              </a:effectLst>
            </a:rPr>
            <a:t>gr</a:t>
          </a:r>
          <a:r>
            <a:rPr lang="sr-Latn-RS" sz="1200" b="1" kern="1200" dirty="0" smtClean="0">
              <a:solidFill>
                <a:schemeClr val="bg1"/>
              </a:solidFill>
              <a:effectLst>
                <a:outerShdw blurRad="38100" dist="38100" dir="2700000" algn="tl">
                  <a:srgbClr val="000000">
                    <a:alpha val="43137"/>
                  </a:srgbClr>
                </a:outerShdw>
              </a:effectLst>
            </a:rPr>
            <a:t>ađ</a:t>
          </a:r>
          <a:r>
            <a:rPr lang="en-US" sz="1200" b="1" kern="1200" dirty="0" smtClean="0">
              <a:solidFill>
                <a:schemeClr val="bg1"/>
              </a:solidFill>
              <a:effectLst>
                <a:outerShdw blurRad="38100" dist="38100" dir="2700000" algn="tl">
                  <a:srgbClr val="000000">
                    <a:alpha val="43137"/>
                  </a:srgbClr>
                </a:outerShdw>
              </a:effectLst>
            </a:rPr>
            <a:t>an</a:t>
          </a:r>
          <a:r>
            <a:rPr lang="sr-Latn-RS" sz="1200" b="1" kern="1200" dirty="0" smtClean="0">
              <a:solidFill>
                <a:schemeClr val="bg1"/>
              </a:solidFill>
              <a:effectLst>
                <a:outerShdw blurRad="38100" dist="38100" dir="2700000" algn="tl">
                  <a:srgbClr val="000000">
                    <a:alpha val="43137"/>
                  </a:srgbClr>
                </a:outerShdw>
              </a:effectLst>
            </a:rPr>
            <a:t>i</a:t>
          </a:r>
          <a:r>
            <a:rPr lang="en-US" sz="1200" b="1" kern="1200" dirty="0" smtClean="0">
              <a:solidFill>
                <a:schemeClr val="bg1"/>
              </a:solidFill>
              <a:effectLst>
                <a:outerShdw blurRad="38100" dist="38100" dir="2700000" algn="tl">
                  <a:srgbClr val="000000">
                    <a:alpha val="43137"/>
                  </a:srgbClr>
                </a:outerShdw>
              </a:effectLst>
            </a:rPr>
            <a:t>, </a:t>
          </a:r>
          <a:r>
            <a:rPr lang="en-US" sz="1200" b="1" kern="1200" dirty="0" err="1" smtClean="0">
              <a:solidFill>
                <a:schemeClr val="bg1"/>
              </a:solidFill>
              <a:effectLst>
                <a:outerShdw blurRad="38100" dist="38100" dir="2700000" algn="tl">
                  <a:srgbClr val="000000">
                    <a:alpha val="43137"/>
                  </a:srgbClr>
                </a:outerShdw>
              </a:effectLst>
            </a:rPr>
            <a:t>mediji</a:t>
          </a:r>
          <a:r>
            <a:rPr lang="sr-Latn-RS" sz="1200" b="1" kern="1200" dirty="0" smtClean="0">
              <a:solidFill>
                <a:schemeClr val="bg1"/>
              </a:solidFill>
              <a:effectLst>
                <a:outerShdw blurRad="38100" dist="38100" dir="2700000" algn="tl">
                  <a:srgbClr val="000000">
                    <a:alpha val="43137"/>
                  </a:srgbClr>
                </a:outerShdw>
              </a:effectLst>
            </a:rPr>
            <a:t>, dr. institucije, advokatura</a:t>
          </a:r>
          <a:endParaRPr lang="en-US" sz="1200" b="1" kern="1200" dirty="0">
            <a:solidFill>
              <a:schemeClr val="bg1"/>
            </a:solidFill>
            <a:effectLst>
              <a:outerShdw blurRad="38100" dist="38100" dir="2700000" algn="tl">
                <a:srgbClr val="000000">
                  <a:alpha val="43137"/>
                </a:srgbClr>
              </a:outerShdw>
            </a:effectLst>
          </a:endParaRPr>
        </a:p>
      </dsp:txBody>
      <dsp:txXfrm>
        <a:off x="2566208" y="2910916"/>
        <a:ext cx="857159" cy="857159"/>
      </dsp:txXfrm>
    </dsp:sp>
    <dsp:sp modelId="{B4F6CA3A-022C-448D-838A-93D490B91393}">
      <dsp:nvSpPr>
        <dsp:cNvPr id="0" name=""/>
        <dsp:cNvSpPr/>
      </dsp:nvSpPr>
      <dsp:spPr>
        <a:xfrm rot="16200000">
          <a:off x="2833402" y="2233467"/>
          <a:ext cx="322771" cy="409119"/>
        </a:xfrm>
        <a:prstGeom prst="rightArrow">
          <a:avLst>
            <a:gd name="adj1" fmla="val 60000"/>
            <a:gd name="adj2" fmla="val 50000"/>
          </a:avLst>
        </a:prstGeom>
        <a:gradFill rotWithShape="0">
          <a:gsLst>
            <a:gs pos="0">
              <a:schemeClr val="accent6">
                <a:shade val="90000"/>
                <a:hueOff val="-321817"/>
                <a:satOff val="4375"/>
                <a:lumOff val="18488"/>
                <a:alphaOff val="0"/>
                <a:shade val="51000"/>
                <a:satMod val="130000"/>
              </a:schemeClr>
            </a:gs>
            <a:gs pos="80000">
              <a:schemeClr val="accent6">
                <a:shade val="90000"/>
                <a:hueOff val="-321817"/>
                <a:satOff val="4375"/>
                <a:lumOff val="18488"/>
                <a:alphaOff val="0"/>
                <a:shade val="93000"/>
                <a:satMod val="130000"/>
              </a:schemeClr>
            </a:gs>
            <a:gs pos="100000">
              <a:schemeClr val="accent6">
                <a:shade val="90000"/>
                <a:hueOff val="-321817"/>
                <a:satOff val="4375"/>
                <a:lumOff val="184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bg1"/>
            </a:solidFill>
            <a:effectLst>
              <a:outerShdw blurRad="38100" dist="38100" dir="2700000" algn="tl">
                <a:srgbClr val="000000">
                  <a:alpha val="43137"/>
                </a:srgbClr>
              </a:outerShdw>
            </a:effectLst>
          </a:endParaRPr>
        </a:p>
      </dsp:txBody>
      <dsp:txXfrm>
        <a:off x="2881818" y="2363707"/>
        <a:ext cx="225940" cy="245471"/>
      </dsp:txXfrm>
    </dsp:sp>
    <dsp:sp modelId="{561B8A5B-22DB-4876-A4C5-40F8BFCDAF8F}">
      <dsp:nvSpPr>
        <dsp:cNvPr id="0" name=""/>
        <dsp:cNvSpPr/>
      </dsp:nvSpPr>
      <dsp:spPr>
        <a:xfrm>
          <a:off x="2388685" y="912185"/>
          <a:ext cx="1212205" cy="1212205"/>
        </a:xfrm>
        <a:prstGeom prst="ellipse">
          <a:avLst/>
        </a:prstGeom>
        <a:gradFill rotWithShape="0">
          <a:gsLst>
            <a:gs pos="0">
              <a:schemeClr val="accent6">
                <a:shade val="50000"/>
                <a:hueOff val="-153898"/>
                <a:satOff val="10260"/>
                <a:lumOff val="13395"/>
                <a:alphaOff val="0"/>
                <a:shade val="51000"/>
                <a:satMod val="130000"/>
              </a:schemeClr>
            </a:gs>
            <a:gs pos="80000">
              <a:schemeClr val="accent6">
                <a:shade val="50000"/>
                <a:hueOff val="-153898"/>
                <a:satOff val="10260"/>
                <a:lumOff val="13395"/>
                <a:alphaOff val="0"/>
                <a:shade val="93000"/>
                <a:satMod val="130000"/>
              </a:schemeClr>
            </a:gs>
            <a:gs pos="100000">
              <a:schemeClr val="accent6">
                <a:shade val="50000"/>
                <a:hueOff val="-153898"/>
                <a:satOff val="10260"/>
                <a:lumOff val="133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b="1" i="0" kern="1200" dirty="0" smtClean="0">
              <a:solidFill>
                <a:schemeClr val="bg1"/>
              </a:solidFill>
              <a:effectLst>
                <a:outerShdw blurRad="38100" dist="38100" dir="2700000" algn="tl">
                  <a:srgbClr val="000000">
                    <a:alpha val="43137"/>
                  </a:srgbClr>
                </a:outerShdw>
              </a:effectLst>
            </a:rPr>
            <a:t>Normativno-institucionalni okvir sudstva </a:t>
          </a:r>
          <a:endParaRPr lang="en-US" sz="1200" b="1" i="0" kern="1200" dirty="0">
            <a:solidFill>
              <a:schemeClr val="bg1"/>
            </a:solidFill>
            <a:effectLst>
              <a:outerShdw blurRad="38100" dist="38100" dir="2700000" algn="tl">
                <a:srgbClr val="000000">
                  <a:alpha val="43137"/>
                </a:srgbClr>
              </a:outerShdw>
            </a:effectLst>
          </a:endParaRPr>
        </a:p>
      </dsp:txBody>
      <dsp:txXfrm>
        <a:off x="2566208" y="1089708"/>
        <a:ext cx="857159" cy="857159"/>
      </dsp:txXfrm>
    </dsp:sp>
    <dsp:sp modelId="{7C46442F-A93C-4B3D-A414-2ED5155B0B8F}">
      <dsp:nvSpPr>
        <dsp:cNvPr id="0" name=""/>
        <dsp:cNvSpPr/>
      </dsp:nvSpPr>
      <dsp:spPr>
        <a:xfrm rot="19800000">
          <a:off x="3614097" y="862994"/>
          <a:ext cx="322771" cy="409119"/>
        </a:xfrm>
        <a:prstGeom prst="rightArrow">
          <a:avLst>
            <a:gd name="adj1" fmla="val 60000"/>
            <a:gd name="adj2" fmla="val 50000"/>
          </a:avLst>
        </a:prstGeom>
        <a:gradFill rotWithShape="0">
          <a:gsLst>
            <a:gs pos="0">
              <a:schemeClr val="accent6">
                <a:shade val="90000"/>
                <a:hueOff val="-160908"/>
                <a:satOff val="2188"/>
                <a:lumOff val="9244"/>
                <a:alphaOff val="0"/>
                <a:shade val="51000"/>
                <a:satMod val="130000"/>
              </a:schemeClr>
            </a:gs>
            <a:gs pos="80000">
              <a:schemeClr val="accent6">
                <a:shade val="90000"/>
                <a:hueOff val="-160908"/>
                <a:satOff val="2188"/>
                <a:lumOff val="9244"/>
                <a:alphaOff val="0"/>
                <a:shade val="93000"/>
                <a:satMod val="130000"/>
              </a:schemeClr>
            </a:gs>
            <a:gs pos="100000">
              <a:schemeClr val="accent6">
                <a:shade val="90000"/>
                <a:hueOff val="-160908"/>
                <a:satOff val="2188"/>
                <a:lumOff val="92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bg1"/>
            </a:solidFill>
            <a:effectLst>
              <a:outerShdw blurRad="38100" dist="38100" dir="2700000" algn="tl">
                <a:srgbClr val="000000">
                  <a:alpha val="43137"/>
                </a:srgbClr>
              </a:outerShdw>
            </a:effectLst>
          </a:endParaRPr>
        </a:p>
      </dsp:txBody>
      <dsp:txXfrm>
        <a:off x="3620583" y="969026"/>
        <a:ext cx="225940" cy="24547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60335" y="0"/>
            <a:ext cx="2953226" cy="497205"/>
          </a:xfrm>
          <a:prstGeom prst="rect">
            <a:avLst/>
          </a:prstGeom>
        </p:spPr>
        <p:txBody>
          <a:bodyPr vert="horz" lIns="91440" tIns="45720" rIns="91440" bIns="45720" rtlCol="0"/>
          <a:lstStyle>
            <a:lvl1pPr algn="r">
              <a:defRPr sz="1200"/>
            </a:lvl1pPr>
          </a:lstStyle>
          <a:p>
            <a:fld id="{D5882B28-9604-45F7-B337-E76FF85EE31D}" type="datetimeFigureOut">
              <a:rPr lang="en-US" smtClean="0"/>
              <a:pPr/>
              <a:t>9/17/2014</a:t>
            </a:fld>
            <a:endParaRPr lang="en-US"/>
          </a:p>
        </p:txBody>
      </p:sp>
      <p:sp>
        <p:nvSpPr>
          <p:cNvPr id="4" name="Slide Image Placeholder 3"/>
          <p:cNvSpPr>
            <a:spLocks noGrp="1" noRot="1" noChangeAspect="1"/>
          </p:cNvSpPr>
          <p:nvPr>
            <p:ph type="sldImg" idx="2"/>
          </p:nvPr>
        </p:nvSpPr>
        <p:spPr>
          <a:xfrm>
            <a:off x="922338"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514" y="4723448"/>
            <a:ext cx="5452110" cy="44748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69"/>
            <a:ext cx="2953226"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60335" y="9445169"/>
            <a:ext cx="2953226" cy="497205"/>
          </a:xfrm>
          <a:prstGeom prst="rect">
            <a:avLst/>
          </a:prstGeom>
        </p:spPr>
        <p:txBody>
          <a:bodyPr vert="horz" lIns="91440" tIns="45720" rIns="91440" bIns="45720" rtlCol="0" anchor="b"/>
          <a:lstStyle>
            <a:lvl1pPr algn="r">
              <a:defRPr sz="1200"/>
            </a:lvl1pPr>
          </a:lstStyle>
          <a:p>
            <a:fld id="{36487218-945F-42C3-BC30-0FAAC7083CA3}" type="slidenum">
              <a:rPr lang="en-US" smtClean="0"/>
              <a:pPr/>
              <a:t>‹#›</a:t>
            </a:fld>
            <a:endParaRPr lang="en-US"/>
          </a:p>
        </p:txBody>
      </p:sp>
    </p:spTree>
    <p:extLst>
      <p:ext uri="{BB962C8B-B14F-4D97-AF65-F5344CB8AC3E}">
        <p14:creationId xmlns="" xmlns:p14="http://schemas.microsoft.com/office/powerpoint/2010/main" val="205005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487218-945F-42C3-BC30-0FAAC7083CA3}"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765064-DDF0-4D9C-A3D6-F82A41D3861E}"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84697-B35D-414B-A8FB-BB3FC15C66E1}" type="slidenum">
              <a:rPr lang="en-US" smtClean="0"/>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65064-DDF0-4D9C-A3D6-F82A41D3861E}"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84697-B35D-414B-A8FB-BB3FC15C66E1}" type="slidenum">
              <a:rPr lang="en-US" smtClean="0"/>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65064-DDF0-4D9C-A3D6-F82A41D3861E}"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84697-B35D-414B-A8FB-BB3FC15C66E1}" type="slidenum">
              <a:rPr lang="en-US" smtClean="0"/>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chemeClr val="accent6">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B765064-DDF0-4D9C-A3D6-F82A41D3861E}"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84697-B35D-414B-A8FB-BB3FC15C66E1}" type="slidenum">
              <a:rPr lang="en-US" smtClean="0"/>
              <a:pPr/>
              <a:t>‹#›</a:t>
            </a:fld>
            <a:endParaRPr lang="en-US"/>
          </a:p>
        </p:txBody>
      </p:sp>
      <p:pic>
        <p:nvPicPr>
          <p:cNvPr id="7" name="Picture Placeholder 5" descr="birodi_logo_1000px - SAJT.jpg"/>
          <p:cNvPicPr>
            <a:picLocks noChangeAspect="1"/>
          </p:cNvPicPr>
          <p:nvPr userDrawn="1"/>
        </p:nvPicPr>
        <p:blipFill>
          <a:blip r:embed="rId2" cstate="print"/>
          <a:srcRect l="26824" r="26824"/>
          <a:stretch>
            <a:fillRect/>
          </a:stretch>
        </p:blipFill>
        <p:spPr>
          <a:xfrm>
            <a:off x="6572264" y="5702110"/>
            <a:ext cx="2143109" cy="1155890"/>
          </a:xfrm>
          <a:prstGeom prst="rect">
            <a:avLst/>
          </a:prstGeom>
        </p:spPr>
      </p:pic>
      <p:pic>
        <p:nvPicPr>
          <p:cNvPr id="10" name="Picture 2" descr="C:\Users\Birodi\Desktop\open-book-on-top-of-pile-of-books31.jpg"/>
          <p:cNvPicPr>
            <a:picLocks noChangeAspect="1" noChangeArrowheads="1"/>
          </p:cNvPicPr>
          <p:nvPr userDrawn="1"/>
        </p:nvPicPr>
        <p:blipFill>
          <a:blip r:embed="rId3"/>
          <a:srcRect/>
          <a:stretch>
            <a:fillRect/>
          </a:stretch>
        </p:blipFill>
        <p:spPr bwMode="auto">
          <a:xfrm>
            <a:off x="0" y="0"/>
            <a:ext cx="9144000" cy="511552"/>
          </a:xfrm>
          <a:prstGeom prst="rect">
            <a:avLst/>
          </a:prstGeom>
          <a:noFill/>
        </p:spPr>
      </p:pic>
      <p:pic>
        <p:nvPicPr>
          <p:cNvPr id="11" name="Picture 10" descr="C:\Documents and Settings\Stasa\My Documents\JAS OFFICE\NOVI LOGO I MEMORANDUM 2013\logo sr-eg.jpg"/>
          <p:cNvPicPr/>
          <p:nvPr userDrawn="1"/>
        </p:nvPicPr>
        <p:blipFill>
          <a:blip r:embed="rId4" cstate="print"/>
          <a:srcRect/>
          <a:stretch>
            <a:fillRect/>
          </a:stretch>
        </p:blipFill>
        <p:spPr bwMode="auto">
          <a:xfrm>
            <a:off x="3643306" y="6000768"/>
            <a:ext cx="2000264" cy="642918"/>
          </a:xfrm>
          <a:prstGeom prst="rect">
            <a:avLst/>
          </a:prstGeom>
          <a:noFill/>
          <a:ln w="9525">
            <a:noFill/>
            <a:miter lim="800000"/>
            <a:headEnd/>
            <a:tailEnd/>
          </a:ln>
        </p:spPr>
      </p:pic>
      <p:pic>
        <p:nvPicPr>
          <p:cNvPr id="12" name="Picture 11" descr="C:\Users\d.bukvicki\Desktop\Vazno za sve\Serbian_Horizontal_RGB.bmp"/>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500034" y="6000768"/>
            <a:ext cx="2357422" cy="857232"/>
          </a:xfrm>
          <a:prstGeom prst="rect">
            <a:avLst/>
          </a:prstGeom>
          <a:noFill/>
          <a:ln>
            <a:noFill/>
          </a:ln>
        </p:spPr>
      </p:pic>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765064-DDF0-4D9C-A3D6-F82A41D3861E}"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84697-B35D-414B-A8FB-BB3FC15C66E1}" type="slidenum">
              <a:rPr lang="en-US" smtClean="0"/>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65064-DDF0-4D9C-A3D6-F82A41D3861E}"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84697-B35D-414B-A8FB-BB3FC15C66E1}" type="slidenum">
              <a:rPr lang="en-US" smtClean="0"/>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65064-DDF0-4D9C-A3D6-F82A41D3861E}" type="datetimeFigureOut">
              <a:rPr lang="en-US" smtClean="0"/>
              <a:pPr/>
              <a:t>9/17/2014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84697-B35D-414B-A8FB-BB3FC15C66E1}" type="slidenum">
              <a:rPr lang="en-US" smtClean="0"/>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765064-DDF0-4D9C-A3D6-F82A41D3861E}" type="datetimeFigureOut">
              <a:rPr lang="en-US" smtClean="0"/>
              <a:pPr/>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484697-B35D-414B-A8FB-BB3FC15C66E1}" type="slidenum">
              <a:rPr lang="en-US" smtClean="0"/>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65064-DDF0-4D9C-A3D6-F82A41D3861E}" type="datetimeFigureOut">
              <a:rPr lang="en-US" smtClean="0"/>
              <a:pPr/>
              <a:t>9/17/2014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84697-B35D-414B-A8FB-BB3FC15C66E1}" type="slidenum">
              <a:rPr lang="en-US" smtClean="0"/>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65064-DDF0-4D9C-A3D6-F82A41D3861E}"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84697-B35D-414B-A8FB-BB3FC15C66E1}" type="slidenum">
              <a:rPr lang="en-US" smtClean="0"/>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65064-DDF0-4D9C-A3D6-F82A41D3861E}"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84697-B35D-414B-A8FB-BB3FC15C66E1}" type="slidenum">
              <a:rPr lang="en-US" smtClean="0"/>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65064-DDF0-4D9C-A3D6-F82A41D3861E}" type="datetimeFigureOut">
              <a:rPr lang="en-US" smtClean="0"/>
              <a:pPr/>
              <a:t>9/17/2014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84697-B35D-414B-A8FB-BB3FC15C66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birodi.rs/" TargetMode="External"/><Relationship Id="rId7" Type="http://schemas.openxmlformats.org/officeDocument/2006/relationships/image" Target="../media/image6.jpeg"/><Relationship Id="rId2" Type="http://schemas.openxmlformats.org/officeDocument/2006/relationships/hyperlink" Target="mailto:office@birodi.rs" TargetMode="External"/><Relationship Id="rId1" Type="http://schemas.openxmlformats.org/officeDocument/2006/relationships/slideLayout" Target="../slideLayouts/slideLayout6.xml"/><Relationship Id="rId6" Type="http://schemas.openxmlformats.org/officeDocument/2006/relationships/hyperlink" Target="http://www.cistapolitika.rs/" TargetMode="External"/><Relationship Id="rId5" Type="http://schemas.openxmlformats.org/officeDocument/2006/relationships/hyperlink" Target="http://www.mediamonitor.rs/" TargetMode="External"/><Relationship Id="rId4" Type="http://schemas.openxmlformats.org/officeDocument/2006/relationships/hyperlink" Target="http://www.tvojstav.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t="30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643182"/>
            <a:ext cx="7772400" cy="1470025"/>
          </a:xfrm>
        </p:spPr>
        <p:txBody>
          <a:bodyPr/>
          <a:lstStyle/>
          <a:p>
            <a:pPr algn="l"/>
            <a:r>
              <a:rPr lang="sr-Latn-RS" b="1" dirty="0" smtClean="0">
                <a:solidFill>
                  <a:schemeClr val="accent6">
                    <a:lumMod val="50000"/>
                  </a:schemeClr>
                </a:solidFill>
                <a:effectLst>
                  <a:outerShdw blurRad="38100" dist="38100" dir="2700000" algn="tl">
                    <a:srgbClr val="000000">
                      <a:alpha val="43137"/>
                    </a:srgbClr>
                  </a:outerShdw>
                </a:effectLst>
              </a:rPr>
              <a:t>Integritet sudova </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5720" y="3857628"/>
            <a:ext cx="5214974" cy="2643206"/>
          </a:xfrm>
        </p:spPr>
        <p:txBody>
          <a:bodyPr>
            <a:noAutofit/>
          </a:bodyPr>
          <a:lstStyle/>
          <a:p>
            <a:pPr algn="l"/>
            <a:r>
              <a:rPr lang="sr-Latn-RS" sz="2400" b="1" dirty="0" smtClean="0">
                <a:solidFill>
                  <a:schemeClr val="accent6">
                    <a:lumMod val="50000"/>
                  </a:schemeClr>
                </a:solidFill>
              </a:rPr>
              <a:t>Biro za društvena istraživanja</a:t>
            </a:r>
            <a:r>
              <a:rPr lang="en-US" sz="2400" b="1" dirty="0" smtClean="0">
                <a:solidFill>
                  <a:schemeClr val="accent6">
                    <a:lumMod val="50000"/>
                  </a:schemeClr>
                </a:solidFill>
              </a:rPr>
              <a:t> - BIRODI</a:t>
            </a:r>
            <a:endParaRPr lang="sr-Latn-RS" sz="2400" b="1" dirty="0" smtClean="0">
              <a:solidFill>
                <a:schemeClr val="accent6">
                  <a:lumMod val="50000"/>
                </a:schemeClr>
              </a:solidFill>
            </a:endParaRPr>
          </a:p>
          <a:p>
            <a:pPr algn="l"/>
            <a:r>
              <a:rPr lang="sr-Latn-RS" sz="2400" dirty="0" smtClean="0">
                <a:solidFill>
                  <a:schemeClr val="accent6">
                    <a:lumMod val="50000"/>
                  </a:schemeClr>
                </a:solidFill>
              </a:rPr>
              <a:t>Zoran Gavrlilović</a:t>
            </a:r>
          </a:p>
          <a:p>
            <a:pPr algn="l"/>
            <a:r>
              <a:rPr lang="sr-Latn-RS" sz="2400" dirty="0" smtClean="0">
                <a:solidFill>
                  <a:schemeClr val="accent6">
                    <a:lumMod val="50000"/>
                  </a:schemeClr>
                </a:solidFill>
              </a:rPr>
              <a:t>Jelena Milunović</a:t>
            </a:r>
            <a:endParaRPr lang="en-US" sz="2400" dirty="0">
              <a:solidFill>
                <a:schemeClr val="accent6">
                  <a:lumMod val="50000"/>
                </a:schemeClr>
              </a:solidFill>
            </a:endParaRPr>
          </a:p>
        </p:txBody>
      </p:sp>
      <p:pic>
        <p:nvPicPr>
          <p:cNvPr id="4" name="Picture Placeholder 5" descr="birodi_logo_1000px - SAJT.jpg"/>
          <p:cNvPicPr>
            <a:picLocks noChangeAspect="1"/>
          </p:cNvPicPr>
          <p:nvPr/>
        </p:nvPicPr>
        <p:blipFill>
          <a:blip r:embed="rId3" cstate="print"/>
          <a:srcRect l="26824" r="26824"/>
          <a:stretch>
            <a:fillRect/>
          </a:stretch>
        </p:blipFill>
        <p:spPr>
          <a:xfrm>
            <a:off x="5700305" y="0"/>
            <a:ext cx="3229413" cy="1741791"/>
          </a:xfrm>
          <a:prstGeom prst="rect">
            <a:avLst/>
          </a:prstGeom>
        </p:spPr>
      </p:pic>
      <p:pic>
        <p:nvPicPr>
          <p:cNvPr id="7" name="Picture 6" descr="C:\Documents and Settings\Stasa\My Documents\JAS OFFICE\NOVI LOGO I MEMORANDUM 2013\logo sr-eg.jpg"/>
          <p:cNvPicPr/>
          <p:nvPr/>
        </p:nvPicPr>
        <p:blipFill>
          <a:blip r:embed="rId4" cstate="print"/>
          <a:srcRect/>
          <a:stretch>
            <a:fillRect/>
          </a:stretch>
        </p:blipFill>
        <p:spPr bwMode="auto">
          <a:xfrm>
            <a:off x="2928926" y="357166"/>
            <a:ext cx="2928958" cy="1143008"/>
          </a:xfrm>
          <a:prstGeom prst="rect">
            <a:avLst/>
          </a:prstGeom>
          <a:noFill/>
          <a:ln w="9525">
            <a:noFill/>
            <a:miter lim="800000"/>
            <a:headEnd/>
            <a:tailEnd/>
          </a:ln>
        </p:spPr>
      </p:pic>
      <p:pic>
        <p:nvPicPr>
          <p:cNvPr id="8" name="Picture 7" descr="C:\Users\d.bukvicki\Desktop\Vazno za sve\Serbian_Horizontal_RGB.bmp"/>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28604"/>
            <a:ext cx="3000364" cy="1214446"/>
          </a:xfrm>
          <a:prstGeom prst="rect">
            <a:avLst/>
          </a:prstGeom>
          <a:noFill/>
          <a:ln>
            <a:noFill/>
          </a:ln>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pPr>
              <a:defRPr/>
            </a:pPr>
            <a:r>
              <a:rPr lang="sr-Latn-CS" sz="4000" smtClean="0"/>
              <a:t>Holistički pristup analizi institucije </a:t>
            </a:r>
            <a:endParaRPr lang="sl-SI" sz="4000" smtClean="0"/>
          </a:p>
        </p:txBody>
      </p:sp>
      <p:sp>
        <p:nvSpPr>
          <p:cNvPr id="197635" name="Rectangle 3"/>
          <p:cNvSpPr>
            <a:spLocks noGrp="1" noChangeArrowheads="1"/>
          </p:cNvSpPr>
          <p:nvPr>
            <p:ph idx="1"/>
          </p:nvPr>
        </p:nvSpPr>
        <p:spPr/>
        <p:txBody>
          <a:bodyPr/>
          <a:lstStyle/>
          <a:p>
            <a:pPr eaLnBrk="1" hangingPunct="1">
              <a:buFont typeface="Wingdings" pitchFamily="2" charset="2"/>
              <a:buNone/>
              <a:defRPr/>
            </a:pPr>
            <a:r>
              <a:rPr lang="sl-SI" sz="2400" dirty="0" smtClean="0"/>
              <a:t>   Stanje neodrživosti za direktnu posledicu ima narušenosti principa:</a:t>
            </a:r>
          </a:p>
          <a:p>
            <a:pPr eaLnBrk="1" hangingPunct="1">
              <a:buFont typeface="Wingdings" pitchFamily="2" charset="2"/>
              <a:buNone/>
              <a:defRPr/>
            </a:pPr>
            <a:endParaRPr lang="sl-SI" sz="2400" dirty="0" smtClean="0"/>
          </a:p>
          <a:p>
            <a:pPr lvl="1" eaLnBrk="1" hangingPunct="1">
              <a:buNone/>
              <a:defRPr/>
            </a:pPr>
            <a:endParaRPr lang="sl-SI" sz="2400" dirty="0" smtClean="0"/>
          </a:p>
          <a:p>
            <a:pPr lvl="1" eaLnBrk="1" hangingPunct="1">
              <a:buFont typeface="Wingdings" pitchFamily="2" charset="2"/>
              <a:buNone/>
              <a:defRPr/>
            </a:pPr>
            <a:endParaRPr lang="sl-SI" sz="4000" dirty="0" smtClean="0"/>
          </a:p>
        </p:txBody>
      </p:sp>
      <p:graphicFrame>
        <p:nvGraphicFramePr>
          <p:cNvPr id="4" name="Diagram 3"/>
          <p:cNvGraphicFramePr/>
          <p:nvPr/>
        </p:nvGraphicFramePr>
        <p:xfrm>
          <a:off x="2071670" y="235743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253536"/>
            <a:ext cx="8229600" cy="871208"/>
          </a:xfrm>
        </p:spPr>
        <p:txBody>
          <a:bodyPr>
            <a:normAutofit/>
          </a:bodyPr>
          <a:lstStyle/>
          <a:p>
            <a:pPr eaLnBrk="1" hangingPunct="1">
              <a:defRPr/>
            </a:pPr>
            <a:r>
              <a:rPr lang="sr-Latn-CS" dirty="0" smtClean="0"/>
              <a:t>Shema (ne)održivosti institucije</a:t>
            </a:r>
            <a:endParaRPr lang="sl-SI" dirty="0" smtClean="0"/>
          </a:p>
        </p:txBody>
      </p:sp>
      <p:sp>
        <p:nvSpPr>
          <p:cNvPr id="206851" name="Rectangle 3"/>
          <p:cNvSpPr>
            <a:spLocks noGrp="1" noChangeArrowheads="1"/>
          </p:cNvSpPr>
          <p:nvPr>
            <p:ph idx="1"/>
          </p:nvPr>
        </p:nvSpPr>
        <p:spPr>
          <a:xfrm>
            <a:off x="0" y="1214422"/>
            <a:ext cx="9144000" cy="4786346"/>
          </a:xfrm>
        </p:spPr>
        <p:txBody>
          <a:bodyPr>
            <a:normAutofit/>
          </a:bodyPr>
          <a:lstStyle/>
          <a:p>
            <a:pPr marL="609600" indent="-609600" algn="ctr" eaLnBrk="1" hangingPunct="1">
              <a:lnSpc>
                <a:spcPct val="80000"/>
              </a:lnSpc>
              <a:buFont typeface="Wingdings" pitchFamily="2" charset="2"/>
              <a:buNone/>
              <a:defRPr/>
            </a:pPr>
            <a:r>
              <a:rPr lang="sl-SI" sz="800" b="1" dirty="0" smtClean="0"/>
              <a:t>NARUŠAVANJE PRINCIPA LEGITIMITET – POTREBE I INTERESI</a:t>
            </a:r>
          </a:p>
          <a:p>
            <a:pPr marL="609600" indent="-609600" algn="ctr" eaLnBrk="1" hangingPunct="1">
              <a:lnSpc>
                <a:spcPct val="80000"/>
              </a:lnSpc>
              <a:buFont typeface="Wingdings" pitchFamily="2" charset="2"/>
              <a:buNone/>
              <a:defRPr/>
            </a:pPr>
            <a:r>
              <a:rPr lang="sl-SI" sz="1000" b="1" dirty="0" smtClean="0"/>
              <a:t>NARUŠAVANJE PRINCIPA LEGALITET – PRAVA   </a:t>
            </a:r>
            <a:endParaRPr lang="sl-SI" sz="1000" dirty="0" smtClean="0"/>
          </a:p>
          <a:p>
            <a:pPr marL="609600" indent="-609600" algn="ctr" eaLnBrk="1" hangingPunct="1">
              <a:lnSpc>
                <a:spcPct val="80000"/>
              </a:lnSpc>
              <a:buFont typeface="Wingdings" pitchFamily="2" charset="2"/>
              <a:buNone/>
              <a:defRPr/>
            </a:pPr>
            <a:r>
              <a:rPr lang="sl-SI" sz="1000" dirty="0" smtClean="0"/>
              <a:t>                                               </a:t>
            </a:r>
          </a:p>
          <a:p>
            <a:pPr marL="609600" indent="-609600" algn="ctr" eaLnBrk="1" hangingPunct="1">
              <a:lnSpc>
                <a:spcPct val="80000"/>
              </a:lnSpc>
              <a:buFont typeface="Wingdings" pitchFamily="2" charset="2"/>
              <a:buNone/>
              <a:defRPr/>
            </a:pPr>
            <a:r>
              <a:rPr lang="sl-SI" sz="1000" dirty="0" smtClean="0"/>
              <a:t>                     </a:t>
            </a:r>
          </a:p>
          <a:p>
            <a:pPr marL="609600" indent="-609600" algn="ctr" eaLnBrk="1" hangingPunct="1">
              <a:lnSpc>
                <a:spcPct val="80000"/>
              </a:lnSpc>
              <a:buFont typeface="Wingdings" pitchFamily="2" charset="2"/>
              <a:buNone/>
              <a:defRPr/>
            </a:pPr>
            <a:r>
              <a:rPr lang="sl-SI" sz="1000" dirty="0" smtClean="0"/>
              <a:t> </a:t>
            </a:r>
            <a:r>
              <a:rPr lang="sl-SI" sz="1000" b="1" dirty="0" smtClean="0"/>
              <a:t>NEODRŽIVOST INSTITUCIJE</a:t>
            </a:r>
            <a:endParaRPr lang="sl-SI" sz="1000" dirty="0" smtClean="0"/>
          </a:p>
          <a:p>
            <a:pPr marL="609600" indent="-609600" algn="ctr" eaLnBrk="1" hangingPunct="1">
              <a:lnSpc>
                <a:spcPct val="80000"/>
              </a:lnSpc>
              <a:buFont typeface="Wingdings" pitchFamily="2" charset="2"/>
              <a:buNone/>
              <a:defRPr/>
            </a:pPr>
            <a:r>
              <a:rPr lang="sl-SI" sz="1000" dirty="0" smtClean="0"/>
              <a:t>upravljačka</a:t>
            </a:r>
          </a:p>
          <a:p>
            <a:pPr marL="609600" indent="-609600" algn="ctr" eaLnBrk="1" hangingPunct="1">
              <a:lnSpc>
                <a:spcPct val="80000"/>
              </a:lnSpc>
              <a:buFont typeface="Wingdings" pitchFamily="2" charset="2"/>
              <a:buNone/>
              <a:defRPr/>
            </a:pPr>
            <a:r>
              <a:rPr lang="sl-SI" sz="1000" dirty="0" smtClean="0"/>
              <a:t>normativna</a:t>
            </a:r>
          </a:p>
          <a:p>
            <a:pPr marL="609600" indent="-609600" algn="ctr" eaLnBrk="1" hangingPunct="1">
              <a:lnSpc>
                <a:spcPct val="80000"/>
              </a:lnSpc>
              <a:buFont typeface="Wingdings" pitchFamily="2" charset="2"/>
              <a:buNone/>
              <a:defRPr/>
            </a:pPr>
            <a:r>
              <a:rPr lang="sl-SI" sz="1000" dirty="0" smtClean="0"/>
              <a:t>kadrovska</a:t>
            </a:r>
          </a:p>
          <a:p>
            <a:pPr marL="609600" indent="-609600" algn="ctr" eaLnBrk="1" hangingPunct="1">
              <a:lnSpc>
                <a:spcPct val="80000"/>
              </a:lnSpc>
              <a:buFont typeface="Wingdings" pitchFamily="2" charset="2"/>
              <a:buNone/>
              <a:defRPr/>
            </a:pPr>
            <a:r>
              <a:rPr lang="sl-SI" sz="1000" dirty="0" smtClean="0"/>
              <a:t>tehnološka</a:t>
            </a:r>
          </a:p>
          <a:p>
            <a:pPr marL="609600" indent="-609600" algn="ctr" eaLnBrk="1" hangingPunct="1">
              <a:lnSpc>
                <a:spcPct val="80000"/>
              </a:lnSpc>
              <a:buFont typeface="Wingdings" pitchFamily="2" charset="2"/>
              <a:buNone/>
              <a:defRPr/>
            </a:pPr>
            <a:r>
              <a:rPr lang="sl-SI" sz="1000" dirty="0" smtClean="0"/>
              <a:t>materijalna</a:t>
            </a:r>
          </a:p>
          <a:p>
            <a:pPr marL="609600" indent="-609600" algn="ctr" eaLnBrk="1" hangingPunct="1">
              <a:lnSpc>
                <a:spcPct val="80000"/>
              </a:lnSpc>
              <a:buFont typeface="Wingdings" pitchFamily="2" charset="2"/>
              <a:buNone/>
              <a:defRPr/>
            </a:pPr>
            <a:r>
              <a:rPr lang="sl-SI" sz="1000" dirty="0" smtClean="0"/>
              <a:t>           javna (funkcionalno okruženje)</a:t>
            </a:r>
          </a:p>
          <a:p>
            <a:pPr marL="609600" indent="-609600" algn="ctr" eaLnBrk="1" hangingPunct="1">
              <a:lnSpc>
                <a:spcPct val="80000"/>
              </a:lnSpc>
              <a:buFont typeface="Wingdings" pitchFamily="2" charset="2"/>
              <a:buNone/>
              <a:defRPr/>
            </a:pPr>
            <a:endParaRPr lang="sr-Latn-CS" sz="1000" dirty="0" smtClean="0"/>
          </a:p>
          <a:p>
            <a:pPr marL="609600" indent="-609600" algn="ctr" eaLnBrk="1" hangingPunct="1">
              <a:lnSpc>
                <a:spcPct val="80000"/>
              </a:lnSpc>
              <a:buFont typeface="Wingdings" pitchFamily="2" charset="2"/>
              <a:buNone/>
              <a:defRPr/>
            </a:pPr>
            <a:endParaRPr lang="sl-SI" sz="1000" dirty="0" smtClean="0"/>
          </a:p>
          <a:p>
            <a:pPr marL="609600" indent="-609600" algn="ctr" eaLnBrk="1" hangingPunct="1">
              <a:lnSpc>
                <a:spcPct val="80000"/>
              </a:lnSpc>
              <a:buFont typeface="Wingdings" pitchFamily="2" charset="2"/>
              <a:buNone/>
              <a:defRPr/>
            </a:pPr>
            <a:r>
              <a:rPr lang="sr-Latn-CS" sz="1000" b="1" dirty="0" smtClean="0"/>
              <a:t>DEZORGANIZACIJA INSTITUCIJE </a:t>
            </a:r>
          </a:p>
          <a:p>
            <a:pPr marL="609600" indent="-609600" algn="ctr" eaLnBrk="1" hangingPunct="1">
              <a:lnSpc>
                <a:spcPct val="80000"/>
              </a:lnSpc>
              <a:buFont typeface="Wingdings" pitchFamily="2" charset="2"/>
              <a:buNone/>
              <a:defRPr/>
            </a:pPr>
            <a:r>
              <a:rPr lang="sl-SI" sz="1000" dirty="0" smtClean="0"/>
              <a:t>Nemogućnosti institucije da zadovolji potrebe i prava</a:t>
            </a:r>
          </a:p>
          <a:p>
            <a:pPr marL="609600" indent="-609600" algn="ctr" eaLnBrk="1" hangingPunct="1">
              <a:lnSpc>
                <a:spcPct val="80000"/>
              </a:lnSpc>
              <a:buFont typeface="Wingdings" pitchFamily="2" charset="2"/>
              <a:buNone/>
              <a:defRPr/>
            </a:pPr>
            <a:endParaRPr lang="sr-Latn-CS" sz="1000" b="1" dirty="0" smtClean="0"/>
          </a:p>
          <a:p>
            <a:pPr marL="609600" indent="-609600" algn="ctr" eaLnBrk="1" hangingPunct="1">
              <a:lnSpc>
                <a:spcPct val="80000"/>
              </a:lnSpc>
              <a:buFont typeface="Wingdings" pitchFamily="2" charset="2"/>
              <a:buNone/>
              <a:defRPr/>
            </a:pPr>
            <a:endParaRPr lang="sr-Latn-CS" sz="1000" b="1" dirty="0" smtClean="0"/>
          </a:p>
          <a:p>
            <a:pPr marL="609600" indent="-609600" algn="ctr" eaLnBrk="1" hangingPunct="1">
              <a:lnSpc>
                <a:spcPct val="80000"/>
              </a:lnSpc>
              <a:buFont typeface="Wingdings" pitchFamily="2" charset="2"/>
              <a:buNone/>
              <a:defRPr/>
            </a:pPr>
            <a:r>
              <a:rPr lang="sr-Latn-CS" sz="1000" b="1" dirty="0" smtClean="0"/>
              <a:t>DEVIJACIJA</a:t>
            </a:r>
          </a:p>
          <a:p>
            <a:pPr marL="609600" indent="-609600" algn="ctr" eaLnBrk="1" hangingPunct="1">
              <a:lnSpc>
                <a:spcPct val="80000"/>
              </a:lnSpc>
              <a:buFont typeface="Wingdings" pitchFamily="2" charset="2"/>
              <a:buNone/>
              <a:defRPr/>
            </a:pPr>
            <a:endParaRPr lang="sr-Latn-CS" sz="1000" b="1" dirty="0" smtClean="0"/>
          </a:p>
          <a:p>
            <a:pPr marL="609600" indent="-609600" algn="ctr" eaLnBrk="1" hangingPunct="1">
              <a:lnSpc>
                <a:spcPct val="80000"/>
              </a:lnSpc>
              <a:buFont typeface="Wingdings" pitchFamily="2" charset="2"/>
              <a:buNone/>
              <a:defRPr/>
            </a:pPr>
            <a:endParaRPr lang="sr-Latn-CS" sz="1000" b="1" dirty="0" smtClean="0"/>
          </a:p>
          <a:p>
            <a:pPr marL="609600" indent="-609600" algn="ctr" eaLnBrk="1" hangingPunct="1">
              <a:lnSpc>
                <a:spcPct val="80000"/>
              </a:lnSpc>
              <a:buFont typeface="Wingdings" pitchFamily="2" charset="2"/>
              <a:buNone/>
              <a:defRPr/>
            </a:pPr>
            <a:endParaRPr lang="sr-Latn-CS" sz="1000" dirty="0" smtClean="0"/>
          </a:p>
          <a:p>
            <a:pPr marL="609600" indent="-609600" algn="ctr" eaLnBrk="1" hangingPunct="1">
              <a:lnSpc>
                <a:spcPct val="80000"/>
              </a:lnSpc>
              <a:buFont typeface="Wingdings" pitchFamily="2" charset="2"/>
              <a:buNone/>
              <a:defRPr/>
            </a:pPr>
            <a:r>
              <a:rPr lang="sr-Latn-CS" sz="1000" b="1" dirty="0" smtClean="0"/>
              <a:t>ALTERNATIVNE STRUKURE I FUNKCIJE </a:t>
            </a:r>
          </a:p>
          <a:p>
            <a:pPr marL="609600" indent="-609600" algn="ctr" eaLnBrk="1" hangingPunct="1">
              <a:lnSpc>
                <a:spcPct val="80000"/>
              </a:lnSpc>
              <a:buFont typeface="Wingdings" pitchFamily="2" charset="2"/>
              <a:buNone/>
              <a:defRPr/>
            </a:pPr>
            <a:r>
              <a:rPr lang="sl-SI" sz="1000" dirty="0" smtClean="0"/>
              <a:t>na personalnom</a:t>
            </a:r>
          </a:p>
          <a:p>
            <a:pPr marL="609600" indent="-609600" algn="ctr" eaLnBrk="1" hangingPunct="1">
              <a:lnSpc>
                <a:spcPct val="80000"/>
              </a:lnSpc>
              <a:buFont typeface="Wingdings" pitchFamily="2" charset="2"/>
              <a:buNone/>
              <a:defRPr/>
            </a:pPr>
            <a:r>
              <a:rPr lang="sl-SI" sz="1000" dirty="0" smtClean="0"/>
              <a:t>na grupnom</a:t>
            </a:r>
          </a:p>
          <a:p>
            <a:pPr marL="609600" indent="-609600" algn="ctr" eaLnBrk="1" hangingPunct="1">
              <a:lnSpc>
                <a:spcPct val="80000"/>
              </a:lnSpc>
              <a:buFont typeface="Wingdings" pitchFamily="2" charset="2"/>
              <a:buNone/>
              <a:defRPr/>
            </a:pPr>
            <a:r>
              <a:rPr lang="sl-SI" sz="1000" smtClean="0"/>
              <a:t>na institucionalnom nivou</a:t>
            </a:r>
          </a:p>
          <a:p>
            <a:pPr marL="609600" indent="-609600" algn="ctr" eaLnBrk="1" hangingPunct="1">
              <a:lnSpc>
                <a:spcPct val="80000"/>
              </a:lnSpc>
              <a:buFont typeface="Wingdings" pitchFamily="2" charset="2"/>
              <a:buNone/>
              <a:defRPr/>
            </a:pPr>
            <a:endParaRPr lang="sl-SI" sz="1000" dirty="0" smtClean="0"/>
          </a:p>
          <a:p>
            <a:pPr marL="609600" indent="-609600" algn="ctr" eaLnBrk="1" hangingPunct="1">
              <a:lnSpc>
                <a:spcPct val="80000"/>
              </a:lnSpc>
              <a:buFont typeface="Wingdings" pitchFamily="2" charset="2"/>
              <a:buNone/>
              <a:defRPr/>
            </a:pPr>
            <a:r>
              <a:rPr lang="sr-Latn-CS" sz="1000" smtClean="0"/>
              <a:t>             INOVATIVNA </a:t>
            </a:r>
            <a:r>
              <a:rPr lang="sr-Latn-CS" sz="1000" dirty="0" smtClean="0"/>
              <a:t>DEVIJACIJA                         KORUPTIVNA DEVIJACIJA</a:t>
            </a:r>
            <a:endParaRPr lang="sl-SI" sz="1000" b="1" dirty="0" smtClean="0"/>
          </a:p>
          <a:p>
            <a:pPr marL="609600" indent="-609600" algn="ctr" eaLnBrk="1" hangingPunct="1">
              <a:lnSpc>
                <a:spcPct val="80000"/>
              </a:lnSpc>
              <a:buFont typeface="Wingdings" pitchFamily="2" charset="2"/>
              <a:buNone/>
              <a:defRPr/>
            </a:pPr>
            <a:endParaRPr lang="sl-SI" sz="1000" b="1" dirty="0" smtClean="0"/>
          </a:p>
          <a:p>
            <a:pPr marL="609600" indent="-609600" algn="ctr" eaLnBrk="1" hangingPunct="1">
              <a:lnSpc>
                <a:spcPct val="80000"/>
              </a:lnSpc>
              <a:buFont typeface="Wingdings" pitchFamily="2" charset="2"/>
              <a:buNone/>
              <a:defRPr/>
            </a:pPr>
            <a:r>
              <a:rPr lang="sl-SI" sz="1000" b="1" dirty="0" smtClean="0"/>
              <a:t>I</a:t>
            </a:r>
          </a:p>
          <a:p>
            <a:pPr marL="609600" indent="-609600" algn="ctr" eaLnBrk="1" hangingPunct="1">
              <a:lnSpc>
                <a:spcPct val="80000"/>
              </a:lnSpc>
              <a:buFont typeface="Wingdings" pitchFamily="2" charset="2"/>
              <a:buNone/>
              <a:defRPr/>
            </a:pPr>
            <a:r>
              <a:rPr lang="sl-SI" sz="1000" b="1" dirty="0" smtClean="0"/>
              <a:t>POTREBE, INTERESI I PRAVA PRIPADNIKA I KLIJENATA INSTITUCIJE</a:t>
            </a:r>
          </a:p>
        </p:txBody>
      </p:sp>
      <p:sp>
        <p:nvSpPr>
          <p:cNvPr id="19460" name="Line 4"/>
          <p:cNvSpPr>
            <a:spLocks noChangeShapeType="1"/>
          </p:cNvSpPr>
          <p:nvPr/>
        </p:nvSpPr>
        <p:spPr bwMode="auto">
          <a:xfrm>
            <a:off x="4572000" y="1571612"/>
            <a:ext cx="0" cy="217487"/>
          </a:xfrm>
          <a:prstGeom prst="line">
            <a:avLst/>
          </a:prstGeom>
          <a:noFill/>
          <a:ln w="9525">
            <a:solidFill>
              <a:schemeClr val="accent6">
                <a:lumMod val="50000"/>
              </a:schemeClr>
            </a:solidFill>
            <a:round/>
            <a:headEnd/>
            <a:tailEnd type="triangle" w="med" len="med"/>
          </a:ln>
        </p:spPr>
        <p:txBody>
          <a:bodyPr/>
          <a:lstStyle/>
          <a:p>
            <a:endParaRPr lang="en-US"/>
          </a:p>
        </p:txBody>
      </p:sp>
      <p:sp>
        <p:nvSpPr>
          <p:cNvPr id="19461" name="Line 5"/>
          <p:cNvSpPr>
            <a:spLocks noChangeShapeType="1"/>
          </p:cNvSpPr>
          <p:nvPr/>
        </p:nvSpPr>
        <p:spPr bwMode="auto">
          <a:xfrm>
            <a:off x="4572000" y="4000504"/>
            <a:ext cx="0" cy="290265"/>
          </a:xfrm>
          <a:prstGeom prst="line">
            <a:avLst/>
          </a:prstGeom>
          <a:noFill/>
          <a:ln w="9525">
            <a:solidFill>
              <a:schemeClr val="accent6">
                <a:lumMod val="50000"/>
              </a:schemeClr>
            </a:solidFill>
            <a:round/>
            <a:headEnd/>
            <a:tailEnd type="triangle" w="med" len="med"/>
          </a:ln>
        </p:spPr>
        <p:txBody>
          <a:bodyPr/>
          <a:lstStyle/>
          <a:p>
            <a:endParaRPr lang="en-US"/>
          </a:p>
        </p:txBody>
      </p:sp>
      <p:sp>
        <p:nvSpPr>
          <p:cNvPr id="19462" name="Line 6"/>
          <p:cNvSpPr>
            <a:spLocks noChangeShapeType="1"/>
          </p:cNvSpPr>
          <p:nvPr/>
        </p:nvSpPr>
        <p:spPr bwMode="auto">
          <a:xfrm flipV="1">
            <a:off x="2051050" y="1628775"/>
            <a:ext cx="0" cy="3744913"/>
          </a:xfrm>
          <a:prstGeom prst="line">
            <a:avLst/>
          </a:prstGeom>
          <a:noFill/>
          <a:ln w="9525">
            <a:solidFill>
              <a:schemeClr val="tx1"/>
            </a:solidFill>
            <a:round/>
            <a:headEnd/>
            <a:tailEnd type="stealth" w="med" len="med"/>
          </a:ln>
        </p:spPr>
        <p:txBody>
          <a:bodyPr/>
          <a:lstStyle/>
          <a:p>
            <a:endParaRPr lang="en-US"/>
          </a:p>
        </p:txBody>
      </p:sp>
      <p:sp>
        <p:nvSpPr>
          <p:cNvPr id="19463" name="Line 7"/>
          <p:cNvSpPr>
            <a:spLocks noChangeShapeType="1"/>
          </p:cNvSpPr>
          <p:nvPr/>
        </p:nvSpPr>
        <p:spPr bwMode="auto">
          <a:xfrm>
            <a:off x="2051050" y="5373688"/>
            <a:ext cx="1081088" cy="0"/>
          </a:xfrm>
          <a:prstGeom prst="line">
            <a:avLst/>
          </a:prstGeom>
          <a:noFill/>
          <a:ln w="9525">
            <a:solidFill>
              <a:schemeClr val="tx1"/>
            </a:solidFill>
            <a:round/>
            <a:headEnd/>
            <a:tailEnd/>
          </a:ln>
        </p:spPr>
        <p:txBody>
          <a:bodyPr/>
          <a:lstStyle/>
          <a:p>
            <a:endParaRPr lang="en-US"/>
          </a:p>
        </p:txBody>
      </p:sp>
      <p:sp>
        <p:nvSpPr>
          <p:cNvPr id="19464" name="Line 8"/>
          <p:cNvSpPr>
            <a:spLocks noChangeShapeType="1"/>
          </p:cNvSpPr>
          <p:nvPr/>
        </p:nvSpPr>
        <p:spPr bwMode="auto">
          <a:xfrm>
            <a:off x="4572000" y="3571876"/>
            <a:ext cx="0" cy="215900"/>
          </a:xfrm>
          <a:prstGeom prst="line">
            <a:avLst/>
          </a:prstGeom>
          <a:noFill/>
          <a:ln w="9525">
            <a:solidFill>
              <a:schemeClr val="accent6">
                <a:lumMod val="50000"/>
              </a:schemeClr>
            </a:solidFill>
            <a:round/>
            <a:headEnd/>
            <a:tailEnd type="triangle" w="med" len="med"/>
          </a:ln>
        </p:spPr>
        <p:txBody>
          <a:bodyPr/>
          <a:lstStyle/>
          <a:p>
            <a:endParaRPr lang="en-US"/>
          </a:p>
        </p:txBody>
      </p:sp>
      <p:sp>
        <p:nvSpPr>
          <p:cNvPr id="19465" name="Line 9"/>
          <p:cNvSpPr>
            <a:spLocks noChangeShapeType="1"/>
          </p:cNvSpPr>
          <p:nvPr/>
        </p:nvSpPr>
        <p:spPr bwMode="auto">
          <a:xfrm>
            <a:off x="4572000" y="2997200"/>
            <a:ext cx="0" cy="215900"/>
          </a:xfrm>
          <a:prstGeom prst="line">
            <a:avLst/>
          </a:prstGeom>
          <a:noFill/>
          <a:ln w="9525">
            <a:solidFill>
              <a:schemeClr val="accent6">
                <a:lumMod val="50000"/>
              </a:schemeClr>
            </a:solidFill>
            <a:round/>
            <a:headEnd/>
            <a:tailEnd type="triangle" w="med" len="med"/>
          </a:ln>
        </p:spPr>
        <p:txBody>
          <a:bodyPr/>
          <a:lstStyle/>
          <a:p>
            <a:endParaRPr lang="en-US"/>
          </a:p>
        </p:txBody>
      </p:sp>
      <p:sp>
        <p:nvSpPr>
          <p:cNvPr id="19466" name="Line 10"/>
          <p:cNvSpPr>
            <a:spLocks noChangeShapeType="1"/>
          </p:cNvSpPr>
          <p:nvPr/>
        </p:nvSpPr>
        <p:spPr bwMode="auto">
          <a:xfrm>
            <a:off x="6300788" y="5373688"/>
            <a:ext cx="1008062" cy="0"/>
          </a:xfrm>
          <a:prstGeom prst="line">
            <a:avLst/>
          </a:prstGeom>
          <a:noFill/>
          <a:ln w="9525">
            <a:solidFill>
              <a:schemeClr val="tx1"/>
            </a:solidFill>
            <a:round/>
            <a:headEnd/>
            <a:tailEnd/>
          </a:ln>
        </p:spPr>
        <p:txBody>
          <a:bodyPr/>
          <a:lstStyle/>
          <a:p>
            <a:endParaRPr lang="en-US"/>
          </a:p>
        </p:txBody>
      </p:sp>
      <p:sp>
        <p:nvSpPr>
          <p:cNvPr id="19467" name="Line 11"/>
          <p:cNvSpPr>
            <a:spLocks noChangeShapeType="1"/>
          </p:cNvSpPr>
          <p:nvPr/>
        </p:nvSpPr>
        <p:spPr bwMode="auto">
          <a:xfrm flipV="1">
            <a:off x="7308850" y="1628775"/>
            <a:ext cx="0" cy="3744913"/>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Holistički pristup </a:t>
            </a:r>
            <a:r>
              <a:rPr lang="sr-Latn-RS" smtClean="0"/>
              <a:t>integritetu suda/sudija </a:t>
            </a:r>
            <a:endParaRPr lang="en-US" dirty="0"/>
          </a:p>
        </p:txBody>
      </p:sp>
      <p:sp>
        <p:nvSpPr>
          <p:cNvPr id="3" name="Content Placeholder 2"/>
          <p:cNvSpPr>
            <a:spLocks noGrp="1"/>
          </p:cNvSpPr>
          <p:nvPr>
            <p:ph idx="1"/>
          </p:nvPr>
        </p:nvSpPr>
        <p:spPr>
          <a:xfrm>
            <a:off x="457200" y="1600201"/>
            <a:ext cx="8229600" cy="2971807"/>
          </a:xfrm>
          <a:ln/>
        </p:spPr>
        <p:style>
          <a:lnRef idx="1">
            <a:schemeClr val="accent6"/>
          </a:lnRef>
          <a:fillRef idx="2">
            <a:schemeClr val="accent6"/>
          </a:fillRef>
          <a:effectRef idx="1">
            <a:schemeClr val="accent6"/>
          </a:effectRef>
          <a:fontRef idx="minor">
            <a:schemeClr val="dk1"/>
          </a:fontRef>
        </p:style>
        <p:txBody>
          <a:bodyPr>
            <a:normAutofit/>
          </a:bodyPr>
          <a:lstStyle/>
          <a:p>
            <a:pPr lvl="0">
              <a:buFont typeface="Courier New" pitchFamily="49" charset="0"/>
              <a:buChar char="o"/>
            </a:pPr>
            <a:r>
              <a:rPr lang="en-US" sz="1600" dirty="0" err="1" smtClean="0"/>
              <a:t>Nezavisnost</a:t>
            </a:r>
            <a:r>
              <a:rPr lang="en-US" sz="1600" dirty="0" smtClean="0"/>
              <a:t>/</a:t>
            </a:r>
            <a:r>
              <a:rPr lang="en-US" sz="1600" dirty="0" err="1" smtClean="0"/>
              <a:t>autonomnost</a:t>
            </a:r>
            <a:r>
              <a:rPr lang="en-US" sz="1600" dirty="0" smtClean="0"/>
              <a:t> </a:t>
            </a:r>
            <a:r>
              <a:rPr lang="en-US" sz="1600" dirty="0" err="1" smtClean="0"/>
              <a:t>suda</a:t>
            </a:r>
            <a:r>
              <a:rPr lang="en-US" sz="1600" dirty="0" smtClean="0"/>
              <a:t>/</a:t>
            </a:r>
            <a:r>
              <a:rPr lang="en-US" sz="1600" dirty="0" err="1" smtClean="0"/>
              <a:t>sudija</a:t>
            </a:r>
            <a:r>
              <a:rPr lang="en-US" sz="1600" dirty="0" smtClean="0"/>
              <a:t> u </a:t>
            </a:r>
            <a:r>
              <a:rPr lang="en-US" sz="1600" dirty="0" err="1" smtClean="0"/>
              <a:t>odnosu</a:t>
            </a:r>
            <a:r>
              <a:rPr lang="en-US" sz="1600" dirty="0" smtClean="0"/>
              <a:t> </a:t>
            </a:r>
            <a:r>
              <a:rPr lang="en-US" sz="1600" dirty="0" err="1" smtClean="0"/>
              <a:t>na</a:t>
            </a:r>
            <a:r>
              <a:rPr lang="en-US" sz="1600" dirty="0" smtClean="0"/>
              <a:t> centre </a:t>
            </a:r>
            <a:r>
              <a:rPr lang="en-US" sz="1600" dirty="0" err="1" smtClean="0"/>
              <a:t>moći</a:t>
            </a:r>
            <a:r>
              <a:rPr lang="en-US" sz="1600" dirty="0" smtClean="0"/>
              <a:t> (</a:t>
            </a:r>
            <a:r>
              <a:rPr lang="en-US" sz="1600" dirty="0" err="1" smtClean="0"/>
              <a:t>izvršna</a:t>
            </a:r>
            <a:r>
              <a:rPr lang="en-US" sz="1600" dirty="0" smtClean="0"/>
              <a:t>/</a:t>
            </a:r>
            <a:r>
              <a:rPr lang="en-US" sz="1600" dirty="0" err="1" smtClean="0"/>
              <a:t>zakonodavna</a:t>
            </a:r>
            <a:r>
              <a:rPr lang="en-US" sz="1600" dirty="0" smtClean="0"/>
              <a:t> </a:t>
            </a:r>
            <a:r>
              <a:rPr lang="en-US" sz="1600" dirty="0" err="1" smtClean="0"/>
              <a:t>vlast</a:t>
            </a:r>
            <a:r>
              <a:rPr lang="en-US" sz="1600" dirty="0" smtClean="0"/>
              <a:t>, </a:t>
            </a:r>
            <a:r>
              <a:rPr lang="en-US" sz="1600" dirty="0" err="1" smtClean="0"/>
              <a:t>vlasnici</a:t>
            </a:r>
            <a:r>
              <a:rPr lang="en-US" sz="1600" dirty="0" smtClean="0"/>
              <a:t> </a:t>
            </a:r>
            <a:r>
              <a:rPr lang="en-US" sz="1600" dirty="0" err="1" smtClean="0"/>
              <a:t>kapitala</a:t>
            </a:r>
            <a:r>
              <a:rPr lang="en-US" sz="1600" dirty="0" smtClean="0"/>
              <a:t>, </a:t>
            </a:r>
            <a:r>
              <a:rPr lang="en-US" sz="1600" dirty="0" err="1" smtClean="0"/>
              <a:t>kriminal</a:t>
            </a:r>
            <a:r>
              <a:rPr lang="en-US" sz="1600" dirty="0" smtClean="0"/>
              <a:t>),</a:t>
            </a:r>
          </a:p>
          <a:p>
            <a:pPr lvl="0">
              <a:buFont typeface="Courier New" pitchFamily="49" charset="0"/>
              <a:buChar char="o"/>
            </a:pPr>
            <a:r>
              <a:rPr lang="en-US" sz="1600" dirty="0" err="1" smtClean="0"/>
              <a:t>Efektivnost</a:t>
            </a:r>
            <a:r>
              <a:rPr lang="en-US" sz="1600" dirty="0" smtClean="0"/>
              <a:t> –</a:t>
            </a:r>
            <a:r>
              <a:rPr lang="en-US" sz="1600" dirty="0" err="1" smtClean="0"/>
              <a:t>suda</a:t>
            </a:r>
            <a:r>
              <a:rPr lang="en-US" sz="1600" dirty="0" smtClean="0"/>
              <a:t> /</a:t>
            </a:r>
            <a:r>
              <a:rPr lang="en-US" sz="1600" dirty="0" err="1" smtClean="0"/>
              <a:t>sudija</a:t>
            </a:r>
            <a:r>
              <a:rPr lang="en-US" sz="1600" dirty="0" smtClean="0"/>
              <a:t> </a:t>
            </a:r>
            <a:r>
              <a:rPr lang="en-US" sz="1600" dirty="0" err="1" smtClean="0"/>
              <a:t>ostvaruju</a:t>
            </a:r>
            <a:r>
              <a:rPr lang="en-US" sz="1600" dirty="0" smtClean="0"/>
              <a:t> </a:t>
            </a:r>
            <a:r>
              <a:rPr lang="en-US" sz="1600" dirty="0" err="1" smtClean="0"/>
              <a:t>svoju</a:t>
            </a:r>
            <a:r>
              <a:rPr lang="en-US" sz="1600" dirty="0" smtClean="0"/>
              <a:t> </a:t>
            </a:r>
            <a:r>
              <a:rPr lang="en-US" sz="1600" dirty="0" err="1" smtClean="0"/>
              <a:t>funkciju</a:t>
            </a:r>
            <a:r>
              <a:rPr lang="en-US" sz="1600" dirty="0" smtClean="0"/>
              <a:t> </a:t>
            </a:r>
            <a:r>
              <a:rPr lang="en-US" sz="1600" smtClean="0"/>
              <a:t>– del</a:t>
            </a:r>
            <a:r>
              <a:rPr lang="sr-Latn-RS" sz="1600" smtClean="0"/>
              <a:t>j</a:t>
            </a:r>
            <a:r>
              <a:rPr lang="en-US" sz="1600" smtClean="0"/>
              <a:t>e</a:t>
            </a:r>
            <a:r>
              <a:rPr lang="sr-Latn-RS" sz="1600" smtClean="0"/>
              <a:t>nje</a:t>
            </a:r>
            <a:r>
              <a:rPr lang="en-US" sz="1600" smtClean="0"/>
              <a:t> pravd</a:t>
            </a:r>
            <a:r>
              <a:rPr lang="sr-Latn-RS" sz="1600" smtClean="0"/>
              <a:t>e</a:t>
            </a:r>
            <a:r>
              <a:rPr lang="en-US" sz="1600" smtClean="0"/>
              <a:t>,</a:t>
            </a:r>
            <a:endParaRPr lang="en-US" sz="1600" dirty="0" smtClean="0"/>
          </a:p>
          <a:p>
            <a:pPr lvl="0">
              <a:buFont typeface="Courier New" pitchFamily="49" charset="0"/>
              <a:buChar char="o"/>
            </a:pPr>
            <a:r>
              <a:rPr lang="en-US" sz="1600" dirty="0" err="1" smtClean="0"/>
              <a:t>Efikasnost</a:t>
            </a:r>
            <a:r>
              <a:rPr lang="en-US" sz="1600" dirty="0" smtClean="0"/>
              <a:t> </a:t>
            </a:r>
            <a:r>
              <a:rPr lang="en-US" sz="1600" dirty="0" err="1" smtClean="0"/>
              <a:t>suda</a:t>
            </a:r>
            <a:r>
              <a:rPr lang="en-US" sz="1600" dirty="0" smtClean="0"/>
              <a:t>/</a:t>
            </a:r>
            <a:r>
              <a:rPr lang="en-US" sz="1600" dirty="0" err="1" smtClean="0"/>
              <a:t>sudija</a:t>
            </a:r>
            <a:r>
              <a:rPr lang="en-US" sz="1600" dirty="0" smtClean="0"/>
              <a:t>– </a:t>
            </a:r>
            <a:r>
              <a:rPr lang="en-US" sz="1600" dirty="0" err="1" smtClean="0"/>
              <a:t>ostvarivanje</a:t>
            </a:r>
            <a:r>
              <a:rPr lang="en-US" sz="1600" dirty="0" smtClean="0"/>
              <a:t> </a:t>
            </a:r>
            <a:r>
              <a:rPr lang="en-US" sz="1600" dirty="0" err="1" smtClean="0"/>
              <a:t>fukcije</a:t>
            </a:r>
            <a:r>
              <a:rPr lang="en-US" sz="1600" dirty="0" smtClean="0"/>
              <a:t> </a:t>
            </a:r>
            <a:r>
              <a:rPr lang="en-US" sz="1600" dirty="0" err="1" smtClean="0"/>
              <a:t>suda</a:t>
            </a:r>
            <a:r>
              <a:rPr lang="en-US" sz="1600" dirty="0" smtClean="0"/>
              <a:t> </a:t>
            </a:r>
            <a:r>
              <a:rPr lang="en-US" sz="1600" dirty="0" err="1" smtClean="0"/>
              <a:t>posmatrano</a:t>
            </a:r>
            <a:r>
              <a:rPr lang="en-US" sz="1600" dirty="0" smtClean="0"/>
              <a:t> </a:t>
            </a:r>
            <a:r>
              <a:rPr lang="en-US" sz="1600" dirty="0" err="1" smtClean="0"/>
              <a:t>kroz</a:t>
            </a:r>
            <a:r>
              <a:rPr lang="en-US" sz="1600" dirty="0" smtClean="0"/>
              <a:t> </a:t>
            </a:r>
            <a:r>
              <a:rPr lang="en-US" sz="1600" dirty="0" err="1" smtClean="0"/>
              <a:t>vreme</a:t>
            </a:r>
            <a:r>
              <a:rPr lang="en-US" sz="1600" dirty="0" smtClean="0"/>
              <a:t>,</a:t>
            </a:r>
          </a:p>
          <a:p>
            <a:pPr lvl="0">
              <a:buFont typeface="Courier New" pitchFamily="49" charset="0"/>
              <a:buChar char="o"/>
            </a:pPr>
            <a:r>
              <a:rPr lang="en-US" sz="1600" dirty="0" err="1" smtClean="0"/>
              <a:t>Trasparetnost</a:t>
            </a:r>
            <a:r>
              <a:rPr lang="en-US" sz="1600" dirty="0" smtClean="0"/>
              <a:t> </a:t>
            </a:r>
            <a:r>
              <a:rPr lang="en-US" sz="1600" dirty="0" err="1" smtClean="0"/>
              <a:t>suda</a:t>
            </a:r>
            <a:r>
              <a:rPr lang="en-US" sz="1600" dirty="0" smtClean="0"/>
              <a:t>,</a:t>
            </a:r>
          </a:p>
          <a:p>
            <a:pPr lvl="0">
              <a:buFont typeface="Courier New" pitchFamily="49" charset="0"/>
              <a:buChar char="o"/>
            </a:pPr>
            <a:r>
              <a:rPr lang="en-US" sz="1600" dirty="0" err="1" smtClean="0"/>
              <a:t>Zakonitost</a:t>
            </a:r>
            <a:r>
              <a:rPr lang="en-US" sz="1600" dirty="0" smtClean="0"/>
              <a:t> </a:t>
            </a:r>
            <a:r>
              <a:rPr lang="en-US" sz="1600" dirty="0" err="1" smtClean="0"/>
              <a:t>postupanja</a:t>
            </a:r>
            <a:r>
              <a:rPr lang="en-US" sz="1600" dirty="0" smtClean="0"/>
              <a:t> </a:t>
            </a:r>
            <a:r>
              <a:rPr lang="en-US" sz="1600" dirty="0" err="1" smtClean="0"/>
              <a:t>sudija</a:t>
            </a:r>
            <a:r>
              <a:rPr lang="en-US" sz="1600" dirty="0" smtClean="0"/>
              <a:t>/</a:t>
            </a:r>
            <a:r>
              <a:rPr lang="en-US" sz="1600" dirty="0" err="1" smtClean="0"/>
              <a:t>suda</a:t>
            </a:r>
            <a:r>
              <a:rPr lang="en-US" sz="1600" dirty="0" smtClean="0"/>
              <a:t>,</a:t>
            </a:r>
          </a:p>
          <a:p>
            <a:pPr lvl="0">
              <a:buFont typeface="Courier New" pitchFamily="49" charset="0"/>
              <a:buChar char="o"/>
            </a:pPr>
            <a:r>
              <a:rPr lang="en-US" sz="1600" dirty="0" err="1" smtClean="0"/>
              <a:t>Profesionalna</a:t>
            </a:r>
            <a:r>
              <a:rPr lang="en-US" sz="1600" dirty="0" smtClean="0"/>
              <a:t> </a:t>
            </a:r>
            <a:r>
              <a:rPr lang="en-US" sz="1600" dirty="0" err="1" smtClean="0"/>
              <a:t>etičnost</a:t>
            </a:r>
            <a:r>
              <a:rPr lang="en-US" sz="1600" dirty="0" smtClean="0"/>
              <a:t> </a:t>
            </a:r>
            <a:r>
              <a:rPr lang="en-US" sz="1600" dirty="0" err="1" smtClean="0"/>
              <a:t>i</a:t>
            </a:r>
            <a:r>
              <a:rPr lang="en-US" sz="1600" dirty="0" smtClean="0"/>
              <a:t> </a:t>
            </a:r>
            <a:r>
              <a:rPr lang="en-US" sz="1600" dirty="0" err="1" smtClean="0"/>
              <a:t>doličnost</a:t>
            </a:r>
            <a:r>
              <a:rPr lang="en-US" sz="1600" dirty="0" smtClean="0"/>
              <a:t>,</a:t>
            </a:r>
          </a:p>
          <a:p>
            <a:pPr lvl="0">
              <a:buFont typeface="Courier New" pitchFamily="49" charset="0"/>
              <a:buChar char="o"/>
            </a:pPr>
            <a:r>
              <a:rPr lang="en-US" sz="1600" dirty="0" err="1" smtClean="0"/>
              <a:t>Uslovnost</a:t>
            </a:r>
            <a:r>
              <a:rPr lang="en-US" sz="1600" dirty="0" smtClean="0"/>
              <a:t> – </a:t>
            </a:r>
            <a:r>
              <a:rPr lang="en-US" sz="1600" dirty="0" err="1" smtClean="0"/>
              <a:t>raspoloživi</a:t>
            </a:r>
            <a:r>
              <a:rPr lang="en-US" sz="1600" dirty="0" smtClean="0"/>
              <a:t> (</a:t>
            </a:r>
            <a:r>
              <a:rPr lang="en-US" sz="1600" dirty="0" err="1" smtClean="0"/>
              <a:t>materijlani</a:t>
            </a:r>
            <a:r>
              <a:rPr lang="en-US" sz="1600" dirty="0" smtClean="0"/>
              <a:t>, </a:t>
            </a:r>
            <a:r>
              <a:rPr lang="en-US" sz="1600" dirty="0" err="1" smtClean="0"/>
              <a:t>tehnički</a:t>
            </a:r>
            <a:r>
              <a:rPr lang="en-US" sz="1600" dirty="0" smtClean="0"/>
              <a:t>, </a:t>
            </a:r>
            <a:r>
              <a:rPr lang="en-US" sz="1600" dirty="0" err="1" smtClean="0"/>
              <a:t>organizacioni</a:t>
            </a:r>
            <a:r>
              <a:rPr lang="en-US" sz="1600" dirty="0" smtClean="0"/>
              <a:t> </a:t>
            </a:r>
            <a:r>
              <a:rPr lang="en-US" sz="1600" dirty="0" err="1" smtClean="0"/>
              <a:t>i</a:t>
            </a:r>
            <a:r>
              <a:rPr lang="en-US" sz="1600" dirty="0" smtClean="0"/>
              <a:t> </a:t>
            </a:r>
            <a:r>
              <a:rPr lang="en-US" sz="1600" dirty="0" err="1" smtClean="0"/>
              <a:t>kadrovski</a:t>
            </a:r>
            <a:r>
              <a:rPr lang="en-US" sz="1600" dirty="0" smtClean="0"/>
              <a:t> </a:t>
            </a:r>
            <a:r>
              <a:rPr lang="en-US" sz="1600" dirty="0" err="1" smtClean="0"/>
              <a:t>uslovi</a:t>
            </a:r>
            <a:r>
              <a:rPr lang="en-US" sz="1600" dirty="0" smtClean="0"/>
              <a:t>).</a:t>
            </a:r>
          </a:p>
          <a:p>
            <a:pPr>
              <a:buFont typeface="Courier New" pitchFamily="49" charset="0"/>
              <a:buChar char="o"/>
            </a:pPr>
            <a:endParaRPr lang="en-US" sz="1600" dirty="0" smtClean="0"/>
          </a:p>
          <a:p>
            <a:pPr>
              <a:buFont typeface="Courier New" pitchFamily="49" charset="0"/>
              <a:buChar char="o"/>
            </a:pPr>
            <a:endParaRPr lang="en-US" sz="1600" dirty="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txBody>
          <a:bodyPr>
            <a:noAutofit/>
          </a:bodyPr>
          <a:lstStyle/>
          <a:p>
            <a:r>
              <a:rPr lang="sr-Latn-RS" dirty="0" smtClean="0"/>
              <a:t>Analiza procesa- tačke </a:t>
            </a:r>
            <a:r>
              <a:rPr lang="sr-Latn-RS" smtClean="0"/>
              <a:t>rizika u izradi   Planova interiteta (Smernice)</a:t>
            </a:r>
            <a:endParaRPr lang="en-US" dirty="0"/>
          </a:p>
        </p:txBody>
      </p:sp>
      <p:sp>
        <p:nvSpPr>
          <p:cNvPr id="3" name="Content Placeholder 2"/>
          <p:cNvSpPr>
            <a:spLocks noGrp="1"/>
          </p:cNvSpPr>
          <p:nvPr>
            <p:ph idx="1"/>
          </p:nvPr>
        </p:nvSpPr>
        <p:spPr>
          <a:xfrm>
            <a:off x="428596" y="1928802"/>
            <a:ext cx="8229600" cy="2857520"/>
          </a:xfrm>
          <a:ln w="19050">
            <a:solidFill>
              <a:schemeClr val="accent6">
                <a:lumMod val="50000"/>
              </a:schemeClr>
            </a:solidFill>
          </a:ln>
        </p:spPr>
        <p:txBody>
          <a:bodyPr>
            <a:normAutofit/>
          </a:bodyPr>
          <a:lstStyle/>
          <a:p>
            <a:pPr>
              <a:buFont typeface="Courier New" pitchFamily="49" charset="0"/>
              <a:buChar char="o"/>
            </a:pPr>
            <a:r>
              <a:rPr lang="en-US" sz="1600" dirty="0" err="1" smtClean="0"/>
              <a:t>Članom</a:t>
            </a:r>
            <a:r>
              <a:rPr lang="en-US" sz="1600" dirty="0" smtClean="0"/>
              <a:t> 7. je </a:t>
            </a:r>
            <a:r>
              <a:rPr lang="en-US" sz="1600" dirty="0" err="1" smtClean="0"/>
              <a:t>propisano</a:t>
            </a:r>
            <a:r>
              <a:rPr lang="en-US" sz="1600" dirty="0" smtClean="0"/>
              <a:t> </a:t>
            </a:r>
            <a:r>
              <a:rPr lang="en-US" sz="1600" dirty="0" err="1" smtClean="0"/>
              <a:t>da</a:t>
            </a:r>
            <a:r>
              <a:rPr lang="en-US" sz="1600" dirty="0" smtClean="0"/>
              <a:t> je </a:t>
            </a:r>
            <a:r>
              <a:rPr lang="en-US" sz="1600" b="1" dirty="0" err="1" smtClean="0"/>
              <a:t>rukovodilac</a:t>
            </a:r>
            <a:r>
              <a:rPr lang="en-US" sz="1600" b="1" dirty="0" smtClean="0"/>
              <a:t> </a:t>
            </a:r>
            <a:r>
              <a:rPr lang="en-US" sz="1600" b="1" dirty="0" err="1" smtClean="0"/>
              <a:t>institucije</a:t>
            </a:r>
            <a:r>
              <a:rPr lang="en-US" sz="1600" b="1" dirty="0" smtClean="0"/>
              <a:t> </a:t>
            </a:r>
            <a:r>
              <a:rPr lang="en-US" sz="1600" b="1" dirty="0" err="1" smtClean="0"/>
              <a:t>odgovorno</a:t>
            </a:r>
            <a:r>
              <a:rPr lang="en-US" sz="1600" b="1" dirty="0" smtClean="0"/>
              <a:t> lice </a:t>
            </a:r>
            <a:r>
              <a:rPr lang="en-US" sz="1600" b="1" dirty="0" err="1" smtClean="0"/>
              <a:t>za</a:t>
            </a:r>
            <a:r>
              <a:rPr lang="en-US" sz="1600" b="1" dirty="0" smtClean="0"/>
              <a:t> </a:t>
            </a:r>
            <a:r>
              <a:rPr lang="en-US" sz="1600" b="1" dirty="0" err="1" smtClean="0"/>
              <a:t>sprovođenje</a:t>
            </a:r>
            <a:r>
              <a:rPr lang="en-US" sz="1600" b="1" dirty="0" smtClean="0"/>
              <a:t> Plana.</a:t>
            </a:r>
            <a:endParaRPr lang="sr-Latn-RS" sz="1600" b="1" dirty="0" smtClean="0"/>
          </a:p>
          <a:p>
            <a:pPr>
              <a:buFont typeface="Courier New" pitchFamily="49" charset="0"/>
              <a:buChar char="o"/>
            </a:pPr>
            <a:endParaRPr lang="sr-Latn-RS" sz="1600" dirty="0" smtClean="0"/>
          </a:p>
          <a:p>
            <a:pPr>
              <a:buFont typeface="Courier New" pitchFamily="49" charset="0"/>
              <a:buChar char="o"/>
            </a:pPr>
            <a:r>
              <a:rPr lang="sr-Latn-RS" sz="1600" b="1" dirty="0" smtClean="0"/>
              <a:t>K</a:t>
            </a:r>
            <a:r>
              <a:rPr lang="en-US" sz="1600" b="1" dirty="0" err="1" smtClean="0"/>
              <a:t>oordinatora</a:t>
            </a:r>
            <a:r>
              <a:rPr lang="en-US" sz="1600" b="1" dirty="0" smtClean="0"/>
              <a:t> </a:t>
            </a:r>
            <a:r>
              <a:rPr lang="en-US" sz="1600" b="1" dirty="0" err="1" smtClean="0"/>
              <a:t>radne</a:t>
            </a:r>
            <a:r>
              <a:rPr lang="en-US" sz="1600" b="1" dirty="0" smtClean="0"/>
              <a:t> </a:t>
            </a:r>
            <a:r>
              <a:rPr lang="en-US" sz="1600" b="1" dirty="0" err="1" smtClean="0"/>
              <a:t>grupe</a:t>
            </a:r>
            <a:r>
              <a:rPr lang="en-US" sz="1600" b="1" dirty="0" smtClean="0"/>
              <a:t> </a:t>
            </a:r>
            <a:r>
              <a:rPr lang="en-US" sz="1600" dirty="0" err="1" smtClean="0"/>
              <a:t>koja</a:t>
            </a:r>
            <a:r>
              <a:rPr lang="en-US" sz="1600" dirty="0" smtClean="0"/>
              <a:t> </a:t>
            </a:r>
            <a:r>
              <a:rPr lang="en-US" sz="1600" dirty="0" err="1" smtClean="0"/>
              <a:t>pravi</a:t>
            </a:r>
            <a:r>
              <a:rPr lang="en-US" sz="1600" dirty="0" smtClean="0"/>
              <a:t> </a:t>
            </a:r>
            <a:r>
              <a:rPr lang="en-US" sz="1600" dirty="0" err="1" smtClean="0"/>
              <a:t>ovaj</a:t>
            </a:r>
            <a:r>
              <a:rPr lang="en-US" sz="1600" dirty="0" smtClean="0"/>
              <a:t> </a:t>
            </a:r>
            <a:r>
              <a:rPr lang="en-US" sz="1600" dirty="0" err="1" smtClean="0"/>
              <a:t>dokument</a:t>
            </a:r>
            <a:r>
              <a:rPr lang="en-US" sz="1600" dirty="0" smtClean="0"/>
              <a:t> </a:t>
            </a:r>
            <a:r>
              <a:rPr lang="en-US" sz="1600" b="1" dirty="0" err="1" smtClean="0"/>
              <a:t>imenuje</a:t>
            </a:r>
            <a:r>
              <a:rPr lang="en-US" sz="1600" b="1" dirty="0" smtClean="0"/>
              <a:t> </a:t>
            </a:r>
            <a:r>
              <a:rPr lang="en-US" sz="1600" b="1" dirty="0" err="1" smtClean="0"/>
              <a:t>rukovodilac</a:t>
            </a:r>
            <a:r>
              <a:rPr lang="en-US" sz="1600" b="1" dirty="0" smtClean="0"/>
              <a:t> </a:t>
            </a:r>
            <a:r>
              <a:rPr lang="en-US" sz="1600" b="1" dirty="0" err="1" smtClean="0"/>
              <a:t>institucije</a:t>
            </a:r>
            <a:r>
              <a:rPr lang="en-US" sz="1600" b="1" dirty="0" smtClean="0"/>
              <a:t>, </a:t>
            </a:r>
            <a:r>
              <a:rPr lang="en-US" sz="1600" b="1" dirty="0" err="1" smtClean="0"/>
              <a:t>bez</a:t>
            </a:r>
            <a:r>
              <a:rPr lang="en-US" sz="1600" b="1" dirty="0" smtClean="0"/>
              <a:t> </a:t>
            </a:r>
            <a:r>
              <a:rPr lang="en-US" sz="1600" b="1" dirty="0" err="1" smtClean="0"/>
              <a:t>jasno</a:t>
            </a:r>
            <a:r>
              <a:rPr lang="en-US" sz="1600" b="1" dirty="0" smtClean="0"/>
              <a:t> </a:t>
            </a:r>
            <a:r>
              <a:rPr lang="en-US" sz="1600" b="1" dirty="0" err="1" smtClean="0"/>
              <a:t>definisanih</a:t>
            </a:r>
            <a:r>
              <a:rPr lang="en-US" sz="1600" b="1" dirty="0" smtClean="0"/>
              <a:t> </a:t>
            </a:r>
            <a:r>
              <a:rPr lang="en-US" sz="1600" b="1" dirty="0" err="1" smtClean="0"/>
              <a:t>kriterijuma</a:t>
            </a:r>
            <a:r>
              <a:rPr lang="en-US" sz="1600" dirty="0" smtClean="0"/>
              <a:t>, </a:t>
            </a:r>
            <a:r>
              <a:rPr lang="en-US" sz="1600" dirty="0" err="1" smtClean="0"/>
              <a:t>uz</a:t>
            </a:r>
            <a:r>
              <a:rPr lang="en-US" sz="1600" dirty="0" smtClean="0"/>
              <a:t> </a:t>
            </a:r>
            <a:r>
              <a:rPr lang="en-US" sz="1600" dirty="0" err="1" smtClean="0"/>
              <a:t>načelnu</a:t>
            </a:r>
            <a:r>
              <a:rPr lang="en-US" sz="1600" dirty="0" smtClean="0"/>
              <a:t> </a:t>
            </a:r>
            <a:r>
              <a:rPr lang="en-US" sz="1600" dirty="0" err="1" smtClean="0"/>
              <a:t>deklaraciju</a:t>
            </a:r>
            <a:r>
              <a:rPr lang="en-US" sz="1600" dirty="0" smtClean="0"/>
              <a:t> da se </a:t>
            </a:r>
            <a:r>
              <a:rPr lang="en-US" sz="1600" dirty="0" err="1" smtClean="0"/>
              <a:t>pri</a:t>
            </a:r>
            <a:r>
              <a:rPr lang="en-US" sz="1600" dirty="0" smtClean="0"/>
              <a:t> </a:t>
            </a:r>
            <a:r>
              <a:rPr lang="en-US" sz="1600" dirty="0" err="1" smtClean="0"/>
              <a:t>izboru</a:t>
            </a:r>
            <a:r>
              <a:rPr lang="en-US" sz="1600" dirty="0" smtClean="0"/>
              <a:t> </a:t>
            </a:r>
            <a:r>
              <a:rPr lang="en-US" sz="1600" dirty="0" err="1" smtClean="0"/>
              <a:t>vodi</a:t>
            </a:r>
            <a:r>
              <a:rPr lang="en-US" sz="1600" dirty="0" smtClean="0"/>
              <a:t> </a:t>
            </a:r>
            <a:r>
              <a:rPr lang="en-US" sz="1600" dirty="0" err="1" smtClean="0"/>
              <a:t>računa</a:t>
            </a:r>
            <a:r>
              <a:rPr lang="en-US" sz="1600" dirty="0" smtClean="0"/>
              <a:t> u </a:t>
            </a:r>
            <a:r>
              <a:rPr lang="en-US" sz="1600" dirty="0" err="1" smtClean="0"/>
              <a:t>kojoj</a:t>
            </a:r>
            <a:r>
              <a:rPr lang="en-US" sz="1600" dirty="0" smtClean="0"/>
              <a:t> </a:t>
            </a:r>
            <a:r>
              <a:rPr lang="en-US" sz="1600" dirty="0" err="1" smtClean="0"/>
              <a:t>meri</a:t>
            </a:r>
            <a:r>
              <a:rPr lang="en-US" sz="1600" dirty="0" smtClean="0"/>
              <a:t> </a:t>
            </a:r>
            <a:r>
              <a:rPr lang="en-US" sz="1600" dirty="0" err="1" smtClean="0"/>
              <a:t>budući</a:t>
            </a:r>
            <a:r>
              <a:rPr lang="en-US" sz="1600" dirty="0" smtClean="0"/>
              <a:t> </a:t>
            </a:r>
            <a:r>
              <a:rPr lang="en-US" sz="1600" dirty="0" err="1" smtClean="0"/>
              <a:t>kooridnator</a:t>
            </a:r>
            <a:r>
              <a:rPr lang="en-US" sz="1600" dirty="0" smtClean="0"/>
              <a:t> </a:t>
            </a:r>
            <a:r>
              <a:rPr lang="en-US" sz="1600" dirty="0" err="1" smtClean="0"/>
              <a:t>radne</a:t>
            </a:r>
            <a:r>
              <a:rPr lang="en-US" sz="1600" dirty="0" smtClean="0"/>
              <a:t> </a:t>
            </a:r>
            <a:r>
              <a:rPr lang="en-US" sz="1600" dirty="0" err="1" smtClean="0"/>
              <a:t>grupe</a:t>
            </a:r>
            <a:r>
              <a:rPr lang="en-US" sz="1600" dirty="0" smtClean="0"/>
              <a:t> “</a:t>
            </a:r>
            <a:r>
              <a:rPr lang="en-US" sz="1600" dirty="0" err="1" smtClean="0"/>
              <a:t>dobro</a:t>
            </a:r>
            <a:r>
              <a:rPr lang="en-US" sz="1600" dirty="0" smtClean="0"/>
              <a:t> </a:t>
            </a:r>
            <a:r>
              <a:rPr lang="en-US" sz="1600" dirty="0" err="1" smtClean="0"/>
              <a:t>poznaje</a:t>
            </a:r>
            <a:r>
              <a:rPr lang="en-US" sz="1600" dirty="0" smtClean="0"/>
              <a:t>” </a:t>
            </a:r>
            <a:r>
              <a:rPr lang="en-US" sz="1600" dirty="0" err="1" smtClean="0"/>
              <a:t>funkcionisanje</a:t>
            </a:r>
            <a:r>
              <a:rPr lang="en-US" sz="1600" dirty="0" smtClean="0"/>
              <a:t> </a:t>
            </a:r>
            <a:r>
              <a:rPr lang="en-US" sz="1600" dirty="0" err="1" smtClean="0"/>
              <a:t>i</a:t>
            </a:r>
            <a:r>
              <a:rPr lang="en-US" sz="1600" dirty="0" smtClean="0"/>
              <a:t> da </a:t>
            </a:r>
            <a:r>
              <a:rPr lang="en-US" sz="1600" dirty="0" err="1" smtClean="0"/>
              <a:t>ima</a:t>
            </a:r>
            <a:r>
              <a:rPr lang="en-US" sz="1600" dirty="0" smtClean="0"/>
              <a:t> </a:t>
            </a:r>
            <a:r>
              <a:rPr lang="en-US" sz="1600" dirty="0" err="1" smtClean="0"/>
              <a:t>podršku</a:t>
            </a:r>
            <a:r>
              <a:rPr lang="en-US" sz="1600" dirty="0" smtClean="0"/>
              <a:t> </a:t>
            </a:r>
            <a:r>
              <a:rPr lang="en-US" sz="1600" dirty="0" err="1" smtClean="0"/>
              <a:t>zaposlenih</a:t>
            </a:r>
            <a:r>
              <a:rPr lang="en-US" sz="1600" dirty="0" smtClean="0"/>
              <a:t> (</a:t>
            </a:r>
            <a:r>
              <a:rPr lang="en-US" sz="1600" dirty="0" err="1" smtClean="0"/>
              <a:t>član</a:t>
            </a:r>
            <a:r>
              <a:rPr lang="en-US" sz="1600" dirty="0" smtClean="0"/>
              <a:t> 8. </a:t>
            </a:r>
            <a:r>
              <a:rPr lang="en-US" sz="1600" dirty="0" err="1" smtClean="0"/>
              <a:t>stav</a:t>
            </a:r>
            <a:r>
              <a:rPr lang="en-US" sz="1600" dirty="0" smtClean="0"/>
              <a:t> 2.),</a:t>
            </a:r>
            <a:endParaRPr lang="sr-Latn-RS" sz="1600" dirty="0" smtClean="0"/>
          </a:p>
          <a:p>
            <a:pPr>
              <a:buFont typeface="Courier New" pitchFamily="49" charset="0"/>
              <a:buChar char="o"/>
            </a:pPr>
            <a:endParaRPr lang="sr-Latn-RS" sz="1600" dirty="0" smtClean="0"/>
          </a:p>
          <a:p>
            <a:pPr>
              <a:buFont typeface="Courier New" pitchFamily="49" charset="0"/>
              <a:buChar char="o"/>
            </a:pPr>
            <a:r>
              <a:rPr lang="en-US" sz="1600" dirty="0" err="1" smtClean="0"/>
              <a:t>Dodatni</a:t>
            </a:r>
            <a:r>
              <a:rPr lang="en-US" sz="1600" dirty="0" smtClean="0"/>
              <a:t> </a:t>
            </a:r>
            <a:r>
              <a:rPr lang="en-US" sz="1600" dirty="0" err="1" smtClean="0"/>
              <a:t>izvor</a:t>
            </a:r>
            <a:r>
              <a:rPr lang="en-US" sz="1600" dirty="0" smtClean="0"/>
              <a:t> </a:t>
            </a:r>
            <a:r>
              <a:rPr lang="en-US" sz="1600" dirty="0" err="1" smtClean="0"/>
              <a:t>rizika</a:t>
            </a:r>
            <a:r>
              <a:rPr lang="en-US" sz="1600" dirty="0" smtClean="0"/>
              <a:t> </a:t>
            </a:r>
            <a:r>
              <a:rPr lang="en-US" sz="1600" dirty="0" err="1" smtClean="0"/>
              <a:t>po</a:t>
            </a:r>
            <a:r>
              <a:rPr lang="en-US" sz="1600" dirty="0" smtClean="0"/>
              <a:t> </a:t>
            </a:r>
            <a:r>
              <a:rPr lang="en-US" sz="1600" dirty="0" err="1" smtClean="0"/>
              <a:t>integritet</a:t>
            </a:r>
            <a:r>
              <a:rPr lang="en-US" sz="1600" dirty="0" smtClean="0"/>
              <a:t> </a:t>
            </a:r>
            <a:r>
              <a:rPr lang="en-US" sz="1600" dirty="0" err="1" smtClean="0"/>
              <a:t>procesa</a:t>
            </a:r>
            <a:r>
              <a:rPr lang="en-US" sz="1600" dirty="0" smtClean="0"/>
              <a:t> </a:t>
            </a:r>
            <a:r>
              <a:rPr lang="en-US" sz="1600" dirty="0" err="1" smtClean="0"/>
              <a:t>izrade</a:t>
            </a:r>
            <a:r>
              <a:rPr lang="en-US" sz="1600" dirty="0" smtClean="0"/>
              <a:t> </a:t>
            </a:r>
            <a:r>
              <a:rPr lang="en-US" sz="1600" dirty="0" err="1" smtClean="0"/>
              <a:t>i</a:t>
            </a:r>
            <a:r>
              <a:rPr lang="en-US" sz="1600" dirty="0" smtClean="0"/>
              <a:t> </a:t>
            </a:r>
            <a:r>
              <a:rPr lang="en-US" sz="1600" dirty="0" err="1" smtClean="0"/>
              <a:t>primene</a:t>
            </a:r>
            <a:r>
              <a:rPr lang="en-US" sz="1600" dirty="0" smtClean="0"/>
              <a:t> </a:t>
            </a:r>
            <a:r>
              <a:rPr lang="en-US" sz="1600" dirty="0" err="1" smtClean="0"/>
              <a:t>plana</a:t>
            </a:r>
            <a:r>
              <a:rPr lang="en-US" sz="1600" dirty="0" smtClean="0"/>
              <a:t> </a:t>
            </a:r>
            <a:r>
              <a:rPr lang="en-US" sz="1600" dirty="0" err="1" smtClean="0"/>
              <a:t>integriteta</a:t>
            </a:r>
            <a:r>
              <a:rPr lang="en-US" sz="1600" dirty="0" smtClean="0"/>
              <a:t> (</a:t>
            </a:r>
            <a:r>
              <a:rPr lang="en-US" sz="1600" dirty="0" err="1" smtClean="0"/>
              <a:t>član</a:t>
            </a:r>
            <a:r>
              <a:rPr lang="en-US" sz="1600" dirty="0" smtClean="0"/>
              <a:t> 8. </a:t>
            </a:r>
            <a:r>
              <a:rPr lang="en-US" sz="1600" dirty="0" err="1" smtClean="0"/>
              <a:t>stav</a:t>
            </a:r>
            <a:r>
              <a:rPr lang="en-US" sz="1600" dirty="0" smtClean="0"/>
              <a:t> 3.) je </a:t>
            </a:r>
            <a:r>
              <a:rPr lang="en-US" sz="1600" dirty="0" err="1" smtClean="0"/>
              <a:t>mogućnost</a:t>
            </a:r>
            <a:r>
              <a:rPr lang="en-US" sz="1600" dirty="0" smtClean="0"/>
              <a:t> </a:t>
            </a:r>
            <a:r>
              <a:rPr lang="en-US" sz="1600" b="1" dirty="0" smtClean="0"/>
              <a:t>da ta </a:t>
            </a:r>
            <a:r>
              <a:rPr lang="en-US" sz="1600" b="1" dirty="0" err="1" smtClean="0"/>
              <a:t>osoba</a:t>
            </a:r>
            <a:r>
              <a:rPr lang="en-US" sz="1600" b="1" dirty="0" smtClean="0"/>
              <a:t> </a:t>
            </a:r>
            <a:r>
              <a:rPr lang="en-US" sz="1600" b="1" dirty="0" err="1" smtClean="0"/>
              <a:t>bude</a:t>
            </a:r>
            <a:r>
              <a:rPr lang="en-US" sz="1600" b="1" dirty="0" smtClean="0"/>
              <a:t> </a:t>
            </a:r>
            <a:r>
              <a:rPr lang="en-US" sz="1600" b="1" dirty="0" err="1" smtClean="0"/>
              <a:t>zadužena</a:t>
            </a:r>
            <a:r>
              <a:rPr lang="en-US" sz="1600" b="1" dirty="0" smtClean="0"/>
              <a:t> </a:t>
            </a:r>
            <a:r>
              <a:rPr lang="en-US" sz="1600" b="1" dirty="0" err="1" smtClean="0"/>
              <a:t>i</a:t>
            </a:r>
            <a:r>
              <a:rPr lang="en-US" sz="1600" b="1" dirty="0" smtClean="0"/>
              <a:t> </a:t>
            </a:r>
            <a:r>
              <a:rPr lang="en-US" sz="1600" b="1" dirty="0" err="1" smtClean="0"/>
              <a:t>za</a:t>
            </a:r>
            <a:r>
              <a:rPr lang="en-US" sz="1600" b="1" dirty="0" smtClean="0"/>
              <a:t> </a:t>
            </a:r>
            <a:r>
              <a:rPr lang="en-US" sz="1600" b="1" dirty="0" err="1" smtClean="0"/>
              <a:t>nadzor</a:t>
            </a:r>
            <a:r>
              <a:rPr lang="en-US" sz="1600" b="1" dirty="0" smtClean="0"/>
              <a:t> </a:t>
            </a:r>
            <a:r>
              <a:rPr lang="en-US" sz="1600" b="1" dirty="0" err="1" smtClean="0"/>
              <a:t>primene</a:t>
            </a:r>
            <a:r>
              <a:rPr lang="en-US" sz="1600" b="1" dirty="0" smtClean="0"/>
              <a:t> </a:t>
            </a:r>
            <a:r>
              <a:rPr lang="en-US" sz="1600" b="1" dirty="0" err="1" smtClean="0"/>
              <a:t>plana</a:t>
            </a:r>
            <a:r>
              <a:rPr lang="en-US" sz="1600" b="1" dirty="0" smtClean="0"/>
              <a:t> u </a:t>
            </a:r>
            <a:r>
              <a:rPr lang="en-US" sz="1600" b="1" dirty="0" err="1" smtClean="0"/>
              <a:t>čijoj</a:t>
            </a:r>
            <a:r>
              <a:rPr lang="en-US" sz="1600" b="1" dirty="0" smtClean="0"/>
              <a:t> </a:t>
            </a:r>
            <a:r>
              <a:rPr lang="en-US" sz="1600" b="1" dirty="0" err="1" smtClean="0"/>
              <a:t>izradi</a:t>
            </a:r>
            <a:r>
              <a:rPr lang="en-US" sz="1600" b="1" dirty="0" smtClean="0"/>
              <a:t> je </a:t>
            </a:r>
            <a:r>
              <a:rPr lang="en-US" sz="1600" b="1" dirty="0" err="1" smtClean="0"/>
              <a:t>učestvovala</a:t>
            </a:r>
            <a:r>
              <a:rPr lang="en-US" sz="1600" b="1" dirty="0" smtClean="0"/>
              <a:t>.</a:t>
            </a:r>
          </a:p>
          <a:p>
            <a:pPr>
              <a:buFont typeface="Courier New" pitchFamily="49" charset="0"/>
              <a:buChar char="o"/>
            </a:pPr>
            <a:endParaRPr lang="en-US" sz="1600" dirty="0"/>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143000"/>
          </a:xfrm>
        </p:spPr>
        <p:txBody>
          <a:bodyPr>
            <a:noAutofit/>
          </a:bodyPr>
          <a:lstStyle/>
          <a:p>
            <a:r>
              <a:rPr lang="sr-Latn-RS" smtClean="0"/>
              <a:t>Analiza procesa- tačke rizika u izradi   Planova interiteta</a:t>
            </a:r>
            <a:endParaRPr lang="en-US" dirty="0"/>
          </a:p>
        </p:txBody>
      </p:sp>
      <p:sp>
        <p:nvSpPr>
          <p:cNvPr id="3" name="Content Placeholder 2"/>
          <p:cNvSpPr>
            <a:spLocks noGrp="1"/>
          </p:cNvSpPr>
          <p:nvPr>
            <p:ph idx="1"/>
          </p:nvPr>
        </p:nvSpPr>
        <p:spPr>
          <a:xfrm>
            <a:off x="428596" y="2000240"/>
            <a:ext cx="8229600" cy="2500330"/>
          </a:xfrm>
          <a:ln/>
        </p:spPr>
        <p:style>
          <a:lnRef idx="1">
            <a:schemeClr val="accent6"/>
          </a:lnRef>
          <a:fillRef idx="2">
            <a:schemeClr val="accent6"/>
          </a:fillRef>
          <a:effectRef idx="1">
            <a:schemeClr val="accent6"/>
          </a:effectRef>
          <a:fontRef idx="minor">
            <a:schemeClr val="dk1"/>
          </a:fontRef>
        </p:style>
        <p:txBody>
          <a:bodyPr>
            <a:normAutofit/>
          </a:bodyPr>
          <a:lstStyle/>
          <a:p>
            <a:pPr>
              <a:buFont typeface="Courier New" pitchFamily="49" charset="0"/>
              <a:buChar char="o"/>
            </a:pPr>
            <a:r>
              <a:rPr lang="sr-Latn-RS" sz="1600" dirty="0" smtClean="0"/>
              <a:t>N</a:t>
            </a:r>
            <a:r>
              <a:rPr lang="en-US" sz="1600" dirty="0" smtClean="0"/>
              <a:t>a </a:t>
            </a:r>
            <a:r>
              <a:rPr lang="en-US" sz="1600" dirty="0" err="1" smtClean="0"/>
              <a:t>nivou</a:t>
            </a:r>
            <a:r>
              <a:rPr lang="en-US" sz="1600" dirty="0" smtClean="0"/>
              <a:t> </a:t>
            </a:r>
            <a:r>
              <a:rPr lang="en-US" sz="1600" dirty="0" err="1" smtClean="0"/>
              <a:t>Smernica</a:t>
            </a:r>
            <a:r>
              <a:rPr lang="en-US" sz="1600" dirty="0" smtClean="0"/>
              <a:t> ne </a:t>
            </a:r>
            <a:r>
              <a:rPr lang="en-US" sz="1600" dirty="0" err="1" smtClean="0"/>
              <a:t>postoje</a:t>
            </a:r>
            <a:r>
              <a:rPr lang="en-US" sz="1600" dirty="0" smtClean="0"/>
              <a:t> </a:t>
            </a:r>
            <a:r>
              <a:rPr lang="en-US" sz="1600" dirty="0" err="1" smtClean="0"/>
              <a:t>jasni</a:t>
            </a:r>
            <a:r>
              <a:rPr lang="en-US" sz="1600" dirty="0" smtClean="0"/>
              <a:t> </a:t>
            </a:r>
            <a:r>
              <a:rPr lang="en-US" sz="1600" b="1" dirty="0" err="1" smtClean="0"/>
              <a:t>kriterijumi</a:t>
            </a:r>
            <a:r>
              <a:rPr lang="en-US" sz="1600" b="1" dirty="0" smtClean="0"/>
              <a:t> </a:t>
            </a:r>
            <a:r>
              <a:rPr lang="en-US" sz="1600" b="1" dirty="0" err="1" smtClean="0"/>
              <a:t>kako</a:t>
            </a:r>
            <a:r>
              <a:rPr lang="en-US" sz="1600" b="1" dirty="0" smtClean="0"/>
              <a:t> se </a:t>
            </a:r>
            <a:r>
              <a:rPr lang="en-US" sz="1600" b="1" dirty="0" err="1" smtClean="0"/>
              <a:t>biraju</a:t>
            </a:r>
            <a:r>
              <a:rPr lang="en-US" sz="1600" b="1" dirty="0" smtClean="0"/>
              <a:t> </a:t>
            </a:r>
            <a:r>
              <a:rPr lang="en-US" sz="1600" b="1" dirty="0" err="1" smtClean="0"/>
              <a:t>članovi</a:t>
            </a:r>
            <a:r>
              <a:rPr lang="en-US" sz="1600" dirty="0" smtClean="0"/>
              <a:t>, </a:t>
            </a:r>
            <a:r>
              <a:rPr lang="en-US" sz="1600" dirty="0" err="1" smtClean="0"/>
              <a:t>odnosno</a:t>
            </a:r>
            <a:r>
              <a:rPr lang="en-US" sz="1600" dirty="0" smtClean="0"/>
              <a:t> </a:t>
            </a:r>
            <a:r>
              <a:rPr lang="en-US" sz="1600" dirty="0" err="1" smtClean="0"/>
              <a:t>da</a:t>
            </a:r>
            <a:r>
              <a:rPr lang="en-US" sz="1600" dirty="0" smtClean="0"/>
              <a:t> </a:t>
            </a:r>
            <a:r>
              <a:rPr lang="en-US" sz="1600" dirty="0" err="1" smtClean="0"/>
              <a:t>li</a:t>
            </a:r>
            <a:r>
              <a:rPr lang="en-US" sz="1600" dirty="0" smtClean="0"/>
              <a:t> pored </a:t>
            </a:r>
            <a:r>
              <a:rPr lang="en-US" sz="1600" dirty="0" err="1" smtClean="0"/>
              <a:t>sektorske</a:t>
            </a:r>
            <a:r>
              <a:rPr lang="en-US" sz="1600" dirty="0" smtClean="0"/>
              <a:t> </a:t>
            </a:r>
            <a:r>
              <a:rPr lang="en-US" sz="1600" dirty="0" err="1" smtClean="0"/>
              <a:t>podele</a:t>
            </a:r>
            <a:r>
              <a:rPr lang="en-US" sz="1600" dirty="0" smtClean="0"/>
              <a:t> </a:t>
            </a:r>
            <a:r>
              <a:rPr lang="en-US" sz="1600" dirty="0" err="1" smtClean="0"/>
              <a:t>unutar</a:t>
            </a:r>
            <a:r>
              <a:rPr lang="en-US" sz="1600" dirty="0" smtClean="0"/>
              <a:t> </a:t>
            </a:r>
            <a:r>
              <a:rPr lang="en-US" sz="1600" dirty="0" err="1" smtClean="0"/>
              <a:t>institucije</a:t>
            </a:r>
            <a:r>
              <a:rPr lang="en-US" sz="1600" dirty="0" smtClean="0"/>
              <a:t> </a:t>
            </a:r>
            <a:r>
              <a:rPr lang="en-US" sz="1600" dirty="0" err="1" smtClean="0"/>
              <a:t>postoje</a:t>
            </a:r>
            <a:r>
              <a:rPr lang="en-US" sz="1600" dirty="0" smtClean="0"/>
              <a:t> </a:t>
            </a:r>
            <a:r>
              <a:rPr lang="en-US" sz="1600" dirty="0" err="1" smtClean="0"/>
              <a:t>još</a:t>
            </a:r>
            <a:r>
              <a:rPr lang="en-US" sz="1600" dirty="0" smtClean="0"/>
              <a:t> </a:t>
            </a:r>
            <a:r>
              <a:rPr lang="en-US" sz="1600" dirty="0" err="1" smtClean="0"/>
              <a:t>neki</a:t>
            </a:r>
            <a:r>
              <a:rPr lang="en-US" sz="1600" dirty="0" smtClean="0"/>
              <a:t> </a:t>
            </a:r>
            <a:r>
              <a:rPr lang="en-US" sz="1600" b="1" dirty="0" err="1" smtClean="0"/>
              <a:t>kriterijumi</a:t>
            </a:r>
            <a:r>
              <a:rPr lang="en-US" sz="1600" b="1" dirty="0" smtClean="0"/>
              <a:t> </a:t>
            </a:r>
            <a:r>
              <a:rPr lang="en-US" sz="1600" b="1" dirty="0" err="1" smtClean="0"/>
              <a:t>koji</a:t>
            </a:r>
            <a:r>
              <a:rPr lang="en-US" sz="1600" b="1" dirty="0" smtClean="0"/>
              <a:t> bi </a:t>
            </a:r>
            <a:r>
              <a:rPr lang="en-US" sz="1600" b="1" dirty="0" err="1" smtClean="0"/>
              <a:t>garantovali</a:t>
            </a:r>
            <a:r>
              <a:rPr lang="en-US" sz="1600" b="1" dirty="0" smtClean="0"/>
              <a:t> </a:t>
            </a:r>
            <a:r>
              <a:rPr lang="en-US" sz="1600" b="1" dirty="0" err="1" smtClean="0"/>
              <a:t>integritet</a:t>
            </a:r>
            <a:r>
              <a:rPr lang="en-US" sz="1600" b="1" dirty="0" smtClean="0"/>
              <a:t> </a:t>
            </a:r>
            <a:r>
              <a:rPr lang="en-US" sz="1600" b="1" dirty="0" err="1" smtClean="0"/>
              <a:t>i</a:t>
            </a:r>
            <a:r>
              <a:rPr lang="en-US" sz="1600" b="1" dirty="0" smtClean="0"/>
              <a:t> </a:t>
            </a:r>
            <a:r>
              <a:rPr lang="en-US" sz="1600" b="1" dirty="0" err="1" smtClean="0"/>
              <a:t>relavantnost</a:t>
            </a:r>
            <a:r>
              <a:rPr lang="en-US" sz="1600" b="1" dirty="0" smtClean="0"/>
              <a:t> </a:t>
            </a:r>
            <a:r>
              <a:rPr lang="en-US" sz="1600" b="1" dirty="0" err="1" smtClean="0"/>
              <a:t>izabranog</a:t>
            </a:r>
            <a:r>
              <a:rPr lang="en-US" sz="1600" b="1" dirty="0" smtClean="0"/>
              <a:t> </a:t>
            </a:r>
            <a:r>
              <a:rPr lang="en-US" sz="1600" b="1" dirty="0" err="1" smtClean="0"/>
              <a:t>čla</a:t>
            </a:r>
            <a:r>
              <a:rPr lang="sr-Latn-RS" sz="1600" b="1" dirty="0" smtClean="0"/>
              <a:t>n</a:t>
            </a:r>
            <a:r>
              <a:rPr lang="en-US" sz="1600" b="1" dirty="0" smtClean="0"/>
              <a:t>a </a:t>
            </a:r>
            <a:r>
              <a:rPr lang="en-US" sz="1600" b="1" dirty="0" err="1" smtClean="0"/>
              <a:t>radne</a:t>
            </a:r>
            <a:r>
              <a:rPr lang="en-US" sz="1600" b="1" dirty="0" smtClean="0"/>
              <a:t> </a:t>
            </a:r>
            <a:r>
              <a:rPr lang="en-US" sz="1600" b="1" dirty="0" err="1" smtClean="0"/>
              <a:t>grupe</a:t>
            </a:r>
            <a:r>
              <a:rPr lang="en-US" sz="1600" dirty="0" smtClean="0"/>
              <a:t>,</a:t>
            </a:r>
            <a:endParaRPr lang="sr-Latn-RS" sz="1600" dirty="0" smtClean="0"/>
          </a:p>
          <a:p>
            <a:pPr>
              <a:buFont typeface="Courier New" pitchFamily="49" charset="0"/>
              <a:buChar char="o"/>
            </a:pPr>
            <a:endParaRPr lang="sr-Latn-RS" sz="1600" dirty="0" smtClean="0"/>
          </a:p>
          <a:p>
            <a:pPr>
              <a:buFont typeface="Courier New" pitchFamily="49" charset="0"/>
              <a:buChar char="o"/>
            </a:pPr>
            <a:r>
              <a:rPr lang="en-US" sz="1600" dirty="0" err="1" smtClean="0"/>
              <a:t>Dominirajuća</a:t>
            </a:r>
            <a:r>
              <a:rPr lang="en-US" sz="1600" dirty="0" smtClean="0"/>
              <a:t> </a:t>
            </a:r>
            <a:r>
              <a:rPr lang="en-US" sz="1600" dirty="0" err="1" smtClean="0"/>
              <a:t>uloga</a:t>
            </a:r>
            <a:r>
              <a:rPr lang="en-US" sz="1600" dirty="0" smtClean="0"/>
              <a:t> </a:t>
            </a:r>
            <a:r>
              <a:rPr lang="en-US" sz="1600" dirty="0" err="1" smtClean="0"/>
              <a:t>rukovodioca</a:t>
            </a:r>
            <a:r>
              <a:rPr lang="en-US" sz="1600" dirty="0" smtClean="0"/>
              <a:t> </a:t>
            </a:r>
            <a:r>
              <a:rPr lang="en-US" sz="1600" dirty="0" err="1" smtClean="0"/>
              <a:t>institucije</a:t>
            </a:r>
            <a:r>
              <a:rPr lang="en-US" sz="1600" dirty="0" smtClean="0"/>
              <a:t> </a:t>
            </a:r>
            <a:r>
              <a:rPr lang="en-US" sz="1600" dirty="0" err="1" smtClean="0"/>
              <a:t>ogleda</a:t>
            </a:r>
            <a:r>
              <a:rPr lang="en-US" sz="1600" dirty="0" smtClean="0"/>
              <a:t> se </a:t>
            </a:r>
            <a:r>
              <a:rPr lang="en-US" sz="1600" dirty="0" err="1" smtClean="0"/>
              <a:t>i</a:t>
            </a:r>
            <a:r>
              <a:rPr lang="en-US" sz="1600" dirty="0" smtClean="0"/>
              <a:t> u </a:t>
            </a:r>
            <a:r>
              <a:rPr lang="en-US" sz="1600" dirty="0" err="1" smtClean="0"/>
              <a:t>članu</a:t>
            </a:r>
            <a:r>
              <a:rPr lang="en-US" sz="1600" dirty="0" smtClean="0"/>
              <a:t> 17, </a:t>
            </a:r>
            <a:r>
              <a:rPr lang="en-US" sz="1600" dirty="0" err="1" smtClean="0"/>
              <a:t>stav</a:t>
            </a:r>
            <a:r>
              <a:rPr lang="en-US" sz="1600" dirty="0" smtClean="0"/>
              <a:t> 2. </a:t>
            </a:r>
            <a:r>
              <a:rPr lang="en-US" sz="1600" dirty="0" err="1" smtClean="0"/>
              <a:t>koja</a:t>
            </a:r>
            <a:r>
              <a:rPr lang="en-US" sz="1600" dirty="0" smtClean="0"/>
              <a:t> </a:t>
            </a:r>
            <a:r>
              <a:rPr lang="en-US" sz="1600" dirty="0" err="1" smtClean="0"/>
              <a:t>daje</a:t>
            </a:r>
            <a:r>
              <a:rPr lang="en-US" sz="1600" dirty="0" smtClean="0"/>
              <a:t> </a:t>
            </a:r>
            <a:r>
              <a:rPr lang="en-US" sz="1600" dirty="0" err="1" smtClean="0"/>
              <a:t>prvo</a:t>
            </a:r>
            <a:r>
              <a:rPr lang="en-US" sz="1600" dirty="0" smtClean="0"/>
              <a:t>/</a:t>
            </a:r>
            <a:r>
              <a:rPr lang="en-US" sz="1600" dirty="0" err="1" smtClean="0"/>
              <a:t>obavezu</a:t>
            </a:r>
            <a:r>
              <a:rPr lang="en-US" sz="1600" dirty="0" smtClean="0"/>
              <a:t> </a:t>
            </a:r>
            <a:r>
              <a:rPr lang="en-US" sz="1600" b="1" dirty="0" err="1" smtClean="0"/>
              <a:t>rukovodiocu</a:t>
            </a:r>
            <a:r>
              <a:rPr lang="en-US" sz="1600" b="1" dirty="0" smtClean="0"/>
              <a:t> da </a:t>
            </a:r>
            <a:r>
              <a:rPr lang="en-US" sz="1600" b="1" dirty="0" err="1" smtClean="0"/>
              <a:t>donese</a:t>
            </a:r>
            <a:r>
              <a:rPr lang="en-US" sz="1600" b="1" dirty="0" smtClean="0"/>
              <a:t> </a:t>
            </a:r>
            <a:r>
              <a:rPr lang="en-US" sz="1600" b="1" dirty="0" err="1" smtClean="0"/>
              <a:t>odluku</a:t>
            </a:r>
            <a:r>
              <a:rPr lang="en-US" sz="1600" b="1" dirty="0" smtClean="0"/>
              <a:t> o </a:t>
            </a:r>
            <a:r>
              <a:rPr lang="en-US" sz="1600" b="1" dirty="0" err="1" smtClean="0"/>
              <a:t>usvajanju</a:t>
            </a:r>
            <a:r>
              <a:rPr lang="en-US" sz="1600" b="1" dirty="0" smtClean="0"/>
              <a:t> </a:t>
            </a:r>
            <a:r>
              <a:rPr lang="en-US" sz="1600" b="1" dirty="0" err="1" smtClean="0"/>
              <a:t>plana</a:t>
            </a:r>
            <a:r>
              <a:rPr lang="en-US" sz="1600" b="1" dirty="0" smtClean="0"/>
              <a:t> </a:t>
            </a:r>
            <a:r>
              <a:rPr lang="en-US" sz="1600" b="1" dirty="0" err="1" smtClean="0"/>
              <a:t>integriteta</a:t>
            </a:r>
            <a:r>
              <a:rPr lang="en-US" sz="1600" dirty="0" smtClean="0"/>
              <a:t>, </a:t>
            </a:r>
            <a:r>
              <a:rPr lang="en-US" sz="1600" dirty="0" err="1" smtClean="0"/>
              <a:t>odnosno</a:t>
            </a:r>
            <a:r>
              <a:rPr lang="en-US" sz="1600" dirty="0" smtClean="0"/>
              <a:t> </a:t>
            </a:r>
            <a:r>
              <a:rPr lang="en-US" sz="1600" dirty="0" err="1" smtClean="0"/>
              <a:t>član</a:t>
            </a:r>
            <a:r>
              <a:rPr lang="en-US" sz="1600" dirty="0" smtClean="0"/>
              <a:t> 18. </a:t>
            </a:r>
            <a:r>
              <a:rPr lang="en-US" sz="1600" dirty="0" err="1" smtClean="0"/>
              <a:t>stav</a:t>
            </a:r>
            <a:r>
              <a:rPr lang="en-US" sz="1600" dirty="0" smtClean="0"/>
              <a:t> 1, </a:t>
            </a:r>
            <a:r>
              <a:rPr lang="en-US" sz="1600" dirty="0" err="1" smtClean="0"/>
              <a:t>koji</a:t>
            </a:r>
            <a:r>
              <a:rPr lang="en-US" sz="1600" dirty="0" smtClean="0"/>
              <a:t> </a:t>
            </a:r>
            <a:r>
              <a:rPr lang="sr-Latn-RS" sz="1600" dirty="0" smtClean="0"/>
              <a:t>o</a:t>
            </a:r>
            <a:r>
              <a:rPr lang="en-US" sz="1600" dirty="0" err="1" smtClean="0"/>
              <a:t>mogućava</a:t>
            </a:r>
            <a:r>
              <a:rPr lang="en-US" sz="1600" dirty="0" smtClean="0"/>
              <a:t> </a:t>
            </a:r>
            <a:r>
              <a:rPr lang="en-US" sz="1600" b="1" dirty="0" err="1" smtClean="0"/>
              <a:t>rukovodiocu</a:t>
            </a:r>
            <a:r>
              <a:rPr lang="en-US" sz="1600" b="1" dirty="0" smtClean="0"/>
              <a:t> </a:t>
            </a:r>
            <a:r>
              <a:rPr lang="en-US" sz="1600" b="1" dirty="0" err="1" smtClean="0"/>
              <a:t>institucije</a:t>
            </a:r>
            <a:r>
              <a:rPr lang="en-US" sz="1600" b="1" dirty="0" smtClean="0"/>
              <a:t> </a:t>
            </a:r>
            <a:r>
              <a:rPr lang="en-US" sz="1600" b="1" dirty="0" err="1" smtClean="0"/>
              <a:t>da</a:t>
            </a:r>
            <a:r>
              <a:rPr lang="en-US" sz="1600" b="1" dirty="0" smtClean="0"/>
              <a:t> </a:t>
            </a:r>
            <a:r>
              <a:rPr lang="en-US" sz="1600" b="1" dirty="0" err="1" smtClean="0"/>
              <a:t>odredi</a:t>
            </a:r>
            <a:r>
              <a:rPr lang="en-US" sz="1600" b="1" dirty="0" smtClean="0"/>
              <a:t> </a:t>
            </a:r>
            <a:r>
              <a:rPr lang="en-US" sz="1600" b="1" dirty="0" err="1" smtClean="0"/>
              <a:t>osobu</a:t>
            </a:r>
            <a:r>
              <a:rPr lang="en-US" sz="1600" b="1" dirty="0" smtClean="0"/>
              <a:t> </a:t>
            </a:r>
            <a:r>
              <a:rPr lang="en-US" sz="1600" b="1" dirty="0" err="1" smtClean="0"/>
              <a:t>koja</a:t>
            </a:r>
            <a:r>
              <a:rPr lang="en-US" sz="1600" b="1" dirty="0" smtClean="0"/>
              <a:t> </a:t>
            </a:r>
            <a:r>
              <a:rPr lang="en-US" sz="1600" b="1" dirty="0" err="1" smtClean="0"/>
              <a:t>će</a:t>
            </a:r>
            <a:r>
              <a:rPr lang="en-US" sz="1600" b="1" dirty="0" smtClean="0"/>
              <a:t> </a:t>
            </a:r>
            <a:r>
              <a:rPr lang="en-US" sz="1600" b="1" dirty="0" err="1" smtClean="0"/>
              <a:t>izveštavati</a:t>
            </a:r>
            <a:r>
              <a:rPr lang="en-US" sz="1600" b="1" dirty="0" smtClean="0"/>
              <a:t> o </a:t>
            </a:r>
            <a:r>
              <a:rPr lang="en-US" sz="1600" b="1" dirty="0" err="1" smtClean="0"/>
              <a:t>rezultatima</a:t>
            </a:r>
            <a:r>
              <a:rPr lang="en-US" sz="1600" b="1" dirty="0" smtClean="0"/>
              <a:t> </a:t>
            </a:r>
            <a:r>
              <a:rPr lang="en-US" sz="1600" b="1" dirty="0" err="1" smtClean="0"/>
              <a:t>sprovođenja</a:t>
            </a:r>
            <a:r>
              <a:rPr lang="en-US" sz="1600" b="1" dirty="0" smtClean="0"/>
              <a:t>, </a:t>
            </a:r>
            <a:r>
              <a:rPr lang="en-US" sz="1600" b="1" dirty="0" err="1" smtClean="0"/>
              <a:t>bez</a:t>
            </a:r>
            <a:r>
              <a:rPr lang="en-US" sz="1600" b="1" dirty="0" smtClean="0"/>
              <a:t> </a:t>
            </a:r>
            <a:r>
              <a:rPr lang="en-US" sz="1600" b="1" dirty="0" err="1" smtClean="0"/>
              <a:t>definisanih</a:t>
            </a:r>
            <a:r>
              <a:rPr lang="en-US" sz="1600" b="1" dirty="0" smtClean="0"/>
              <a:t> </a:t>
            </a:r>
            <a:r>
              <a:rPr lang="en-US" sz="1600" b="1" dirty="0" err="1" smtClean="0"/>
              <a:t>kriterijuma</a:t>
            </a:r>
            <a:r>
              <a:rPr lang="en-US" sz="1600" b="1" dirty="0" smtClean="0"/>
              <a:t> </a:t>
            </a:r>
            <a:r>
              <a:rPr lang="sr-Latn-RS" sz="1600" dirty="0" smtClean="0"/>
              <a:t>(bez sprečavanja sukoba interesa).</a:t>
            </a:r>
            <a:endParaRPr lang="en-US" sz="1600" dirty="0"/>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Metodološke sugestije</a:t>
            </a:r>
            <a:endParaRPr lang="en-US" dirty="0"/>
          </a:p>
        </p:txBody>
      </p:sp>
      <p:sp>
        <p:nvSpPr>
          <p:cNvPr id="3" name="Content Placeholder 2"/>
          <p:cNvSpPr>
            <a:spLocks noGrp="1"/>
          </p:cNvSpPr>
          <p:nvPr>
            <p:ph idx="1"/>
          </p:nvPr>
        </p:nvSpPr>
        <p:spPr>
          <a:xfrm>
            <a:off x="428596" y="1500174"/>
            <a:ext cx="8501122" cy="4000528"/>
          </a:xfrm>
          <a:ln>
            <a:solidFill>
              <a:schemeClr val="accent6">
                <a:lumMod val="50000"/>
              </a:schemeClr>
            </a:solidFill>
          </a:ln>
        </p:spPr>
        <p:txBody>
          <a:bodyPr>
            <a:normAutofit/>
          </a:bodyPr>
          <a:lstStyle/>
          <a:p>
            <a:pPr>
              <a:buFont typeface="Courier New" pitchFamily="49" charset="0"/>
              <a:buChar char="o"/>
            </a:pPr>
            <a:r>
              <a:rPr lang="sr-Latn-RS" sz="1600" dirty="0" smtClean="0"/>
              <a:t>Praksa da se p</a:t>
            </a:r>
            <a:r>
              <a:rPr lang="en-US" sz="1600" dirty="0" err="1" smtClean="0"/>
              <a:t>utem</a:t>
            </a:r>
            <a:r>
              <a:rPr lang="en-US" sz="1600" dirty="0" smtClean="0"/>
              <a:t> </a:t>
            </a:r>
            <a:r>
              <a:rPr lang="en-US" sz="1600" dirty="0" err="1" smtClean="0"/>
              <a:t>Likertove</a:t>
            </a:r>
            <a:r>
              <a:rPr lang="en-US" sz="1600" dirty="0" smtClean="0"/>
              <a:t> </a:t>
            </a:r>
            <a:r>
              <a:rPr lang="en-US" sz="1600" dirty="0" err="1" smtClean="0"/>
              <a:t>skale</a:t>
            </a:r>
            <a:r>
              <a:rPr lang="en-US" sz="1600" dirty="0" smtClean="0"/>
              <a:t> </a:t>
            </a:r>
            <a:r>
              <a:rPr lang="en-US" sz="1600" dirty="0" err="1" smtClean="0"/>
              <a:t>ispitanici</a:t>
            </a:r>
            <a:r>
              <a:rPr lang="en-US" sz="1600" dirty="0" smtClean="0"/>
              <a:t> </a:t>
            </a:r>
            <a:r>
              <a:rPr lang="en-US" sz="1600" dirty="0" err="1" smtClean="0"/>
              <a:t>pitaju</a:t>
            </a:r>
            <a:r>
              <a:rPr lang="en-US" sz="1600" dirty="0" smtClean="0"/>
              <a:t> </a:t>
            </a:r>
            <a:r>
              <a:rPr lang="en-US" sz="1600" dirty="0" err="1" smtClean="0"/>
              <a:t>za</a:t>
            </a:r>
            <a:r>
              <a:rPr lang="en-US" sz="1600" dirty="0" smtClean="0"/>
              <a:t> </a:t>
            </a:r>
            <a:r>
              <a:rPr lang="en-US" sz="1600" dirty="0" err="1" smtClean="0"/>
              <a:t>mišljenje</a:t>
            </a:r>
            <a:r>
              <a:rPr lang="en-US" sz="1600" dirty="0" smtClean="0"/>
              <a:t> </a:t>
            </a:r>
            <a:r>
              <a:rPr lang="en-US" sz="1600" dirty="0" err="1" smtClean="0"/>
              <a:t>da</a:t>
            </a:r>
            <a:r>
              <a:rPr lang="en-US" sz="1600" dirty="0" smtClean="0"/>
              <a:t> </a:t>
            </a:r>
            <a:r>
              <a:rPr lang="en-US" sz="1600" dirty="0" err="1" smtClean="0"/>
              <a:t>li</a:t>
            </a:r>
            <a:r>
              <a:rPr lang="en-US" sz="1600" dirty="0" smtClean="0"/>
              <a:t> </a:t>
            </a:r>
            <a:r>
              <a:rPr lang="en-US" sz="1600" dirty="0" err="1" smtClean="0"/>
              <a:t>neka</a:t>
            </a:r>
            <a:r>
              <a:rPr lang="en-US" sz="1600" dirty="0" smtClean="0"/>
              <a:t> </a:t>
            </a:r>
            <a:r>
              <a:rPr lang="en-US" sz="1600" dirty="0" err="1" smtClean="0"/>
              <a:t>procedura</a:t>
            </a:r>
            <a:r>
              <a:rPr lang="en-US" sz="1600" dirty="0" smtClean="0"/>
              <a:t> </a:t>
            </a:r>
            <a:r>
              <a:rPr lang="en-US" sz="1600" dirty="0" err="1" smtClean="0"/>
              <a:t>postoji</a:t>
            </a:r>
            <a:r>
              <a:rPr lang="en-US" sz="1600" dirty="0" smtClean="0"/>
              <a:t> </a:t>
            </a:r>
            <a:r>
              <a:rPr lang="en-US" sz="1600" dirty="0" err="1" smtClean="0"/>
              <a:t>ili</a:t>
            </a:r>
            <a:r>
              <a:rPr lang="en-US" sz="1600" dirty="0" smtClean="0"/>
              <a:t> ne</a:t>
            </a:r>
            <a:r>
              <a:rPr lang="sr-Latn-RS" sz="1600" dirty="0" smtClean="0"/>
              <a:t>,</a:t>
            </a:r>
          </a:p>
          <a:p>
            <a:pPr>
              <a:buFont typeface="Courier New" pitchFamily="49" charset="0"/>
              <a:buChar char="o"/>
            </a:pPr>
            <a:endParaRPr lang="sr-Latn-RS" sz="1600" dirty="0" smtClean="0"/>
          </a:p>
          <a:p>
            <a:pPr>
              <a:buFont typeface="Courier New" pitchFamily="49" charset="0"/>
              <a:buChar char="o"/>
            </a:pPr>
            <a:r>
              <a:rPr lang="sr-Latn-RS" sz="1600" dirty="0" smtClean="0"/>
              <a:t>U</a:t>
            </a:r>
            <a:r>
              <a:rPr lang="en-US" sz="1600" dirty="0" smtClean="0"/>
              <a:t> </a:t>
            </a:r>
            <a:r>
              <a:rPr lang="en-US" sz="1600" dirty="0" err="1" smtClean="0"/>
              <a:t>slučaju</a:t>
            </a:r>
            <a:r>
              <a:rPr lang="en-US" sz="1600" dirty="0" smtClean="0"/>
              <a:t> </a:t>
            </a:r>
            <a:r>
              <a:rPr lang="en-US" sz="1600" dirty="0" err="1" smtClean="0"/>
              <a:t>rezultata</a:t>
            </a:r>
            <a:r>
              <a:rPr lang="en-US" sz="1600" dirty="0" smtClean="0"/>
              <a:t> </a:t>
            </a:r>
            <a:r>
              <a:rPr lang="en-US" sz="1600" dirty="0" err="1" smtClean="0"/>
              <a:t>dobijenih</a:t>
            </a:r>
            <a:r>
              <a:rPr lang="en-US" sz="1600" dirty="0" smtClean="0"/>
              <a:t> </a:t>
            </a:r>
            <a:r>
              <a:rPr lang="en-US" sz="1600" dirty="0" err="1" smtClean="0"/>
              <a:t>iz</a:t>
            </a:r>
            <a:r>
              <a:rPr lang="en-US" sz="1600" dirty="0" smtClean="0"/>
              <a:t> </a:t>
            </a:r>
            <a:r>
              <a:rPr lang="en-US" sz="1600" dirty="0" err="1" smtClean="0"/>
              <a:t>navedenog</a:t>
            </a:r>
            <a:r>
              <a:rPr lang="en-US" sz="1600" dirty="0" smtClean="0"/>
              <a:t> </a:t>
            </a:r>
            <a:r>
              <a:rPr lang="en-US" sz="1600" dirty="0" err="1" smtClean="0"/>
              <a:t>pitanja</a:t>
            </a:r>
            <a:r>
              <a:rPr lang="en-US" sz="1600" dirty="0" smtClean="0"/>
              <a:t> </a:t>
            </a:r>
            <a:r>
              <a:rPr lang="en-US" sz="1600" dirty="0" err="1" smtClean="0"/>
              <a:t>može</a:t>
            </a:r>
            <a:r>
              <a:rPr lang="en-US" sz="1600" dirty="0" smtClean="0"/>
              <a:t> se </a:t>
            </a:r>
            <a:r>
              <a:rPr lang="en-US" sz="1600" dirty="0" err="1" smtClean="0"/>
              <a:t>utvrditi</a:t>
            </a:r>
            <a:r>
              <a:rPr lang="en-US" sz="1600" dirty="0" smtClean="0"/>
              <a:t> </a:t>
            </a:r>
            <a:r>
              <a:rPr lang="en-US" sz="1600" dirty="0" err="1" smtClean="0"/>
              <a:t>samo</a:t>
            </a:r>
            <a:r>
              <a:rPr lang="en-US" sz="1600" dirty="0" smtClean="0"/>
              <a:t> </a:t>
            </a:r>
            <a:r>
              <a:rPr lang="en-US" sz="1600" dirty="0" err="1" smtClean="0"/>
              <a:t>upoznatost</a:t>
            </a:r>
            <a:r>
              <a:rPr lang="en-US" sz="1600" dirty="0" smtClean="0"/>
              <a:t> </a:t>
            </a:r>
            <a:r>
              <a:rPr lang="en-US" sz="1600" dirty="0" err="1" smtClean="0"/>
              <a:t>sa</a:t>
            </a:r>
            <a:r>
              <a:rPr lang="en-US" sz="1600" dirty="0" smtClean="0"/>
              <a:t> </a:t>
            </a:r>
            <a:r>
              <a:rPr lang="en-US" sz="1600" dirty="0" err="1" smtClean="0"/>
              <a:t>postojanjem</a:t>
            </a:r>
            <a:r>
              <a:rPr lang="en-US" sz="1600" dirty="0" smtClean="0"/>
              <a:t> </a:t>
            </a:r>
            <a:r>
              <a:rPr lang="en-US" sz="1600" dirty="0" err="1" smtClean="0"/>
              <a:t>internog</a:t>
            </a:r>
            <a:r>
              <a:rPr lang="en-US" sz="1600" dirty="0" smtClean="0"/>
              <a:t> </a:t>
            </a:r>
            <a:r>
              <a:rPr lang="en-US" sz="1600" dirty="0" err="1" smtClean="0"/>
              <a:t>akta</a:t>
            </a:r>
            <a:r>
              <a:rPr lang="en-US" sz="1600" dirty="0" smtClean="0"/>
              <a:t>/</a:t>
            </a:r>
            <a:r>
              <a:rPr lang="en-US" sz="1600" dirty="0" err="1" smtClean="0"/>
              <a:t>upustva</a:t>
            </a:r>
            <a:r>
              <a:rPr lang="en-US" sz="1600" dirty="0" smtClean="0"/>
              <a:t> </a:t>
            </a:r>
            <a:r>
              <a:rPr lang="en-US" sz="1600" dirty="0" err="1" smtClean="0"/>
              <a:t>kojim</a:t>
            </a:r>
            <a:r>
              <a:rPr lang="en-US" sz="1600" dirty="0" smtClean="0"/>
              <a:t> se </a:t>
            </a:r>
            <a:r>
              <a:rPr lang="en-US" sz="1600" dirty="0" err="1" smtClean="0"/>
              <a:t>regulišu</a:t>
            </a:r>
            <a:r>
              <a:rPr lang="en-US" sz="1600" dirty="0" smtClean="0"/>
              <a:t> </a:t>
            </a:r>
            <a:r>
              <a:rPr lang="en-US" sz="1600" dirty="0" err="1" smtClean="0"/>
              <a:t>obaveze</a:t>
            </a:r>
            <a:r>
              <a:rPr lang="en-US" sz="1600" dirty="0" smtClean="0"/>
              <a:t> </a:t>
            </a:r>
            <a:r>
              <a:rPr lang="en-US" sz="1600" dirty="0" err="1" smtClean="0"/>
              <a:t>i</a:t>
            </a:r>
            <a:r>
              <a:rPr lang="en-US" sz="1600" dirty="0" smtClean="0"/>
              <a:t> </a:t>
            </a:r>
            <a:r>
              <a:rPr lang="en-US" sz="1600" dirty="0" err="1" smtClean="0"/>
              <a:t>odgovornosti</a:t>
            </a:r>
            <a:r>
              <a:rPr lang="en-US" sz="1600" dirty="0" smtClean="0"/>
              <a:t> </a:t>
            </a:r>
            <a:r>
              <a:rPr lang="en-US" sz="1600" dirty="0" err="1" smtClean="0"/>
              <a:t>za</a:t>
            </a:r>
            <a:r>
              <a:rPr lang="en-US" sz="1600" dirty="0" smtClean="0"/>
              <a:t> </a:t>
            </a:r>
            <a:r>
              <a:rPr lang="en-US" sz="1600" dirty="0" err="1" smtClean="0"/>
              <a:t>praćenje</a:t>
            </a:r>
            <a:r>
              <a:rPr lang="en-US" sz="1600" dirty="0" smtClean="0"/>
              <a:t> </a:t>
            </a:r>
            <a:r>
              <a:rPr lang="en-US" sz="1600" dirty="0" err="1" smtClean="0"/>
              <a:t>propisa</a:t>
            </a:r>
            <a:r>
              <a:rPr lang="en-US" sz="1600" dirty="0" smtClean="0"/>
              <a:t>, </a:t>
            </a:r>
            <a:r>
              <a:rPr lang="en-US" sz="1600" dirty="0" err="1" smtClean="0"/>
              <a:t>ali</a:t>
            </a:r>
            <a:r>
              <a:rPr lang="en-US" sz="1600" dirty="0" smtClean="0"/>
              <a:t> ne </a:t>
            </a:r>
            <a:r>
              <a:rPr lang="en-US" sz="1600" dirty="0" err="1" smtClean="0"/>
              <a:t>i</a:t>
            </a:r>
            <a:r>
              <a:rPr lang="en-US" sz="1600" dirty="0" smtClean="0"/>
              <a:t> da li </a:t>
            </a:r>
            <a:r>
              <a:rPr lang="en-US" sz="1600" dirty="0" err="1" smtClean="0"/>
              <a:t>ispitanici</a:t>
            </a:r>
            <a:r>
              <a:rPr lang="en-US" sz="1600" dirty="0" smtClean="0"/>
              <a:t> </a:t>
            </a:r>
            <a:r>
              <a:rPr lang="en-US" sz="1600" dirty="0" err="1" smtClean="0"/>
              <a:t>mislie</a:t>
            </a:r>
            <a:r>
              <a:rPr lang="en-US" sz="1600" dirty="0" smtClean="0"/>
              <a:t> da </a:t>
            </a:r>
            <a:r>
              <a:rPr lang="en-US" sz="1600" dirty="0" err="1" smtClean="0"/>
              <a:t>postoji</a:t>
            </a:r>
            <a:r>
              <a:rPr lang="en-US" sz="1600" dirty="0" smtClean="0"/>
              <a:t> </a:t>
            </a:r>
            <a:r>
              <a:rPr lang="en-US" sz="1600" dirty="0" err="1" smtClean="0"/>
              <a:t>uticaj</a:t>
            </a:r>
            <a:r>
              <a:rPr lang="en-US" sz="1600" dirty="0" smtClean="0"/>
              <a:t> </a:t>
            </a:r>
            <a:r>
              <a:rPr lang="en-US" sz="1600" dirty="0" err="1" smtClean="0"/>
              <a:t>na</a:t>
            </a:r>
            <a:r>
              <a:rPr lang="en-US" sz="1600" dirty="0" smtClean="0"/>
              <a:t> </a:t>
            </a:r>
            <a:r>
              <a:rPr lang="en-US" sz="1600" dirty="0" err="1" smtClean="0"/>
              <a:t>integritet</a:t>
            </a:r>
            <a:r>
              <a:rPr lang="sr-Latn-RS" sz="1600" dirty="0" smtClean="0"/>
              <a:t>,</a:t>
            </a:r>
          </a:p>
          <a:p>
            <a:pPr>
              <a:buFont typeface="Courier New" pitchFamily="49" charset="0"/>
              <a:buChar char="o"/>
            </a:pPr>
            <a:endParaRPr lang="sr-Latn-RS" sz="1600" dirty="0" smtClean="0"/>
          </a:p>
          <a:p>
            <a:pPr>
              <a:buFont typeface="Courier New" pitchFamily="49" charset="0"/>
              <a:buChar char="o"/>
            </a:pPr>
            <a:r>
              <a:rPr lang="en-US" sz="1600" dirty="0" err="1" smtClean="0"/>
              <a:t>Pitanja</a:t>
            </a:r>
            <a:r>
              <a:rPr lang="en-US" sz="1600" dirty="0" smtClean="0"/>
              <a:t> </a:t>
            </a:r>
            <a:r>
              <a:rPr lang="en-US" sz="1600" dirty="0" err="1" smtClean="0"/>
              <a:t>sa</a:t>
            </a:r>
            <a:r>
              <a:rPr lang="en-US" sz="1600" dirty="0" smtClean="0"/>
              <a:t> vi</a:t>
            </a:r>
            <a:r>
              <a:rPr lang="sr-Latn-RS" sz="1600" dirty="0" smtClean="0"/>
              <a:t>še indikatora,</a:t>
            </a:r>
          </a:p>
          <a:p>
            <a:pPr>
              <a:buNone/>
            </a:pPr>
            <a:r>
              <a:rPr lang="sr-Latn-RS" sz="1600" smtClean="0"/>
              <a:t>	</a:t>
            </a:r>
            <a:r>
              <a:rPr lang="sr-Latn-RS" sz="1600" i="1" smtClean="0"/>
              <a:t>“</a:t>
            </a:r>
            <a:r>
              <a:rPr lang="en-US" sz="1600" i="1" smtClean="0"/>
              <a:t>Kriterijumi na osnovu kojih se planiraju tekući i ostali izdaci i rashodi, kao i raspodela sredstava nisu jasno definisani”</a:t>
            </a:r>
            <a:endParaRPr lang="sr-Latn-RS" sz="1600" i="1" dirty="0" smtClean="0"/>
          </a:p>
          <a:p>
            <a:pPr>
              <a:buFont typeface="Courier New" pitchFamily="49" charset="0"/>
              <a:buChar char="o"/>
            </a:pPr>
            <a:r>
              <a:rPr lang="sr-Latn-RS" sz="1600" smtClean="0"/>
              <a:t>U</a:t>
            </a:r>
            <a:r>
              <a:rPr lang="en-US" sz="1600" smtClean="0"/>
              <a:t> </a:t>
            </a:r>
            <a:r>
              <a:rPr lang="en-US" sz="1600" dirty="0" err="1" smtClean="0"/>
              <a:t>samom</a:t>
            </a:r>
            <a:r>
              <a:rPr lang="en-US" sz="1600" dirty="0" smtClean="0"/>
              <a:t> </a:t>
            </a:r>
            <a:r>
              <a:rPr lang="en-US" sz="1600" dirty="0" err="1" smtClean="0"/>
              <a:t>normativnom</a:t>
            </a:r>
            <a:r>
              <a:rPr lang="en-US" sz="1600" dirty="0" smtClean="0"/>
              <a:t> </a:t>
            </a:r>
            <a:r>
              <a:rPr lang="en-US" sz="1600" dirty="0" err="1" smtClean="0"/>
              <a:t>okviru</a:t>
            </a:r>
            <a:r>
              <a:rPr lang="en-US" sz="1600" dirty="0" smtClean="0"/>
              <a:t> </a:t>
            </a:r>
            <a:r>
              <a:rPr lang="en-US" sz="1600" dirty="0" err="1" smtClean="0"/>
              <a:t>nije</a:t>
            </a:r>
            <a:r>
              <a:rPr lang="en-US" sz="1600" dirty="0" smtClean="0"/>
              <a:t> </a:t>
            </a:r>
            <a:r>
              <a:rPr lang="en-US" sz="1600" dirty="0" err="1" smtClean="0"/>
              <a:t>dovoljno</a:t>
            </a:r>
            <a:r>
              <a:rPr lang="en-US" sz="1600" dirty="0" smtClean="0"/>
              <a:t> </a:t>
            </a:r>
            <a:r>
              <a:rPr lang="en-US" sz="1600" dirty="0" err="1" smtClean="0"/>
              <a:t>precizno</a:t>
            </a:r>
            <a:r>
              <a:rPr lang="en-US" sz="1600" dirty="0" smtClean="0"/>
              <a:t> </a:t>
            </a:r>
            <a:r>
              <a:rPr lang="en-US" sz="1600" err="1" smtClean="0"/>
              <a:t>definisana</a:t>
            </a:r>
            <a:r>
              <a:rPr lang="en-US" sz="1600" smtClean="0"/>
              <a:t> metodološka </a:t>
            </a:r>
            <a:r>
              <a:rPr lang="en-US" sz="1600" dirty="0" err="1" smtClean="0"/>
              <a:t>procedura</a:t>
            </a:r>
            <a:r>
              <a:rPr lang="en-US" sz="1600" dirty="0" smtClean="0"/>
              <a:t> </a:t>
            </a:r>
            <a:r>
              <a:rPr lang="en-US" sz="1600" dirty="0" err="1" smtClean="0"/>
              <a:t>čije</a:t>
            </a:r>
            <a:r>
              <a:rPr lang="en-US" sz="1600" dirty="0" smtClean="0"/>
              <a:t> </a:t>
            </a:r>
            <a:r>
              <a:rPr lang="en-US" sz="1600" dirty="0" err="1" smtClean="0"/>
              <a:t>poštovanje</a:t>
            </a:r>
            <a:r>
              <a:rPr lang="en-US" sz="1600" dirty="0" smtClean="0"/>
              <a:t> je </a:t>
            </a:r>
            <a:r>
              <a:rPr lang="en-US" sz="1600" dirty="0" err="1" smtClean="0"/>
              <a:t>preduslov</a:t>
            </a:r>
            <a:r>
              <a:rPr lang="en-US" sz="1600" dirty="0" smtClean="0"/>
              <a:t> </a:t>
            </a:r>
            <a:r>
              <a:rPr lang="en-US" sz="1600" dirty="0" err="1" smtClean="0"/>
              <a:t>i</a:t>
            </a:r>
            <a:r>
              <a:rPr lang="en-US" sz="1600" dirty="0" smtClean="0"/>
              <a:t> </a:t>
            </a:r>
            <a:r>
              <a:rPr lang="en-US" sz="1600" dirty="0" err="1" smtClean="0"/>
              <a:t>za</a:t>
            </a:r>
            <a:r>
              <a:rPr lang="en-US" sz="1600" dirty="0" smtClean="0"/>
              <a:t> </a:t>
            </a:r>
            <a:r>
              <a:rPr lang="en-US" sz="1600" dirty="0" err="1" smtClean="0"/>
              <a:t>integritet</a:t>
            </a:r>
            <a:r>
              <a:rPr lang="en-US" sz="1600" dirty="0" smtClean="0"/>
              <a:t> </a:t>
            </a:r>
            <a:r>
              <a:rPr lang="en-US" sz="1600" dirty="0" err="1" smtClean="0"/>
              <a:t>i</a:t>
            </a:r>
            <a:r>
              <a:rPr lang="en-US" sz="1600" dirty="0" smtClean="0"/>
              <a:t> </a:t>
            </a:r>
            <a:r>
              <a:rPr lang="en-US" sz="1600" dirty="0" err="1" smtClean="0"/>
              <a:t>releavantnost</a:t>
            </a:r>
            <a:r>
              <a:rPr lang="en-US" sz="1600" dirty="0" smtClean="0"/>
              <a:t> </a:t>
            </a:r>
            <a:r>
              <a:rPr lang="en-US" sz="1600" dirty="0" err="1" smtClean="0"/>
              <a:t>procesa</a:t>
            </a:r>
            <a:r>
              <a:rPr lang="en-US" sz="1600" dirty="0" smtClean="0"/>
              <a:t> </a:t>
            </a:r>
            <a:r>
              <a:rPr lang="en-US" sz="1600" dirty="0" err="1" smtClean="0"/>
              <a:t>izrade</a:t>
            </a:r>
            <a:r>
              <a:rPr lang="en-US" sz="1600" dirty="0" smtClean="0"/>
              <a:t> Plana.</a:t>
            </a:r>
            <a:endParaRPr lang="sr-Latn-RS" sz="1600" dirty="0" smtClean="0"/>
          </a:p>
          <a:p>
            <a:pPr>
              <a:buFont typeface="Courier New" pitchFamily="49" charset="0"/>
              <a:buChar char="o"/>
            </a:pPr>
            <a:endParaRPr lang="en-US" sz="1600" dirty="0" smtClean="0"/>
          </a:p>
          <a:p>
            <a:pPr>
              <a:buFont typeface="Courier New" pitchFamily="49" charset="0"/>
              <a:buChar char="o"/>
            </a:pPr>
            <a:endParaRPr lang="en-US" sz="1600" dirty="0"/>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Metodološke sugestije</a:t>
            </a:r>
            <a:endParaRPr lang="en-US" dirty="0"/>
          </a:p>
        </p:txBody>
      </p:sp>
      <p:sp>
        <p:nvSpPr>
          <p:cNvPr id="3" name="Content Placeholder 2"/>
          <p:cNvSpPr>
            <a:spLocks noGrp="1"/>
          </p:cNvSpPr>
          <p:nvPr>
            <p:ph idx="1"/>
          </p:nvPr>
        </p:nvSpPr>
        <p:spPr>
          <a:xfrm>
            <a:off x="467544" y="1844824"/>
            <a:ext cx="8229600" cy="2290006"/>
          </a:xfrm>
          <a:ln>
            <a:solidFill>
              <a:schemeClr val="accent6">
                <a:lumMod val="50000"/>
              </a:schemeClr>
            </a:solidFill>
          </a:ln>
        </p:spPr>
        <p:txBody>
          <a:bodyPr>
            <a:normAutofit/>
          </a:bodyPr>
          <a:lstStyle/>
          <a:p>
            <a:pPr>
              <a:buFont typeface="Courier New" pitchFamily="49" charset="0"/>
              <a:buChar char="o"/>
            </a:pPr>
            <a:r>
              <a:rPr lang="en-US" sz="1600" dirty="0" err="1" smtClean="0"/>
              <a:t>Činjenica</a:t>
            </a:r>
            <a:r>
              <a:rPr lang="en-US" sz="1600" dirty="0" smtClean="0"/>
              <a:t> da </a:t>
            </a:r>
            <a:r>
              <a:rPr lang="en-US" sz="1600" dirty="0" err="1" smtClean="0"/>
              <a:t>su</a:t>
            </a:r>
            <a:r>
              <a:rPr lang="en-US" sz="1600" dirty="0" smtClean="0"/>
              <a:t> </a:t>
            </a:r>
            <a:r>
              <a:rPr lang="en-US" sz="1600" dirty="0" err="1" smtClean="0"/>
              <a:t>radne</a:t>
            </a:r>
            <a:r>
              <a:rPr lang="en-US" sz="1600" dirty="0" smtClean="0"/>
              <a:t> </a:t>
            </a:r>
            <a:r>
              <a:rPr lang="en-US" sz="1600" dirty="0" err="1" smtClean="0"/>
              <a:t>grupe</a:t>
            </a:r>
            <a:r>
              <a:rPr lang="en-US" sz="1600" dirty="0" smtClean="0"/>
              <a:t> </a:t>
            </a:r>
            <a:r>
              <a:rPr lang="en-US" sz="1600" dirty="0" err="1" smtClean="0"/>
              <a:t>za</a:t>
            </a:r>
            <a:r>
              <a:rPr lang="en-US" sz="1600" dirty="0" smtClean="0"/>
              <a:t> </a:t>
            </a:r>
            <a:r>
              <a:rPr lang="en-US" sz="1600" dirty="0" err="1" smtClean="0"/>
              <a:t>izradu</a:t>
            </a:r>
            <a:r>
              <a:rPr lang="en-US" sz="1600" dirty="0" smtClean="0"/>
              <a:t> Plana bile </a:t>
            </a:r>
            <a:r>
              <a:rPr lang="en-US" sz="1600" dirty="0" err="1" smtClean="0"/>
              <a:t>sastavljena</a:t>
            </a:r>
            <a:r>
              <a:rPr lang="en-US" sz="1600" dirty="0" smtClean="0"/>
              <a:t> od </a:t>
            </a:r>
            <a:r>
              <a:rPr lang="en-US" sz="1600" err="1" smtClean="0"/>
              <a:t>predstavnika</a:t>
            </a:r>
            <a:r>
              <a:rPr lang="en-US" sz="1600" smtClean="0"/>
              <a:t> institucija </a:t>
            </a:r>
            <a:r>
              <a:rPr lang="en-US" sz="1600" dirty="0" err="1" smtClean="0"/>
              <a:t>za</a:t>
            </a:r>
            <a:r>
              <a:rPr lang="en-US" sz="1600" dirty="0" smtClean="0"/>
              <a:t> </a:t>
            </a:r>
            <a:r>
              <a:rPr lang="en-US" sz="1600" dirty="0" err="1" smtClean="0"/>
              <a:t>koje</a:t>
            </a:r>
            <a:r>
              <a:rPr lang="en-US" sz="1600" dirty="0" smtClean="0"/>
              <a:t> se </a:t>
            </a:r>
            <a:r>
              <a:rPr lang="en-US" sz="1600" dirty="0" err="1" smtClean="0"/>
              <a:t>rade</a:t>
            </a:r>
            <a:r>
              <a:rPr lang="en-US" sz="1600" dirty="0" smtClean="0"/>
              <a:t> </a:t>
            </a:r>
            <a:r>
              <a:rPr lang="en-US" sz="1600" dirty="0" err="1" smtClean="0"/>
              <a:t>modeli</a:t>
            </a:r>
            <a:r>
              <a:rPr lang="en-US" sz="1600" dirty="0" smtClean="0"/>
              <a:t>, a </a:t>
            </a:r>
            <a:r>
              <a:rPr lang="en-US" sz="1600" dirty="0" err="1" smtClean="0"/>
              <a:t>bez</a:t>
            </a:r>
            <a:r>
              <a:rPr lang="en-US" sz="1600" dirty="0" smtClean="0"/>
              <a:t> </a:t>
            </a:r>
            <a:r>
              <a:rPr lang="en-US" sz="1600" dirty="0" err="1" smtClean="0"/>
              <a:t>predstavnika</a:t>
            </a:r>
            <a:r>
              <a:rPr lang="en-US" sz="1600" dirty="0" smtClean="0"/>
              <a:t> </a:t>
            </a:r>
            <a:r>
              <a:rPr lang="en-US" sz="1600" dirty="0" err="1" smtClean="0"/>
              <a:t>akademske</a:t>
            </a:r>
            <a:r>
              <a:rPr lang="en-US" sz="1600" dirty="0" smtClean="0"/>
              <a:t> </a:t>
            </a:r>
            <a:r>
              <a:rPr lang="en-US" sz="1600" dirty="0" err="1" smtClean="0"/>
              <a:t>zajednice</a:t>
            </a:r>
            <a:r>
              <a:rPr lang="en-US" sz="1600" dirty="0" smtClean="0"/>
              <a:t>, </a:t>
            </a:r>
            <a:r>
              <a:rPr lang="en-US" sz="1600" dirty="0" err="1" smtClean="0"/>
              <a:t>organizacija</a:t>
            </a:r>
            <a:r>
              <a:rPr lang="en-US" sz="1600" dirty="0" smtClean="0"/>
              <a:t> </a:t>
            </a:r>
            <a:r>
              <a:rPr lang="en-US" sz="1600" dirty="0" err="1" smtClean="0"/>
              <a:t>civilnog</a:t>
            </a:r>
            <a:r>
              <a:rPr lang="en-US" sz="1600" dirty="0" smtClean="0"/>
              <a:t> </a:t>
            </a:r>
            <a:r>
              <a:rPr lang="en-US" sz="1600" dirty="0" err="1" smtClean="0"/>
              <a:t>društva</a:t>
            </a:r>
            <a:r>
              <a:rPr lang="en-US" sz="1600" dirty="0" smtClean="0"/>
              <a:t> </a:t>
            </a:r>
            <a:r>
              <a:rPr lang="en-US" sz="1600" dirty="0" err="1" smtClean="0"/>
              <a:t>koje</a:t>
            </a:r>
            <a:r>
              <a:rPr lang="en-US" sz="1600" dirty="0" smtClean="0"/>
              <a:t> </a:t>
            </a:r>
            <a:r>
              <a:rPr lang="en-US" sz="1600" dirty="0" err="1" smtClean="0"/>
              <a:t>zastupaju</a:t>
            </a:r>
            <a:r>
              <a:rPr lang="en-US" sz="1600" dirty="0" smtClean="0"/>
              <a:t> </a:t>
            </a:r>
            <a:r>
              <a:rPr lang="en-US" sz="1600" dirty="0" err="1" smtClean="0"/>
              <a:t>interese</a:t>
            </a:r>
            <a:r>
              <a:rPr lang="en-US" sz="1600" dirty="0" smtClean="0"/>
              <a:t> </a:t>
            </a:r>
            <a:r>
              <a:rPr lang="en-US" sz="1600" dirty="0" err="1" smtClean="0"/>
              <a:t>klijenata</a:t>
            </a:r>
            <a:r>
              <a:rPr lang="en-US" sz="1600" dirty="0" smtClean="0"/>
              <a:t> </a:t>
            </a:r>
            <a:r>
              <a:rPr lang="en-US" sz="1600" dirty="0" err="1" smtClean="0"/>
              <a:t>institucije</a:t>
            </a:r>
            <a:r>
              <a:rPr lang="en-US" sz="1600" dirty="0" smtClean="0"/>
              <a:t>, </a:t>
            </a:r>
            <a:r>
              <a:rPr lang="en-US" sz="1600" dirty="0" err="1" smtClean="0"/>
              <a:t>predstavnika</a:t>
            </a:r>
            <a:r>
              <a:rPr lang="en-US" sz="1600" dirty="0" smtClean="0"/>
              <a:t> </a:t>
            </a:r>
            <a:r>
              <a:rPr lang="en-US" sz="1600" dirty="0" err="1" smtClean="0"/>
              <a:t>strukovnih</a:t>
            </a:r>
            <a:r>
              <a:rPr lang="en-US" sz="1600" dirty="0" smtClean="0"/>
              <a:t> </a:t>
            </a:r>
            <a:r>
              <a:rPr lang="en-US" sz="1600" dirty="0" err="1" smtClean="0"/>
              <a:t>udruženja</a:t>
            </a:r>
            <a:r>
              <a:rPr lang="en-US" sz="1600" dirty="0" smtClean="0"/>
              <a:t> </a:t>
            </a:r>
            <a:r>
              <a:rPr lang="en-US" sz="1600" dirty="0" err="1" smtClean="0"/>
              <a:t>i</a:t>
            </a:r>
            <a:r>
              <a:rPr lang="en-US" sz="1600" dirty="0" smtClean="0"/>
              <a:t> </a:t>
            </a:r>
            <a:r>
              <a:rPr lang="en-US" sz="1600" dirty="0" err="1" smtClean="0"/>
              <a:t>komora</a:t>
            </a:r>
            <a:r>
              <a:rPr lang="en-US" sz="1600" dirty="0" smtClean="0"/>
              <a:t>, </a:t>
            </a:r>
            <a:r>
              <a:rPr lang="en-US" sz="1600" dirty="0" err="1" smtClean="0"/>
              <a:t>kao</a:t>
            </a:r>
            <a:r>
              <a:rPr lang="en-US" sz="1600" dirty="0" smtClean="0"/>
              <a:t> </a:t>
            </a:r>
            <a:r>
              <a:rPr lang="en-US" sz="1600" dirty="0" err="1" smtClean="0"/>
              <a:t>i</a:t>
            </a:r>
            <a:r>
              <a:rPr lang="en-US" sz="1600" dirty="0" smtClean="0"/>
              <a:t> </a:t>
            </a:r>
            <a:r>
              <a:rPr lang="en-US" sz="1600" dirty="0" err="1" smtClean="0"/>
              <a:t>samih</a:t>
            </a:r>
            <a:r>
              <a:rPr lang="en-US" sz="1600" dirty="0" smtClean="0"/>
              <a:t> </a:t>
            </a:r>
            <a:r>
              <a:rPr lang="en-US" sz="1600" dirty="0" err="1" smtClean="0"/>
              <a:t>klijenata</a:t>
            </a:r>
            <a:r>
              <a:rPr lang="en-US" sz="1600" dirty="0" smtClean="0"/>
              <a:t> </a:t>
            </a:r>
            <a:r>
              <a:rPr lang="en-US" sz="1600" dirty="0" err="1" smtClean="0"/>
              <a:t>predstavlja</a:t>
            </a:r>
            <a:r>
              <a:rPr lang="en-US" sz="1600" dirty="0" smtClean="0"/>
              <a:t> </a:t>
            </a:r>
            <a:r>
              <a:rPr lang="en-US" sz="1600" dirty="0" err="1" smtClean="0"/>
              <a:t>rizik</a:t>
            </a:r>
            <a:r>
              <a:rPr lang="en-US" sz="1600" dirty="0" smtClean="0"/>
              <a:t> </a:t>
            </a:r>
            <a:r>
              <a:rPr lang="en-US" sz="1600" dirty="0" err="1" smtClean="0"/>
              <a:t>po</a:t>
            </a:r>
            <a:r>
              <a:rPr lang="en-US" sz="1600" dirty="0" smtClean="0"/>
              <a:t> </a:t>
            </a:r>
            <a:r>
              <a:rPr lang="en-US" sz="1600" dirty="0" err="1" smtClean="0"/>
              <a:t>integritet</a:t>
            </a:r>
            <a:r>
              <a:rPr lang="en-US" sz="1600" dirty="0" smtClean="0"/>
              <a:t> </a:t>
            </a:r>
            <a:r>
              <a:rPr lang="en-US" sz="1600" dirty="0" err="1" smtClean="0"/>
              <a:t>procesa</a:t>
            </a:r>
            <a:r>
              <a:rPr lang="en-US" sz="1600" dirty="0" smtClean="0"/>
              <a:t>,</a:t>
            </a:r>
            <a:endParaRPr lang="sr-Latn-RS" sz="1600" dirty="0" smtClean="0"/>
          </a:p>
          <a:p>
            <a:pPr>
              <a:buFont typeface="Courier New" pitchFamily="49" charset="0"/>
              <a:buChar char="o"/>
            </a:pPr>
            <a:endParaRPr lang="sr-Latn-RS" sz="1600" dirty="0" smtClean="0"/>
          </a:p>
          <a:p>
            <a:pPr>
              <a:buFont typeface="Courier New" pitchFamily="49" charset="0"/>
              <a:buChar char="o"/>
            </a:pPr>
            <a:r>
              <a:rPr lang="sr-Latn-RS" sz="1600" dirty="0" smtClean="0"/>
              <a:t>V</a:t>
            </a:r>
            <a:r>
              <a:rPr lang="en-US" sz="1600" dirty="0" err="1" smtClean="0"/>
              <a:t>erifikacija</a:t>
            </a:r>
            <a:r>
              <a:rPr lang="en-US" sz="1600" dirty="0" smtClean="0"/>
              <a:t> je </a:t>
            </a:r>
            <a:r>
              <a:rPr lang="en-US" sz="1600" dirty="0" err="1" smtClean="0"/>
              <a:t>sprovedena</a:t>
            </a:r>
            <a:r>
              <a:rPr lang="en-US" sz="1600" dirty="0" smtClean="0"/>
              <a:t> </a:t>
            </a:r>
            <a:r>
              <a:rPr lang="en-US" sz="1600" dirty="0" err="1" smtClean="0"/>
              <a:t>na</a:t>
            </a:r>
            <a:r>
              <a:rPr lang="en-US" sz="1600" dirty="0" smtClean="0"/>
              <a:t> </a:t>
            </a:r>
            <a:r>
              <a:rPr lang="en-US" sz="1600" dirty="0" err="1" smtClean="0"/>
              <a:t>deskriptivnom</a:t>
            </a:r>
            <a:r>
              <a:rPr lang="en-US" sz="1600" dirty="0" smtClean="0"/>
              <a:t> </a:t>
            </a:r>
            <a:r>
              <a:rPr lang="en-US" sz="1600" dirty="0" err="1" smtClean="0"/>
              <a:t>nivou</a:t>
            </a:r>
            <a:r>
              <a:rPr lang="en-US" sz="1600" dirty="0" smtClean="0"/>
              <a:t>, </a:t>
            </a:r>
            <a:r>
              <a:rPr lang="en-US" sz="1600" dirty="0" err="1" smtClean="0"/>
              <a:t>bez</a:t>
            </a:r>
            <a:r>
              <a:rPr lang="en-US" sz="1600" dirty="0" smtClean="0"/>
              <a:t> </a:t>
            </a:r>
            <a:r>
              <a:rPr lang="en-US" sz="1600" dirty="0" err="1" smtClean="0"/>
              <a:t>statističkog</a:t>
            </a:r>
            <a:r>
              <a:rPr lang="en-US" sz="1600" dirty="0" smtClean="0"/>
              <a:t> </a:t>
            </a:r>
            <a:r>
              <a:rPr lang="en-US" sz="1600" dirty="0" err="1" smtClean="0"/>
              <a:t>zaključivanja</a:t>
            </a:r>
            <a:r>
              <a:rPr lang="en-US" sz="1600" dirty="0" smtClean="0"/>
              <a:t> </a:t>
            </a:r>
            <a:r>
              <a:rPr lang="en-US" sz="1600" dirty="0" err="1" smtClean="0"/>
              <a:t>na</a:t>
            </a:r>
            <a:r>
              <a:rPr lang="en-US" sz="1600" dirty="0" smtClean="0"/>
              <a:t> </a:t>
            </a:r>
            <a:r>
              <a:rPr lang="en-US" sz="1600" err="1" smtClean="0"/>
              <a:t>osnovu</a:t>
            </a:r>
            <a:r>
              <a:rPr lang="en-US" sz="1600" smtClean="0"/>
              <a:t> činjeničnih podataka</a:t>
            </a:r>
            <a:r>
              <a:rPr lang="sr-Latn-RS" sz="1600" smtClean="0"/>
              <a:t> i</a:t>
            </a:r>
            <a:r>
              <a:rPr lang="en-US" sz="1600" smtClean="0"/>
              <a:t> </a:t>
            </a:r>
            <a:r>
              <a:rPr lang="en-US" sz="1600" err="1" smtClean="0"/>
              <a:t>teorijskih</a:t>
            </a:r>
            <a:r>
              <a:rPr lang="en-US" sz="1600" smtClean="0"/>
              <a:t> varijabli.</a:t>
            </a:r>
            <a:endParaRPr lang="en-US" sz="1600" dirty="0"/>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Sumarni nalazi</a:t>
            </a:r>
            <a:endParaRPr lang="en-US" dirty="0"/>
          </a:p>
        </p:txBody>
      </p:sp>
      <p:sp>
        <p:nvSpPr>
          <p:cNvPr id="3" name="Content Placeholder 2"/>
          <p:cNvSpPr>
            <a:spLocks noGrp="1"/>
          </p:cNvSpPr>
          <p:nvPr>
            <p:ph idx="1"/>
          </p:nvPr>
        </p:nvSpPr>
        <p:spPr>
          <a:xfrm>
            <a:off x="428596" y="1500175"/>
            <a:ext cx="8229600" cy="3513002"/>
          </a:xfrm>
          <a:ln>
            <a:solidFill>
              <a:schemeClr val="accent6">
                <a:lumMod val="50000"/>
              </a:schemeClr>
            </a:solidFill>
          </a:ln>
        </p:spPr>
        <p:txBody>
          <a:bodyPr>
            <a:noAutofit/>
          </a:bodyPr>
          <a:lstStyle/>
          <a:p>
            <a:pPr>
              <a:buFont typeface="Courier New" pitchFamily="49" charset="0"/>
              <a:buChar char="o"/>
            </a:pPr>
            <a:r>
              <a:rPr lang="sr-Latn-RS" sz="1600" dirty="0" smtClean="0"/>
              <a:t>S</a:t>
            </a:r>
            <a:r>
              <a:rPr lang="en-US" sz="1600" dirty="0" err="1" smtClean="0"/>
              <a:t>udstvo</a:t>
            </a:r>
            <a:r>
              <a:rPr lang="en-US" sz="1600" dirty="0" smtClean="0"/>
              <a:t> u </a:t>
            </a:r>
            <a:r>
              <a:rPr lang="en-US" sz="1600" dirty="0" err="1" smtClean="0"/>
              <a:t>Srbiji</a:t>
            </a:r>
            <a:r>
              <a:rPr lang="en-US" sz="1600" dirty="0" smtClean="0"/>
              <a:t> </a:t>
            </a:r>
            <a:r>
              <a:rPr lang="en-US" sz="1600" dirty="0" err="1" smtClean="0"/>
              <a:t>ima</a:t>
            </a:r>
            <a:r>
              <a:rPr lang="en-US" sz="1600" dirty="0" smtClean="0"/>
              <a:t> </a:t>
            </a:r>
            <a:r>
              <a:rPr lang="en-US" sz="1600" dirty="0" err="1" smtClean="0"/>
              <a:t>sistemske</a:t>
            </a:r>
            <a:r>
              <a:rPr lang="en-US" sz="1600" dirty="0" smtClean="0"/>
              <a:t> </a:t>
            </a:r>
            <a:r>
              <a:rPr lang="en-US" sz="1600" dirty="0" err="1" smtClean="0"/>
              <a:t>probleme</a:t>
            </a:r>
            <a:r>
              <a:rPr lang="en-US" sz="1600" dirty="0" smtClean="0"/>
              <a:t>, a to </a:t>
            </a:r>
            <a:r>
              <a:rPr lang="en-US" sz="1600" dirty="0" err="1" smtClean="0"/>
              <a:t>znači</a:t>
            </a:r>
            <a:r>
              <a:rPr lang="en-US" sz="1600" dirty="0" smtClean="0"/>
              <a:t> </a:t>
            </a:r>
            <a:r>
              <a:rPr lang="en-US" sz="1600" dirty="0" err="1" smtClean="0"/>
              <a:t>da</a:t>
            </a:r>
            <a:r>
              <a:rPr lang="en-US" sz="1600" dirty="0" smtClean="0"/>
              <a:t> </a:t>
            </a:r>
            <a:r>
              <a:rPr lang="en-US" sz="1600" dirty="0" err="1" smtClean="0"/>
              <a:t>aktuleni</a:t>
            </a:r>
            <a:r>
              <a:rPr lang="en-US" sz="1600" dirty="0" smtClean="0"/>
              <a:t> </a:t>
            </a:r>
            <a:r>
              <a:rPr lang="en-US" sz="1600" dirty="0" err="1" smtClean="0"/>
              <a:t>ustav</a:t>
            </a:r>
            <a:r>
              <a:rPr lang="en-US" sz="1600" dirty="0" smtClean="0"/>
              <a:t> ne </a:t>
            </a:r>
            <a:r>
              <a:rPr lang="en-US" sz="1600" dirty="0" err="1" smtClean="0"/>
              <a:t>garantuje</a:t>
            </a:r>
            <a:r>
              <a:rPr lang="en-US" sz="1600" dirty="0" smtClean="0"/>
              <a:t> </a:t>
            </a:r>
            <a:r>
              <a:rPr lang="en-US" sz="1600" dirty="0" err="1" smtClean="0"/>
              <a:t>nezavisnost</a:t>
            </a:r>
            <a:r>
              <a:rPr lang="en-US" sz="1600" dirty="0" smtClean="0"/>
              <a:t>, </a:t>
            </a:r>
            <a:r>
              <a:rPr lang="en-US" sz="1600" dirty="0" err="1" smtClean="0"/>
              <a:t>nepristrasnost</a:t>
            </a:r>
            <a:r>
              <a:rPr lang="en-US" sz="1600" dirty="0" smtClean="0"/>
              <a:t>, </a:t>
            </a:r>
            <a:r>
              <a:rPr lang="en-US" sz="1600" dirty="0" err="1" smtClean="0"/>
              <a:t>profesionalnost</a:t>
            </a:r>
            <a:r>
              <a:rPr lang="en-US" sz="1600" dirty="0" smtClean="0"/>
              <a:t> </a:t>
            </a:r>
            <a:r>
              <a:rPr lang="en-US" sz="1600" dirty="0" err="1" smtClean="0"/>
              <a:t>i</a:t>
            </a:r>
            <a:r>
              <a:rPr lang="en-US" sz="1600" dirty="0" smtClean="0"/>
              <a:t> </a:t>
            </a:r>
            <a:r>
              <a:rPr lang="en-US" sz="1600" dirty="0" err="1" smtClean="0"/>
              <a:t>efikasnost</a:t>
            </a:r>
            <a:r>
              <a:rPr lang="en-US" sz="1600" dirty="0" smtClean="0"/>
              <a:t>. </a:t>
            </a:r>
            <a:endParaRPr lang="sr-Latn-RS" sz="1600" dirty="0" smtClean="0"/>
          </a:p>
          <a:p>
            <a:pPr>
              <a:buFont typeface="Courier New" pitchFamily="49" charset="0"/>
              <a:buChar char="o"/>
            </a:pPr>
            <a:r>
              <a:rPr lang="en-US" sz="1600" dirty="0" smtClean="0"/>
              <a:t>To </a:t>
            </a:r>
            <a:r>
              <a:rPr lang="en-US" sz="1600" dirty="0" err="1" smtClean="0"/>
              <a:t>za</a:t>
            </a:r>
            <a:r>
              <a:rPr lang="en-US" sz="1600" dirty="0" smtClean="0"/>
              <a:t> </a:t>
            </a:r>
            <a:r>
              <a:rPr lang="en-US" sz="1600" dirty="0" err="1" smtClean="0"/>
              <a:t>posledicu</a:t>
            </a:r>
            <a:r>
              <a:rPr lang="en-US" sz="1600" dirty="0" smtClean="0"/>
              <a:t> </a:t>
            </a:r>
            <a:r>
              <a:rPr lang="en-US" sz="1600" dirty="0" err="1" smtClean="0"/>
              <a:t>ima</a:t>
            </a:r>
            <a:r>
              <a:rPr lang="en-US" sz="1600" dirty="0" smtClean="0"/>
              <a:t> da </a:t>
            </a:r>
            <a:r>
              <a:rPr lang="en-US" sz="1600" dirty="0" err="1" smtClean="0"/>
              <a:t>sudovi</a:t>
            </a:r>
            <a:r>
              <a:rPr lang="en-US" sz="1600" dirty="0" smtClean="0"/>
              <a:t> </a:t>
            </a:r>
            <a:r>
              <a:rPr lang="en-US" sz="1600" dirty="0" err="1" smtClean="0"/>
              <a:t>kao</a:t>
            </a:r>
            <a:r>
              <a:rPr lang="en-US" sz="1600" dirty="0" smtClean="0"/>
              <a:t> </a:t>
            </a:r>
            <a:r>
              <a:rPr lang="en-US" sz="1600" dirty="0" err="1" smtClean="0"/>
              <a:t>institucije</a:t>
            </a:r>
            <a:r>
              <a:rPr lang="en-US" sz="1600" dirty="0" smtClean="0"/>
              <a:t> </a:t>
            </a:r>
            <a:r>
              <a:rPr lang="en-US" sz="1600" dirty="0" err="1" smtClean="0"/>
              <a:t>ka</a:t>
            </a:r>
            <a:r>
              <a:rPr lang="en-US" sz="1600" dirty="0" smtClean="0"/>
              <a:t> </a:t>
            </a:r>
            <a:r>
              <a:rPr lang="en-US" sz="1600" dirty="0" err="1" smtClean="0"/>
              <a:t>unutra</a:t>
            </a:r>
            <a:r>
              <a:rPr lang="en-US" sz="1600" dirty="0" smtClean="0"/>
              <a:t> (</a:t>
            </a:r>
            <a:r>
              <a:rPr lang="en-US" sz="1600" dirty="0" err="1" smtClean="0"/>
              <a:t>upravljanje</a:t>
            </a:r>
            <a:r>
              <a:rPr lang="en-US" sz="1600" dirty="0" smtClean="0"/>
              <a:t>, </a:t>
            </a:r>
            <a:r>
              <a:rPr lang="en-US" sz="1600" dirty="0" err="1" smtClean="0"/>
              <a:t>organizacija</a:t>
            </a:r>
            <a:r>
              <a:rPr lang="en-US" sz="1600" dirty="0" smtClean="0"/>
              <a:t>, </a:t>
            </a:r>
            <a:r>
              <a:rPr lang="en-US" sz="1600" dirty="0" err="1" smtClean="0"/>
              <a:t>kadrovska</a:t>
            </a:r>
            <a:r>
              <a:rPr lang="en-US" sz="1600" dirty="0" smtClean="0"/>
              <a:t> </a:t>
            </a:r>
            <a:r>
              <a:rPr lang="en-US" sz="1600" dirty="0" err="1" smtClean="0"/>
              <a:t>politika</a:t>
            </a:r>
            <a:r>
              <a:rPr lang="en-US" sz="1600" dirty="0" smtClean="0"/>
              <a:t>, </a:t>
            </a:r>
            <a:r>
              <a:rPr lang="en-US" sz="1600" dirty="0" err="1" smtClean="0"/>
              <a:t>finansije</a:t>
            </a:r>
            <a:r>
              <a:rPr lang="en-US" sz="1600" dirty="0" smtClean="0"/>
              <a:t>, </a:t>
            </a:r>
            <a:r>
              <a:rPr lang="en-US" sz="1600" dirty="0" err="1" smtClean="0"/>
              <a:t>primena</a:t>
            </a:r>
            <a:r>
              <a:rPr lang="en-US" sz="1600" dirty="0" smtClean="0"/>
              <a:t> </a:t>
            </a:r>
            <a:r>
              <a:rPr lang="en-US" sz="1600" dirty="0" err="1" smtClean="0"/>
              <a:t>zakona</a:t>
            </a:r>
            <a:r>
              <a:rPr lang="en-US" sz="1600" dirty="0" smtClean="0"/>
              <a:t>) </a:t>
            </a:r>
            <a:r>
              <a:rPr lang="en-US" sz="1600" dirty="0" err="1" smtClean="0"/>
              <a:t>i</a:t>
            </a:r>
            <a:r>
              <a:rPr lang="en-US" sz="1600" dirty="0" smtClean="0"/>
              <a:t> ka </a:t>
            </a:r>
            <a:r>
              <a:rPr lang="en-US" sz="1600" dirty="0" err="1" smtClean="0"/>
              <a:t>spolja</a:t>
            </a:r>
            <a:r>
              <a:rPr lang="en-US" sz="1600" dirty="0" smtClean="0"/>
              <a:t> (</a:t>
            </a:r>
            <a:r>
              <a:rPr lang="en-US" sz="1600" dirty="0" err="1" smtClean="0"/>
              <a:t>deljenje</a:t>
            </a:r>
            <a:r>
              <a:rPr lang="en-US" sz="1600" dirty="0" smtClean="0"/>
              <a:t> </a:t>
            </a:r>
            <a:r>
              <a:rPr lang="en-US" sz="1600" dirty="0" err="1" smtClean="0"/>
              <a:t>pravičnosti</a:t>
            </a:r>
            <a:r>
              <a:rPr lang="en-US" sz="1600" dirty="0" smtClean="0"/>
              <a:t>) ne </a:t>
            </a:r>
            <a:r>
              <a:rPr lang="en-US" sz="1600" dirty="0" err="1" smtClean="0"/>
              <a:t>mogu</a:t>
            </a:r>
            <a:r>
              <a:rPr lang="en-US" sz="1600" dirty="0" smtClean="0"/>
              <a:t> u </a:t>
            </a:r>
            <a:r>
              <a:rPr lang="en-US" sz="1600" dirty="0" err="1" smtClean="0"/>
              <a:t>potpunosti</a:t>
            </a:r>
            <a:r>
              <a:rPr lang="en-US" sz="1600" dirty="0" smtClean="0"/>
              <a:t> da </a:t>
            </a:r>
            <a:r>
              <a:rPr lang="en-US" sz="1600" dirty="0" err="1" smtClean="0"/>
              <a:t>ostvare</a:t>
            </a:r>
            <a:r>
              <a:rPr lang="en-US" sz="1600" dirty="0" smtClean="0"/>
              <a:t> </a:t>
            </a:r>
            <a:r>
              <a:rPr lang="en-US" sz="1600" dirty="0" err="1" smtClean="0"/>
              <a:t>svoju</a:t>
            </a:r>
            <a:r>
              <a:rPr lang="en-US" sz="1600" dirty="0" smtClean="0"/>
              <a:t> </a:t>
            </a:r>
            <a:r>
              <a:rPr lang="en-US" sz="1600" dirty="0" err="1" smtClean="0"/>
              <a:t>funkcionalnost</a:t>
            </a:r>
            <a:r>
              <a:rPr lang="en-US" sz="1600" dirty="0" smtClean="0"/>
              <a:t> </a:t>
            </a:r>
            <a:r>
              <a:rPr lang="en-US" sz="1600" dirty="0" err="1" smtClean="0"/>
              <a:t>usled</a:t>
            </a:r>
            <a:r>
              <a:rPr lang="en-US" sz="1600" dirty="0" smtClean="0"/>
              <a:t> </a:t>
            </a:r>
            <a:r>
              <a:rPr lang="en-US" sz="1600" dirty="0" err="1" smtClean="0"/>
              <a:t>čega</a:t>
            </a:r>
            <a:r>
              <a:rPr lang="en-US" sz="1600" dirty="0" smtClean="0"/>
              <a:t> </a:t>
            </a:r>
            <a:r>
              <a:rPr lang="en-US" sz="1600" dirty="0" err="1" smtClean="0"/>
              <a:t>dolazi</a:t>
            </a:r>
            <a:r>
              <a:rPr lang="en-US" sz="1600" dirty="0" smtClean="0"/>
              <a:t> do </a:t>
            </a:r>
            <a:r>
              <a:rPr lang="en-US" sz="1600" dirty="0" err="1" smtClean="0"/>
              <a:t>pada</a:t>
            </a:r>
            <a:r>
              <a:rPr lang="en-US" sz="1600" dirty="0" smtClean="0"/>
              <a:t> </a:t>
            </a:r>
            <a:r>
              <a:rPr lang="en-US" sz="1600" dirty="0" err="1" smtClean="0"/>
              <a:t>održivosti</a:t>
            </a:r>
            <a:r>
              <a:rPr lang="en-US" sz="1600" dirty="0" smtClean="0"/>
              <a:t> </a:t>
            </a:r>
            <a:r>
              <a:rPr lang="en-US" sz="1600" dirty="0" err="1" smtClean="0"/>
              <a:t>suda</a:t>
            </a:r>
            <a:r>
              <a:rPr lang="en-US" sz="1600" dirty="0" smtClean="0"/>
              <a:t> </a:t>
            </a:r>
            <a:r>
              <a:rPr lang="en-US" sz="1600" dirty="0" err="1" smtClean="0"/>
              <a:t>kao</a:t>
            </a:r>
            <a:r>
              <a:rPr lang="en-US" sz="1600" dirty="0" smtClean="0"/>
              <a:t> </a:t>
            </a:r>
            <a:r>
              <a:rPr lang="en-US" sz="1600" dirty="0" err="1" smtClean="0"/>
              <a:t>institucije</a:t>
            </a:r>
            <a:r>
              <a:rPr lang="en-US" sz="1600" dirty="0" smtClean="0"/>
              <a:t> </a:t>
            </a:r>
            <a:r>
              <a:rPr lang="en-US" sz="1600" dirty="0" err="1" smtClean="0"/>
              <a:t>i</a:t>
            </a:r>
            <a:r>
              <a:rPr lang="en-US" sz="1600" dirty="0" smtClean="0"/>
              <a:t> </a:t>
            </a:r>
            <a:r>
              <a:rPr lang="en-US" sz="1600" dirty="0" err="1" smtClean="0"/>
              <a:t>njegove</a:t>
            </a:r>
            <a:r>
              <a:rPr lang="en-US" sz="1600" dirty="0" smtClean="0"/>
              <a:t> (</a:t>
            </a:r>
            <a:r>
              <a:rPr lang="en-US" sz="1600" dirty="0" err="1" smtClean="0"/>
              <a:t>delimične</a:t>
            </a:r>
            <a:r>
              <a:rPr lang="en-US" sz="1600" dirty="0" smtClean="0"/>
              <a:t>) </a:t>
            </a:r>
            <a:r>
              <a:rPr lang="en-US" sz="1600" dirty="0" err="1" smtClean="0"/>
              <a:t>dezorganizacije</a:t>
            </a:r>
            <a:r>
              <a:rPr lang="en-US" sz="1600" dirty="0" smtClean="0"/>
              <a:t>.  </a:t>
            </a:r>
            <a:endParaRPr lang="sr-Latn-RS" sz="1600" dirty="0" smtClean="0"/>
          </a:p>
          <a:p>
            <a:pPr>
              <a:buFont typeface="Courier New" pitchFamily="49" charset="0"/>
              <a:buChar char="o"/>
            </a:pPr>
            <a:r>
              <a:rPr lang="en-US" sz="1600" dirty="0" err="1" smtClean="0"/>
              <a:t>Opisno</a:t>
            </a:r>
            <a:r>
              <a:rPr lang="en-US" sz="1600" dirty="0" smtClean="0"/>
              <a:t> </a:t>
            </a:r>
            <a:r>
              <a:rPr lang="en-US" sz="1600" dirty="0" err="1" smtClean="0"/>
              <a:t>stanje</a:t>
            </a:r>
            <a:r>
              <a:rPr lang="en-US" sz="1600" dirty="0" smtClean="0"/>
              <a:t> </a:t>
            </a:r>
            <a:r>
              <a:rPr lang="en-US" sz="1600" dirty="0" err="1" smtClean="0"/>
              <a:t>dovodi</a:t>
            </a:r>
            <a:r>
              <a:rPr lang="en-US" sz="1600" dirty="0" smtClean="0"/>
              <a:t> do </a:t>
            </a:r>
            <a:r>
              <a:rPr lang="en-US" sz="1600" dirty="0" err="1" smtClean="0"/>
              <a:t>četiri</a:t>
            </a:r>
            <a:r>
              <a:rPr lang="en-US" sz="1600" dirty="0" smtClean="0"/>
              <a:t> </a:t>
            </a:r>
            <a:r>
              <a:rPr lang="en-US" sz="1600" dirty="0" err="1" smtClean="0"/>
              <a:t>tipa</a:t>
            </a:r>
            <a:r>
              <a:rPr lang="en-US" sz="1600" dirty="0" smtClean="0"/>
              <a:t> </a:t>
            </a:r>
            <a:r>
              <a:rPr lang="en-US" sz="1600" dirty="0" err="1" smtClean="0"/>
              <a:t>reakcija</a:t>
            </a:r>
            <a:r>
              <a:rPr lang="en-US" sz="1600" dirty="0" smtClean="0"/>
              <a:t> </a:t>
            </a:r>
            <a:r>
              <a:rPr lang="en-US" sz="1600" dirty="0" err="1" smtClean="0"/>
              <a:t>na</a:t>
            </a:r>
            <a:r>
              <a:rPr lang="en-US" sz="1600" dirty="0" smtClean="0"/>
              <a:t> </a:t>
            </a:r>
            <a:r>
              <a:rPr lang="en-US" sz="1600" dirty="0" err="1" smtClean="0"/>
              <a:t>nivou</a:t>
            </a:r>
            <a:r>
              <a:rPr lang="en-US" sz="1600" dirty="0" smtClean="0"/>
              <a:t> </a:t>
            </a:r>
            <a:r>
              <a:rPr lang="en-US" sz="1600" dirty="0" err="1" smtClean="0"/>
              <a:t>sudija</a:t>
            </a:r>
            <a:r>
              <a:rPr lang="en-US" sz="1600" dirty="0" smtClean="0"/>
              <a:t> </a:t>
            </a:r>
            <a:r>
              <a:rPr lang="en-US" sz="1600" dirty="0" err="1" smtClean="0"/>
              <a:t>i</a:t>
            </a:r>
            <a:r>
              <a:rPr lang="en-US" sz="1600" dirty="0" smtClean="0"/>
              <a:t> </a:t>
            </a:r>
            <a:r>
              <a:rPr lang="en-US" sz="1600" dirty="0" err="1" smtClean="0"/>
              <a:t>nesudećeg</a:t>
            </a:r>
            <a:r>
              <a:rPr lang="en-US" sz="1600" dirty="0" smtClean="0"/>
              <a:t> </a:t>
            </a:r>
            <a:r>
              <a:rPr lang="en-US" sz="1600" dirty="0" err="1" smtClean="0"/>
              <a:t>osoblja</a:t>
            </a:r>
            <a:r>
              <a:rPr lang="sr-Latn-RS" sz="1600" dirty="0" smtClean="0"/>
              <a:t>:</a:t>
            </a:r>
          </a:p>
          <a:p>
            <a:pPr lvl="1">
              <a:buFont typeface="Courier New" pitchFamily="49" charset="0"/>
              <a:buChar char="o"/>
            </a:pPr>
            <a:r>
              <a:rPr lang="sr-Latn-RS" sz="1600" dirty="0" smtClean="0"/>
              <a:t>Inovacija</a:t>
            </a:r>
          </a:p>
          <a:p>
            <a:pPr lvl="1">
              <a:buFont typeface="Courier New" pitchFamily="49" charset="0"/>
              <a:buChar char="o"/>
            </a:pPr>
            <a:r>
              <a:rPr lang="sr-Latn-RS" sz="1600" dirty="0" smtClean="0"/>
              <a:t>Pasivizacija</a:t>
            </a:r>
          </a:p>
          <a:p>
            <a:pPr lvl="1">
              <a:buFont typeface="Courier New" pitchFamily="49" charset="0"/>
              <a:buChar char="o"/>
            </a:pPr>
            <a:r>
              <a:rPr lang="sr-Latn-RS" sz="1600" dirty="0" smtClean="0"/>
              <a:t>Migracija</a:t>
            </a:r>
          </a:p>
          <a:p>
            <a:pPr lvl="1">
              <a:buFont typeface="Courier New" pitchFamily="49" charset="0"/>
              <a:buChar char="o"/>
            </a:pPr>
            <a:r>
              <a:rPr lang="sr-Latn-RS" sz="1600" dirty="0" smtClean="0"/>
              <a:t>Korupcija</a:t>
            </a:r>
            <a:endParaRPr lang="en-US" sz="1600" dirty="0"/>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Shema uticaja</a:t>
            </a:r>
            <a:endParaRPr lang="en-US" dirty="0"/>
          </a:p>
        </p:txBody>
      </p:sp>
      <p:graphicFrame>
        <p:nvGraphicFramePr>
          <p:cNvPr id="4" name="Content Placeholder 3"/>
          <p:cNvGraphicFramePr>
            <a:graphicFrameLocks noGrp="1"/>
          </p:cNvGraphicFramePr>
          <p:nvPr>
            <p:ph idx="1"/>
          </p:nvPr>
        </p:nvGraphicFramePr>
        <p:xfrm>
          <a:off x="457200" y="1600200"/>
          <a:ext cx="832964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Preporuke</a:t>
            </a:r>
            <a:endParaRPr lang="en-US" dirty="0"/>
          </a:p>
        </p:txBody>
      </p:sp>
      <p:sp>
        <p:nvSpPr>
          <p:cNvPr id="3" name="Content Placeholder 2"/>
          <p:cNvSpPr>
            <a:spLocks noGrp="1"/>
          </p:cNvSpPr>
          <p:nvPr>
            <p:ph idx="1"/>
          </p:nvPr>
        </p:nvSpPr>
        <p:spPr>
          <a:xfrm>
            <a:off x="357158" y="1357299"/>
            <a:ext cx="8215370" cy="4357717"/>
          </a:xfrm>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a:buFont typeface="Courier New" pitchFamily="49" charset="0"/>
              <a:buChar char="o"/>
            </a:pPr>
            <a:endParaRPr lang="en-US" sz="1600" dirty="0" smtClean="0"/>
          </a:p>
          <a:p>
            <a:pPr lvl="0">
              <a:buFont typeface="Courier New" pitchFamily="49" charset="0"/>
              <a:buChar char="o"/>
            </a:pPr>
            <a:r>
              <a:rPr lang="en-US" sz="1600" b="1" dirty="0" err="1" smtClean="0"/>
              <a:t>Preispitati</a:t>
            </a:r>
            <a:r>
              <a:rPr lang="en-US" sz="1600" b="1" dirty="0" smtClean="0"/>
              <a:t> </a:t>
            </a:r>
            <a:r>
              <a:rPr lang="en-US" sz="1600" b="1" dirty="0" err="1" smtClean="0"/>
              <a:t>mogućnost</a:t>
            </a:r>
            <a:r>
              <a:rPr lang="en-US" sz="1600" b="1" dirty="0" smtClean="0"/>
              <a:t> </a:t>
            </a:r>
            <a:r>
              <a:rPr lang="en-US" sz="1600" b="1" dirty="0" err="1" smtClean="0"/>
              <a:t>izmene</a:t>
            </a:r>
            <a:r>
              <a:rPr lang="en-US" sz="1600" b="1" dirty="0" smtClean="0"/>
              <a:t> </a:t>
            </a:r>
            <a:r>
              <a:rPr lang="en-US" sz="1600" b="1" dirty="0" err="1" smtClean="0"/>
              <a:t>zakonskog</a:t>
            </a:r>
            <a:r>
              <a:rPr lang="en-US" sz="1600" b="1" dirty="0" smtClean="0"/>
              <a:t> </a:t>
            </a:r>
            <a:r>
              <a:rPr lang="en-US" sz="1600" b="1" dirty="0" err="1" smtClean="0"/>
              <a:t>okvira</a:t>
            </a:r>
            <a:r>
              <a:rPr lang="en-US" sz="1600" b="1" dirty="0" smtClean="0"/>
              <a:t>, </a:t>
            </a:r>
            <a:r>
              <a:rPr lang="en-US" sz="1600" b="1" dirty="0" err="1" smtClean="0"/>
              <a:t>na</a:t>
            </a:r>
            <a:r>
              <a:rPr lang="en-US" sz="1600" b="1" dirty="0" smtClean="0"/>
              <a:t> </a:t>
            </a:r>
            <a:r>
              <a:rPr lang="en-US" sz="1600" b="1" dirty="0" err="1" smtClean="0"/>
              <a:t>način</a:t>
            </a:r>
            <a:r>
              <a:rPr lang="en-US" sz="1600" b="1" dirty="0" smtClean="0"/>
              <a:t> </a:t>
            </a:r>
            <a:r>
              <a:rPr lang="en-US" sz="1600" b="1" dirty="0" err="1" smtClean="0"/>
              <a:t>što</a:t>
            </a:r>
            <a:r>
              <a:rPr lang="en-US" sz="1600" b="1" dirty="0" smtClean="0"/>
              <a:t> bi bio </a:t>
            </a:r>
            <a:r>
              <a:rPr lang="en-US" sz="1600" b="1" dirty="0" err="1" smtClean="0"/>
              <a:t>donet</a:t>
            </a:r>
            <a:r>
              <a:rPr lang="en-US" sz="1600" b="1" dirty="0" smtClean="0"/>
              <a:t> </a:t>
            </a:r>
            <a:r>
              <a:rPr lang="en-US" sz="1600" b="1" dirty="0" err="1" smtClean="0"/>
              <a:t>zaseban</a:t>
            </a:r>
            <a:r>
              <a:rPr lang="en-US" sz="1600" b="1" dirty="0" smtClean="0"/>
              <a:t> </a:t>
            </a:r>
            <a:r>
              <a:rPr lang="en-US" sz="1600" b="1" dirty="0" err="1" smtClean="0"/>
              <a:t>zakon</a:t>
            </a:r>
            <a:r>
              <a:rPr lang="en-US" sz="1600" b="1" dirty="0" smtClean="0"/>
              <a:t> </a:t>
            </a:r>
            <a:r>
              <a:rPr lang="en-US" sz="1600" b="1" dirty="0" err="1" smtClean="0"/>
              <a:t>koji</a:t>
            </a:r>
            <a:r>
              <a:rPr lang="en-US" sz="1600" b="1" dirty="0" smtClean="0"/>
              <a:t>  bi </a:t>
            </a:r>
            <a:r>
              <a:rPr lang="en-US" sz="1600" b="1" dirty="0" err="1" smtClean="0"/>
              <a:t>regulisao</a:t>
            </a:r>
            <a:r>
              <a:rPr lang="en-US" sz="1600" b="1" dirty="0" smtClean="0"/>
              <a:t> oblast </a:t>
            </a:r>
            <a:r>
              <a:rPr lang="en-US" sz="1600" b="1" dirty="0" err="1" smtClean="0"/>
              <a:t>integriteta</a:t>
            </a:r>
            <a:r>
              <a:rPr lang="en-US" sz="1600" b="1" dirty="0" smtClean="0"/>
              <a:t> u </a:t>
            </a:r>
            <a:r>
              <a:rPr lang="en-US" sz="1600" b="1" dirty="0" err="1" smtClean="0"/>
              <a:t>društvu</a:t>
            </a:r>
            <a:r>
              <a:rPr lang="en-US" sz="1600" b="1" dirty="0" smtClean="0"/>
              <a:t>. </a:t>
            </a:r>
            <a:r>
              <a:rPr lang="en-US" sz="1600" b="1" dirty="0" err="1" smtClean="0"/>
              <a:t>Aktuelni</a:t>
            </a:r>
            <a:r>
              <a:rPr lang="en-US" sz="1600" b="1" dirty="0" smtClean="0"/>
              <a:t> </a:t>
            </a:r>
            <a:r>
              <a:rPr lang="en-US" sz="1600" b="1" dirty="0" err="1" smtClean="0"/>
              <a:t>zakonski</a:t>
            </a:r>
            <a:r>
              <a:rPr lang="en-US" sz="1600" b="1" dirty="0" smtClean="0"/>
              <a:t> </a:t>
            </a:r>
            <a:r>
              <a:rPr lang="en-US" sz="1600" b="1" dirty="0" err="1" smtClean="0"/>
              <a:t>okvir</a:t>
            </a:r>
            <a:r>
              <a:rPr lang="en-US" sz="1600" b="1" dirty="0" smtClean="0"/>
              <a:t> ne </a:t>
            </a:r>
            <a:r>
              <a:rPr lang="en-US" sz="1600" b="1" dirty="0" err="1" smtClean="0"/>
              <a:t>daju</a:t>
            </a:r>
            <a:r>
              <a:rPr lang="en-US" sz="1600" b="1" dirty="0" smtClean="0"/>
              <a:t> </a:t>
            </a:r>
            <a:r>
              <a:rPr lang="en-US" sz="1600" b="1" dirty="0" err="1" smtClean="0"/>
              <a:t>mogućnost</a:t>
            </a:r>
            <a:r>
              <a:rPr lang="en-US" sz="1600" b="1" dirty="0" smtClean="0"/>
              <a:t> </a:t>
            </a:r>
            <a:r>
              <a:rPr lang="en-US" sz="1600" b="1" dirty="0" err="1" smtClean="0"/>
              <a:t>za</a:t>
            </a:r>
            <a:r>
              <a:rPr lang="en-US" sz="1600" b="1" dirty="0" smtClean="0"/>
              <a:t> </a:t>
            </a:r>
            <a:r>
              <a:rPr lang="en-US" sz="1600" b="1" dirty="0" err="1" smtClean="0"/>
              <a:t>stvaranje</a:t>
            </a:r>
            <a:r>
              <a:rPr lang="en-US" sz="1600" b="1" dirty="0" smtClean="0"/>
              <a:t> </a:t>
            </a:r>
            <a:r>
              <a:rPr lang="en-US" sz="1600" b="1" dirty="0" err="1" smtClean="0"/>
              <a:t>adekvatnog</a:t>
            </a:r>
            <a:r>
              <a:rPr lang="en-US" sz="1600" b="1" dirty="0" smtClean="0"/>
              <a:t> </a:t>
            </a:r>
            <a:r>
              <a:rPr lang="en-US" sz="1600" b="1" dirty="0" err="1" smtClean="0"/>
              <a:t>sistema</a:t>
            </a:r>
            <a:r>
              <a:rPr lang="en-US" sz="1600" b="1" dirty="0" smtClean="0"/>
              <a:t> </a:t>
            </a:r>
            <a:r>
              <a:rPr lang="en-US" sz="1600" b="1" dirty="0" err="1" smtClean="0"/>
              <a:t>za</a:t>
            </a:r>
            <a:r>
              <a:rPr lang="en-US" sz="1600" b="1" dirty="0" smtClean="0"/>
              <a:t> </a:t>
            </a:r>
            <a:r>
              <a:rPr lang="en-US" sz="1600" b="1" dirty="0" err="1" smtClean="0"/>
              <a:t>unapređenje</a:t>
            </a:r>
            <a:r>
              <a:rPr lang="en-US" sz="1600" b="1" dirty="0" smtClean="0"/>
              <a:t> </a:t>
            </a:r>
            <a:r>
              <a:rPr lang="en-US" sz="1600" b="1" dirty="0" err="1" smtClean="0"/>
              <a:t>integriteta</a:t>
            </a:r>
            <a:r>
              <a:rPr lang="en-US" sz="1600" b="1" dirty="0" smtClean="0"/>
              <a:t> u </a:t>
            </a:r>
            <a:r>
              <a:rPr lang="en-US" sz="1600" b="1" dirty="0" err="1" smtClean="0"/>
              <a:t>društvu</a:t>
            </a:r>
            <a:r>
              <a:rPr lang="en-US" sz="1600" b="1" dirty="0" smtClean="0"/>
              <a:t>.</a:t>
            </a:r>
          </a:p>
          <a:p>
            <a:pPr>
              <a:buNone/>
            </a:pPr>
            <a:endParaRPr lang="en-US" sz="1600" dirty="0" smtClean="0"/>
          </a:p>
          <a:p>
            <a:pPr lvl="0">
              <a:buFont typeface="Courier New" pitchFamily="49" charset="0"/>
              <a:buChar char="o"/>
            </a:pPr>
            <a:r>
              <a:rPr lang="en-US" sz="1600" b="1" dirty="0" err="1" smtClean="0"/>
              <a:t>Preispitati</a:t>
            </a:r>
            <a:r>
              <a:rPr lang="en-US" sz="1600" b="1" dirty="0" smtClean="0"/>
              <a:t> </a:t>
            </a:r>
            <a:r>
              <a:rPr lang="en-US" sz="1600" b="1" dirty="0" err="1" smtClean="0"/>
              <a:t>mogućnosti</a:t>
            </a:r>
            <a:r>
              <a:rPr lang="en-US" sz="1600" b="1" dirty="0" smtClean="0"/>
              <a:t> </a:t>
            </a:r>
            <a:r>
              <a:rPr lang="en-US" sz="1600" b="1" dirty="0" err="1" smtClean="0"/>
              <a:t>da</a:t>
            </a:r>
            <a:r>
              <a:rPr lang="en-US" sz="1600" b="1" dirty="0" smtClean="0"/>
              <a:t> se u </a:t>
            </a:r>
            <a:r>
              <a:rPr lang="en-US" sz="1600" b="1" dirty="0" err="1" smtClean="0"/>
              <a:t>okviru</a:t>
            </a:r>
            <a:r>
              <a:rPr lang="en-US" sz="1600" b="1" dirty="0" smtClean="0"/>
              <a:t> </a:t>
            </a:r>
            <a:r>
              <a:rPr lang="en-US" sz="1600" b="1" dirty="0" err="1" smtClean="0"/>
              <a:t>postojećeg</a:t>
            </a:r>
            <a:r>
              <a:rPr lang="en-US" sz="1600" b="1" dirty="0" smtClean="0"/>
              <a:t> </a:t>
            </a:r>
            <a:r>
              <a:rPr lang="en-US" sz="1600" b="1" dirty="0" err="1" smtClean="0"/>
              <a:t>normativnog</a:t>
            </a:r>
            <a:r>
              <a:rPr lang="en-US" sz="1600" b="1" dirty="0" smtClean="0"/>
              <a:t> </a:t>
            </a:r>
            <a:r>
              <a:rPr lang="en-US" sz="1600" b="1" dirty="0" err="1" smtClean="0"/>
              <a:t>okvira</a:t>
            </a:r>
            <a:r>
              <a:rPr lang="en-US" sz="1600" b="1" dirty="0" smtClean="0"/>
              <a:t> </a:t>
            </a:r>
            <a:r>
              <a:rPr lang="en-US" sz="1600" b="1" dirty="0" err="1" smtClean="0"/>
              <a:t>pređe</a:t>
            </a:r>
            <a:r>
              <a:rPr lang="en-US" sz="1600" b="1" dirty="0" smtClean="0"/>
              <a:t> </a:t>
            </a:r>
            <a:r>
              <a:rPr lang="en-US" sz="1600" b="1" dirty="0" err="1" smtClean="0"/>
              <a:t>sa</a:t>
            </a:r>
            <a:r>
              <a:rPr lang="en-US" sz="1600" b="1" dirty="0" smtClean="0"/>
              <a:t> </a:t>
            </a:r>
            <a:r>
              <a:rPr lang="en-US" sz="1600" b="1" dirty="0" err="1" smtClean="0"/>
              <a:t>partikularnog</a:t>
            </a:r>
            <a:r>
              <a:rPr lang="en-US" sz="1600" b="1" dirty="0" smtClean="0"/>
              <a:t> </a:t>
            </a:r>
            <a:r>
              <a:rPr lang="en-US" sz="1600" b="1" dirty="0" err="1" smtClean="0"/>
              <a:t>modela</a:t>
            </a:r>
            <a:r>
              <a:rPr lang="en-US" sz="1600" b="1" dirty="0" smtClean="0"/>
              <a:t> </a:t>
            </a:r>
            <a:r>
              <a:rPr lang="en-US" sz="1600" b="1" dirty="0" err="1" smtClean="0"/>
              <a:t>izrade</a:t>
            </a:r>
            <a:r>
              <a:rPr lang="en-US" sz="1600" b="1" dirty="0" smtClean="0"/>
              <a:t> </a:t>
            </a:r>
            <a:r>
              <a:rPr lang="en-US" sz="1600" b="1" dirty="0" err="1" smtClean="0"/>
              <a:t>Planova</a:t>
            </a:r>
            <a:r>
              <a:rPr lang="en-US" sz="1600" b="1" dirty="0" smtClean="0"/>
              <a:t> </a:t>
            </a:r>
            <a:r>
              <a:rPr lang="en-US" sz="1600" b="1" dirty="0" err="1" smtClean="0"/>
              <a:t>integriteta</a:t>
            </a:r>
            <a:r>
              <a:rPr lang="en-US" sz="1600" b="1" dirty="0" smtClean="0"/>
              <a:t> </a:t>
            </a:r>
            <a:r>
              <a:rPr lang="en-US" sz="1600" b="1" dirty="0" err="1" smtClean="0"/>
              <a:t>na</a:t>
            </a:r>
            <a:r>
              <a:rPr lang="en-US" sz="1600" b="1" dirty="0" smtClean="0"/>
              <a:t> </a:t>
            </a:r>
            <a:r>
              <a:rPr lang="en-US" sz="1600" b="1" dirty="0" err="1" smtClean="0"/>
              <a:t>holistički</a:t>
            </a:r>
            <a:r>
              <a:rPr lang="en-US" sz="1600" b="1" dirty="0" smtClean="0"/>
              <a:t> </a:t>
            </a:r>
            <a:r>
              <a:rPr lang="en-US" sz="1600" b="1" dirty="0" err="1" smtClean="0"/>
              <a:t>pristup</a:t>
            </a:r>
            <a:r>
              <a:rPr lang="en-US" sz="1600" b="1" dirty="0" smtClean="0"/>
              <a:t>. To bi </a:t>
            </a:r>
            <a:r>
              <a:rPr lang="en-US" sz="1600" b="1" dirty="0" err="1" smtClean="0"/>
              <a:t>podrazumevalo</a:t>
            </a:r>
            <a:r>
              <a:rPr lang="en-US" sz="1600" b="1" dirty="0" smtClean="0"/>
              <a:t>:</a:t>
            </a:r>
          </a:p>
          <a:p>
            <a:pPr lvl="1">
              <a:buFont typeface="Courier New" pitchFamily="49" charset="0"/>
              <a:buChar char="o"/>
            </a:pPr>
            <a:r>
              <a:rPr lang="en-US" sz="1600" i="1" dirty="0" err="1" smtClean="0"/>
              <a:t>Izmene</a:t>
            </a:r>
            <a:r>
              <a:rPr lang="en-US" sz="1600" i="1" dirty="0" smtClean="0"/>
              <a:t> u </a:t>
            </a:r>
            <a:r>
              <a:rPr lang="en-US" sz="1600" i="1" dirty="0" err="1" smtClean="0"/>
              <a:t>metodologiji</a:t>
            </a:r>
            <a:r>
              <a:rPr lang="en-US" sz="1600" i="1" dirty="0" smtClean="0"/>
              <a:t> </a:t>
            </a:r>
            <a:r>
              <a:rPr lang="en-US" sz="1600" i="1" dirty="0" err="1" smtClean="0"/>
              <a:t>definisanja</a:t>
            </a:r>
            <a:r>
              <a:rPr lang="en-US" sz="1600" i="1" dirty="0" smtClean="0"/>
              <a:t> </a:t>
            </a:r>
            <a:r>
              <a:rPr lang="en-US" sz="1600" i="1" dirty="0" err="1" smtClean="0"/>
              <a:t>rizika</a:t>
            </a:r>
            <a:r>
              <a:rPr lang="en-US" sz="1600" smtClean="0"/>
              <a:t>, </a:t>
            </a:r>
            <a:r>
              <a:rPr lang="sr-Latn-RS" sz="1600" smtClean="0"/>
              <a:t> pre svega u</a:t>
            </a:r>
            <a:r>
              <a:rPr lang="en-US" sz="1600" smtClean="0"/>
              <a:t>ključivanja </a:t>
            </a:r>
            <a:r>
              <a:rPr lang="en-US" sz="1600" dirty="0" err="1" smtClean="0"/>
              <a:t>klijenata</a:t>
            </a:r>
            <a:r>
              <a:rPr lang="en-US" sz="1600" dirty="0" smtClean="0"/>
              <a:t>, </a:t>
            </a:r>
            <a:r>
              <a:rPr lang="en-US" sz="1600" dirty="0" err="1" smtClean="0"/>
              <a:t>stručne</a:t>
            </a:r>
            <a:r>
              <a:rPr lang="en-US" sz="1600" dirty="0" smtClean="0"/>
              <a:t> </a:t>
            </a:r>
            <a:r>
              <a:rPr lang="en-US" sz="1600" dirty="0" err="1" smtClean="0"/>
              <a:t>javnosti</a:t>
            </a:r>
            <a:r>
              <a:rPr lang="en-US" sz="1600" dirty="0" smtClean="0"/>
              <a:t> </a:t>
            </a:r>
            <a:r>
              <a:rPr lang="en-US" sz="1600" dirty="0" err="1" smtClean="0"/>
              <a:t>i</a:t>
            </a:r>
            <a:r>
              <a:rPr lang="en-US" sz="1600" dirty="0" smtClean="0"/>
              <a:t> </a:t>
            </a:r>
            <a:r>
              <a:rPr lang="en-US" sz="1600" dirty="0" err="1" smtClean="0"/>
              <a:t>akademske</a:t>
            </a:r>
            <a:r>
              <a:rPr lang="en-US" sz="1600" dirty="0" smtClean="0"/>
              <a:t> </a:t>
            </a:r>
            <a:r>
              <a:rPr lang="en-US" sz="1600" dirty="0" err="1" smtClean="0"/>
              <a:t>javnosti</a:t>
            </a:r>
            <a:r>
              <a:rPr lang="en-US" sz="1600" dirty="0" smtClean="0"/>
              <a:t> u </a:t>
            </a:r>
            <a:r>
              <a:rPr lang="en-US" sz="1600" dirty="0" err="1" smtClean="0"/>
              <a:t>izradu</a:t>
            </a:r>
            <a:r>
              <a:rPr lang="en-US" sz="1600" dirty="0" smtClean="0"/>
              <a:t> </a:t>
            </a:r>
            <a:r>
              <a:rPr lang="en-US" sz="1600" dirty="0" err="1" smtClean="0"/>
              <a:t>Planova</a:t>
            </a:r>
            <a:r>
              <a:rPr lang="en-US" sz="1600" dirty="0" smtClean="0"/>
              <a:t> </a:t>
            </a:r>
            <a:r>
              <a:rPr lang="en-US" sz="1600" dirty="0" err="1" smtClean="0"/>
              <a:t>i</a:t>
            </a:r>
            <a:r>
              <a:rPr lang="en-US" sz="1600" dirty="0" smtClean="0"/>
              <a:t> </a:t>
            </a:r>
            <a:r>
              <a:rPr lang="en-US" sz="1600" dirty="0" err="1" smtClean="0"/>
              <a:t>evaluciju</a:t>
            </a:r>
            <a:r>
              <a:rPr lang="en-US" sz="1600" dirty="0" smtClean="0"/>
              <a:t> </a:t>
            </a:r>
            <a:r>
              <a:rPr lang="en-US" sz="1600" dirty="0" err="1" smtClean="0"/>
              <a:t>primene</a:t>
            </a:r>
            <a:r>
              <a:rPr lang="en-US" sz="1600" dirty="0" smtClean="0"/>
              <a:t>,</a:t>
            </a:r>
          </a:p>
          <a:p>
            <a:pPr lvl="1">
              <a:buFont typeface="Courier New" pitchFamily="49" charset="0"/>
              <a:buChar char="o"/>
            </a:pPr>
            <a:r>
              <a:rPr lang="en-US" sz="1600" i="1" dirty="0" err="1" smtClean="0"/>
              <a:t>Uvođenje</a:t>
            </a:r>
            <a:r>
              <a:rPr lang="en-US" sz="1600" i="1" dirty="0" smtClean="0"/>
              <a:t> </a:t>
            </a:r>
            <a:r>
              <a:rPr lang="en-US" sz="1600" i="1" dirty="0" err="1" smtClean="0"/>
              <a:t>novih</a:t>
            </a:r>
            <a:r>
              <a:rPr lang="en-US" sz="1600" i="1" dirty="0" smtClean="0"/>
              <a:t> </a:t>
            </a:r>
            <a:r>
              <a:rPr lang="en-US" sz="1600" i="1" dirty="0" err="1" smtClean="0"/>
              <a:t>oblasti</a:t>
            </a:r>
            <a:r>
              <a:rPr lang="en-US" sz="1600" i="1" dirty="0" smtClean="0"/>
              <a:t> u </a:t>
            </a:r>
            <a:r>
              <a:rPr lang="en-US" sz="1600" i="1" err="1" smtClean="0"/>
              <a:t>okviru</a:t>
            </a:r>
            <a:r>
              <a:rPr lang="en-US" sz="1600" i="1" smtClean="0"/>
              <a:t> integriteta</a:t>
            </a:r>
            <a:r>
              <a:rPr lang="en-US" sz="1600" smtClean="0"/>
              <a:t> </a:t>
            </a:r>
            <a:r>
              <a:rPr lang="sr-Latn-RS" sz="1600" smtClean="0"/>
              <a:t>(s</a:t>
            </a:r>
            <a:r>
              <a:rPr lang="en-US" sz="1600" smtClean="0"/>
              <a:t>aradnja sa funkcionalno relevatnim institucija</a:t>
            </a:r>
            <a:r>
              <a:rPr lang="sr-Latn-RS" sz="1600" smtClean="0"/>
              <a:t>ma</a:t>
            </a:r>
            <a:r>
              <a:rPr lang="en-US" sz="1600" smtClean="0"/>
              <a:t>,  </a:t>
            </a:r>
            <a:r>
              <a:rPr lang="sr-Latn-RS" sz="1600" smtClean="0"/>
              <a:t>k</a:t>
            </a:r>
            <a:r>
              <a:rPr lang="en-US" sz="1600" smtClean="0"/>
              <a:t>omunikacija sa okruženjem,</a:t>
            </a:r>
            <a:r>
              <a:rPr lang="sr-Latn-RS" sz="1600" smtClean="0"/>
              <a:t> li</a:t>
            </a:r>
            <a:r>
              <a:rPr lang="en-US" sz="1600" smtClean="0"/>
              <a:t>čni i profesionalni integritet</a:t>
            </a:r>
            <a:r>
              <a:rPr lang="sr-Latn-RS" sz="1600" smtClean="0"/>
              <a:t>),</a:t>
            </a:r>
            <a:r>
              <a:rPr lang="en-US" sz="1600" smtClean="0"/>
              <a:t> </a:t>
            </a:r>
          </a:p>
          <a:p>
            <a:pPr lvl="1">
              <a:buFont typeface="Courier New" pitchFamily="49" charset="0"/>
              <a:buChar char="o"/>
            </a:pPr>
            <a:r>
              <a:rPr lang="en-US" sz="1600" i="1" smtClean="0"/>
              <a:t>Uvođenje </a:t>
            </a:r>
            <a:r>
              <a:rPr lang="en-US" sz="1600" i="1" dirty="0" err="1" smtClean="0"/>
              <a:t>novih</a:t>
            </a:r>
            <a:r>
              <a:rPr lang="en-US" sz="1600" i="1" dirty="0" smtClean="0"/>
              <a:t> </a:t>
            </a:r>
            <a:r>
              <a:rPr lang="en-US" sz="1600" i="1" dirty="0" err="1" smtClean="0"/>
              <a:t>indikatora</a:t>
            </a:r>
            <a:r>
              <a:rPr lang="en-US" sz="1600" i="1" dirty="0" smtClean="0"/>
              <a:t> </a:t>
            </a:r>
            <a:r>
              <a:rPr lang="en-US" sz="1600" i="1" dirty="0" err="1" smtClean="0"/>
              <a:t>za</a:t>
            </a:r>
            <a:r>
              <a:rPr lang="en-US" sz="1600" i="1" dirty="0" smtClean="0"/>
              <a:t> </a:t>
            </a:r>
            <a:r>
              <a:rPr lang="en-US" sz="1600" i="1" dirty="0" err="1" smtClean="0"/>
              <a:t>merenje</a:t>
            </a:r>
            <a:r>
              <a:rPr lang="en-US" sz="1600" i="1" dirty="0" smtClean="0"/>
              <a:t> </a:t>
            </a:r>
            <a:r>
              <a:rPr lang="en-US" sz="1600" i="1" dirty="0" err="1" smtClean="0"/>
              <a:t>rizika</a:t>
            </a:r>
            <a:r>
              <a:rPr lang="en-US" sz="1600" dirty="0" smtClean="0"/>
              <a:t> </a:t>
            </a:r>
            <a:r>
              <a:rPr lang="en-US" sz="1600" dirty="0" err="1" smtClean="0"/>
              <a:t>integriteta</a:t>
            </a:r>
            <a:r>
              <a:rPr lang="en-US" sz="1600" dirty="0" smtClean="0"/>
              <a:t> </a:t>
            </a:r>
            <a:r>
              <a:rPr lang="pt-PT" sz="1600" dirty="0" smtClean="0"/>
              <a:t>ne samo procedura već i kadrova/ljudskog faktora,</a:t>
            </a:r>
            <a:endParaRPr lang="en-US" sz="1600" dirty="0" smtClean="0"/>
          </a:p>
          <a:p>
            <a:pPr lvl="1">
              <a:buFont typeface="Courier New" pitchFamily="49" charset="0"/>
              <a:buChar char="o"/>
            </a:pPr>
            <a:r>
              <a:rPr lang="en-US" sz="1600" i="1" dirty="0" err="1" smtClean="0"/>
              <a:t>Jačanje</a:t>
            </a:r>
            <a:r>
              <a:rPr lang="en-US" sz="1600" i="1" dirty="0" smtClean="0"/>
              <a:t> </a:t>
            </a:r>
            <a:r>
              <a:rPr lang="en-US" sz="1600" i="1" dirty="0" err="1" smtClean="0"/>
              <a:t>kapaciteta</a:t>
            </a:r>
            <a:r>
              <a:rPr lang="en-US" sz="1600" i="1" dirty="0" smtClean="0"/>
              <a:t> </a:t>
            </a:r>
            <a:r>
              <a:rPr lang="en-US" sz="1600" i="1" dirty="0" err="1" smtClean="0"/>
              <a:t>sektora</a:t>
            </a:r>
            <a:r>
              <a:rPr lang="en-US" sz="1600" i="1" dirty="0" smtClean="0"/>
              <a:t> </a:t>
            </a:r>
            <a:r>
              <a:rPr lang="en-US" sz="1600" i="1" dirty="0" err="1" smtClean="0"/>
              <a:t>za</a:t>
            </a:r>
            <a:r>
              <a:rPr lang="en-US" sz="1600" i="1" dirty="0" smtClean="0"/>
              <a:t> </a:t>
            </a:r>
            <a:r>
              <a:rPr lang="en-US" sz="1600" i="1" dirty="0" err="1" smtClean="0"/>
              <a:t>integritet</a:t>
            </a:r>
            <a:r>
              <a:rPr lang="en-US" sz="1600" i="1" dirty="0" smtClean="0"/>
              <a:t> u </a:t>
            </a:r>
            <a:r>
              <a:rPr lang="en-US" sz="1600" i="1" dirty="0" err="1" smtClean="0"/>
              <a:t>okviru</a:t>
            </a:r>
            <a:r>
              <a:rPr lang="en-US" sz="1600" i="1" dirty="0" smtClean="0"/>
              <a:t> </a:t>
            </a:r>
            <a:r>
              <a:rPr lang="en-US" sz="1600" i="1" dirty="0" err="1" smtClean="0"/>
              <a:t>Agencije</a:t>
            </a:r>
            <a:r>
              <a:rPr lang="en-US" sz="1600" i="1" dirty="0" smtClean="0"/>
              <a:t> </a:t>
            </a:r>
            <a:r>
              <a:rPr lang="en-US" sz="1600" i="1" dirty="0" err="1" smtClean="0"/>
              <a:t>za</a:t>
            </a:r>
            <a:r>
              <a:rPr lang="en-US" sz="1600" i="1" dirty="0" smtClean="0"/>
              <a:t> </a:t>
            </a:r>
            <a:r>
              <a:rPr lang="en-US" sz="1600" i="1" dirty="0" err="1" smtClean="0"/>
              <a:t>borbu</a:t>
            </a:r>
            <a:r>
              <a:rPr lang="en-US" sz="1600" i="1" dirty="0" smtClean="0"/>
              <a:t> </a:t>
            </a:r>
            <a:r>
              <a:rPr lang="en-US" sz="1600" i="1" dirty="0" err="1" smtClean="0"/>
              <a:t>protiv</a:t>
            </a:r>
            <a:r>
              <a:rPr lang="en-US" sz="1600" i="1" dirty="0" smtClean="0"/>
              <a:t> </a:t>
            </a:r>
            <a:r>
              <a:rPr lang="en-US" sz="1600" i="1" dirty="0" err="1" smtClean="0"/>
              <a:t>korupcije</a:t>
            </a:r>
            <a:r>
              <a:rPr lang="en-US" sz="1600" dirty="0" smtClean="0"/>
              <a:t>, </a:t>
            </a:r>
            <a:r>
              <a:rPr lang="en-US" sz="1600" dirty="0" err="1" smtClean="0"/>
              <a:t>povećanjem</a:t>
            </a:r>
            <a:r>
              <a:rPr lang="en-US" sz="1600" dirty="0" smtClean="0"/>
              <a:t>  </a:t>
            </a:r>
            <a:r>
              <a:rPr lang="en-US" sz="1600" dirty="0" err="1" smtClean="0"/>
              <a:t>budžeta</a:t>
            </a:r>
            <a:r>
              <a:rPr lang="en-US" sz="1600" dirty="0" smtClean="0"/>
              <a:t>, </a:t>
            </a:r>
            <a:r>
              <a:rPr lang="en-US" sz="1600" dirty="0" err="1" smtClean="0"/>
              <a:t>kadrova</a:t>
            </a:r>
            <a:r>
              <a:rPr lang="en-US" sz="1600" dirty="0" smtClean="0"/>
              <a:t>, </a:t>
            </a:r>
            <a:r>
              <a:rPr lang="en-US" sz="1600" dirty="0" err="1" smtClean="0"/>
              <a:t>odnosno</a:t>
            </a:r>
            <a:r>
              <a:rPr lang="en-US" sz="1600" dirty="0" smtClean="0"/>
              <a:t> </a:t>
            </a:r>
            <a:r>
              <a:rPr lang="en-US" sz="1600" dirty="0" err="1" smtClean="0"/>
              <a:t>sistemskim</a:t>
            </a:r>
            <a:r>
              <a:rPr lang="en-US" sz="1600" dirty="0" smtClean="0"/>
              <a:t> </a:t>
            </a:r>
            <a:r>
              <a:rPr lang="en-US" sz="1600" dirty="0" err="1" smtClean="0"/>
              <a:t>umrežavanjem</a:t>
            </a:r>
            <a:r>
              <a:rPr lang="en-US" sz="1600" dirty="0" smtClean="0"/>
              <a:t> </a:t>
            </a:r>
            <a:r>
              <a:rPr lang="en-US" sz="1600" dirty="0" err="1" smtClean="0"/>
              <a:t>sa</a:t>
            </a:r>
            <a:r>
              <a:rPr lang="en-US" sz="1600" dirty="0" smtClean="0"/>
              <a:t> </a:t>
            </a:r>
            <a:r>
              <a:rPr lang="en-US" sz="1600" dirty="0" err="1" smtClean="0"/>
              <a:t>akterima</a:t>
            </a:r>
            <a:r>
              <a:rPr lang="en-US" sz="1600" dirty="0" smtClean="0"/>
              <a:t> u od </a:t>
            </a:r>
            <a:r>
              <a:rPr lang="en-US" sz="1600" dirty="0" err="1" smtClean="0"/>
              <a:t>značaja</a:t>
            </a:r>
            <a:r>
              <a:rPr lang="en-US" sz="1600" dirty="0" smtClean="0"/>
              <a:t> u </a:t>
            </a:r>
            <a:r>
              <a:rPr lang="en-US" sz="1600" dirty="0" err="1" smtClean="0"/>
              <a:t>oblasti</a:t>
            </a:r>
            <a:r>
              <a:rPr lang="en-US" sz="1600" dirty="0" smtClean="0"/>
              <a:t> </a:t>
            </a:r>
            <a:r>
              <a:rPr lang="en-US" sz="1600" dirty="0" err="1" smtClean="0"/>
              <a:t>integriteta</a:t>
            </a:r>
            <a:r>
              <a:rPr lang="en-US" sz="1600" dirty="0" smtClean="0"/>
              <a:t> (</a:t>
            </a:r>
            <a:r>
              <a:rPr lang="en-US" sz="1600" dirty="0" err="1" smtClean="0"/>
              <a:t>akademska</a:t>
            </a:r>
            <a:r>
              <a:rPr lang="en-US" sz="1600" dirty="0" smtClean="0"/>
              <a:t> </a:t>
            </a:r>
            <a:r>
              <a:rPr lang="en-US" sz="1600" dirty="0" err="1" smtClean="0"/>
              <a:t>zajednica</a:t>
            </a:r>
            <a:r>
              <a:rPr lang="en-US" sz="1600" dirty="0" smtClean="0"/>
              <a:t>, </a:t>
            </a:r>
            <a:r>
              <a:rPr lang="en-US" sz="1600" dirty="0" err="1" smtClean="0"/>
              <a:t>profesionalna</a:t>
            </a:r>
            <a:r>
              <a:rPr lang="en-US" sz="1600" dirty="0" smtClean="0"/>
              <a:t> </a:t>
            </a:r>
            <a:r>
              <a:rPr lang="en-US" sz="1600" dirty="0" err="1" smtClean="0"/>
              <a:t>udruženja</a:t>
            </a:r>
            <a:r>
              <a:rPr lang="en-US" sz="1600" dirty="0" smtClean="0"/>
              <a:t> </a:t>
            </a:r>
            <a:r>
              <a:rPr lang="en-US" sz="1600" dirty="0" err="1" smtClean="0"/>
              <a:t>i</a:t>
            </a:r>
            <a:r>
              <a:rPr lang="en-US" sz="1600" dirty="0" smtClean="0"/>
              <a:t> </a:t>
            </a:r>
            <a:r>
              <a:rPr lang="en-US" sz="1600" dirty="0" err="1" smtClean="0"/>
              <a:t>organizacije</a:t>
            </a:r>
            <a:r>
              <a:rPr lang="en-US" sz="1600" dirty="0" smtClean="0"/>
              <a:t> </a:t>
            </a:r>
            <a:r>
              <a:rPr lang="en-US" sz="1600" dirty="0" err="1" smtClean="0"/>
              <a:t>civilnog</a:t>
            </a:r>
            <a:r>
              <a:rPr lang="en-US" sz="1600" dirty="0" smtClean="0"/>
              <a:t> </a:t>
            </a:r>
            <a:r>
              <a:rPr lang="en-US" sz="1600" dirty="0" err="1" smtClean="0"/>
              <a:t>društva</a:t>
            </a:r>
            <a:r>
              <a:rPr lang="en-US" sz="1600" dirty="0" smtClean="0"/>
              <a:t>).</a:t>
            </a:r>
          </a:p>
          <a:p>
            <a:pPr lvl="1">
              <a:buFont typeface="Courier New" pitchFamily="49" charset="0"/>
              <a:buChar char="o"/>
            </a:pPr>
            <a:endParaRPr lang="en-US" sz="1600" dirty="0" smtClean="0"/>
          </a:p>
          <a:p>
            <a:pPr>
              <a:buFont typeface="Courier New" pitchFamily="49" charset="0"/>
              <a:buChar char="o"/>
            </a:pPr>
            <a:endParaRPr lang="en-US" sz="1600" dirty="0" smtClean="0"/>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solidFill>
                  <a:schemeClr val="accent6">
                    <a:lumMod val="50000"/>
                  </a:schemeClr>
                </a:solidFill>
              </a:rPr>
              <a:t>Ciljevi istraživanja</a:t>
            </a:r>
            <a:endParaRPr lang="en-US" dirty="0">
              <a:solidFill>
                <a:schemeClr val="accent6">
                  <a:lumMod val="50000"/>
                </a:schemeClr>
              </a:solidFill>
            </a:endParaRPr>
          </a:p>
        </p:txBody>
      </p:sp>
      <p:sp>
        <p:nvSpPr>
          <p:cNvPr id="3" name="Content Placeholder 2"/>
          <p:cNvSpPr>
            <a:spLocks noGrp="1"/>
          </p:cNvSpPr>
          <p:nvPr>
            <p:ph idx="1"/>
          </p:nvPr>
        </p:nvSpPr>
        <p:spPr>
          <a:xfrm>
            <a:off x="457200" y="1285860"/>
            <a:ext cx="8229600" cy="3857652"/>
          </a:xfrm>
          <a:ln w="19050">
            <a:noFill/>
          </a:ln>
        </p:spPr>
        <p:txBody>
          <a:bodyPr/>
          <a:lstStyle/>
          <a:p>
            <a:pPr lvl="0">
              <a:buFont typeface="Courier New" pitchFamily="49" charset="0"/>
              <a:buChar char="o"/>
            </a:pPr>
            <a:r>
              <a:rPr lang="sr-Latn-RS" dirty="0" smtClean="0">
                <a:solidFill>
                  <a:schemeClr val="accent6">
                    <a:lumMod val="50000"/>
                  </a:schemeClr>
                </a:solidFill>
              </a:rPr>
              <a:t>Analiza:</a:t>
            </a:r>
          </a:p>
        </p:txBody>
      </p:sp>
      <p:pic>
        <p:nvPicPr>
          <p:cNvPr id="44034" name="Picture 2" descr="C:\Users\Birodi\Desktop\open-book-on-top-of-pile-of-books31.jpg"/>
          <p:cNvPicPr>
            <a:picLocks noChangeAspect="1" noChangeArrowheads="1"/>
          </p:cNvPicPr>
          <p:nvPr/>
        </p:nvPicPr>
        <p:blipFill>
          <a:blip r:embed="rId2" cstate="print"/>
          <a:srcRect/>
          <a:stretch>
            <a:fillRect/>
          </a:stretch>
        </p:blipFill>
        <p:spPr bwMode="auto">
          <a:xfrm>
            <a:off x="0" y="0"/>
            <a:ext cx="9144000" cy="511552"/>
          </a:xfrm>
          <a:prstGeom prst="rect">
            <a:avLst/>
          </a:prstGeom>
          <a:noFill/>
        </p:spPr>
      </p:pic>
      <p:graphicFrame>
        <p:nvGraphicFramePr>
          <p:cNvPr id="7" name="Diagram 6"/>
          <p:cNvGraphicFramePr/>
          <p:nvPr>
            <p:extLst>
              <p:ext uri="{D42A27DB-BD31-4B8C-83A1-F6EECF244321}">
                <p14:modId xmlns:p14="http://schemas.microsoft.com/office/powerpoint/2010/main" xmlns="" val="3451876848"/>
              </p:ext>
            </p:extLst>
          </p:nvPr>
        </p:nvGraphicFramePr>
        <p:xfrm>
          <a:off x="500034" y="1928802"/>
          <a:ext cx="7500990"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Preporuke</a:t>
            </a:r>
            <a:endParaRPr lang="en-US" dirty="0"/>
          </a:p>
        </p:txBody>
      </p:sp>
      <p:sp>
        <p:nvSpPr>
          <p:cNvPr id="3" name="Content Placeholder 2"/>
          <p:cNvSpPr>
            <a:spLocks noGrp="1"/>
          </p:cNvSpPr>
          <p:nvPr>
            <p:ph idx="1"/>
          </p:nvPr>
        </p:nvSpPr>
        <p:spPr>
          <a:xfrm>
            <a:off x="428596" y="1285861"/>
            <a:ext cx="8229600" cy="3871331"/>
          </a:xfrm>
          <a:ln>
            <a:solidFill>
              <a:schemeClr val="accent6">
                <a:lumMod val="50000"/>
              </a:schemeClr>
            </a:solidFill>
          </a:ln>
        </p:spPr>
        <p:txBody>
          <a:bodyPr>
            <a:normAutofit/>
          </a:bodyPr>
          <a:lstStyle/>
          <a:p>
            <a:pPr lvl="0">
              <a:buFont typeface="Courier New" pitchFamily="49" charset="0"/>
              <a:buChar char="o"/>
            </a:pPr>
            <a:r>
              <a:rPr lang="en-US" sz="1600" dirty="0" smtClean="0"/>
              <a:t>U </a:t>
            </a:r>
            <a:r>
              <a:rPr lang="en-US" sz="1600" dirty="0" err="1" smtClean="0"/>
              <a:t>cilju</a:t>
            </a:r>
            <a:r>
              <a:rPr lang="en-US" sz="1600" dirty="0" smtClean="0"/>
              <a:t> </a:t>
            </a:r>
            <a:r>
              <a:rPr lang="en-US" sz="1600" dirty="0" err="1" smtClean="0"/>
              <a:t>jačanja</a:t>
            </a:r>
            <a:r>
              <a:rPr lang="en-US" sz="1600" dirty="0" smtClean="0"/>
              <a:t> </a:t>
            </a:r>
            <a:r>
              <a:rPr lang="en-US" sz="1600" dirty="0" err="1" smtClean="0"/>
              <a:t>integriteta</a:t>
            </a:r>
            <a:r>
              <a:rPr lang="en-US" sz="1600" dirty="0" smtClean="0"/>
              <a:t> </a:t>
            </a:r>
            <a:r>
              <a:rPr lang="en-US" sz="1600" dirty="0" err="1" smtClean="0"/>
              <a:t>procesa</a:t>
            </a:r>
            <a:r>
              <a:rPr lang="en-US" sz="1600" dirty="0" smtClean="0"/>
              <a:t> status </a:t>
            </a:r>
            <a:r>
              <a:rPr lang="en-US" sz="1600" dirty="0" err="1" smtClean="0"/>
              <a:t>odgovornog</a:t>
            </a:r>
            <a:r>
              <a:rPr lang="en-US" sz="1600" dirty="0" smtClean="0"/>
              <a:t> </a:t>
            </a:r>
            <a:r>
              <a:rPr lang="en-US" sz="1600" dirty="0" err="1" smtClean="0"/>
              <a:t>lica</a:t>
            </a:r>
            <a:r>
              <a:rPr lang="en-US" sz="1600" dirty="0" smtClean="0"/>
              <a:t> </a:t>
            </a:r>
            <a:r>
              <a:rPr lang="en-US" sz="1600" dirty="0" err="1" smtClean="0"/>
              <a:t>može</a:t>
            </a:r>
            <a:r>
              <a:rPr lang="en-US" sz="1600" dirty="0" smtClean="0"/>
              <a:t> se </a:t>
            </a:r>
            <a:r>
              <a:rPr lang="en-US" sz="1600" dirty="0" err="1" smtClean="0"/>
              <a:t>rešiti</a:t>
            </a:r>
            <a:r>
              <a:rPr lang="en-US" sz="1600" dirty="0" smtClean="0"/>
              <a:t> </a:t>
            </a:r>
            <a:r>
              <a:rPr lang="en-US" sz="1600" b="1" dirty="0" err="1" smtClean="0"/>
              <a:t>profesionalizacijom</a:t>
            </a:r>
            <a:r>
              <a:rPr lang="en-US" sz="1600" dirty="0" smtClean="0"/>
              <a:t>. </a:t>
            </a:r>
            <a:r>
              <a:rPr lang="en-US" sz="1600" dirty="0" err="1" smtClean="0"/>
              <a:t>Uvođenjem</a:t>
            </a:r>
            <a:r>
              <a:rPr lang="en-US" sz="1600" dirty="0" smtClean="0"/>
              <a:t> </a:t>
            </a:r>
            <a:r>
              <a:rPr lang="en-US" sz="1600" dirty="0" err="1" smtClean="0"/>
              <a:t>pozicije</a:t>
            </a:r>
            <a:r>
              <a:rPr lang="en-US" sz="1600" dirty="0" smtClean="0"/>
              <a:t> </a:t>
            </a:r>
            <a:r>
              <a:rPr lang="en-US" sz="1600" dirty="0" err="1" smtClean="0"/>
              <a:t>za</a:t>
            </a:r>
            <a:r>
              <a:rPr lang="en-US" sz="1600" dirty="0" smtClean="0"/>
              <a:t> </a:t>
            </a:r>
            <a:r>
              <a:rPr lang="en-US" sz="1600" dirty="0" err="1" smtClean="0"/>
              <a:t>osobu</a:t>
            </a:r>
            <a:r>
              <a:rPr lang="en-US" sz="1600" dirty="0" smtClean="0"/>
              <a:t> </a:t>
            </a:r>
            <a:r>
              <a:rPr lang="en-US" sz="1600" dirty="0" err="1" smtClean="0"/>
              <a:t>koja</a:t>
            </a:r>
            <a:r>
              <a:rPr lang="en-US" sz="1600" dirty="0" smtClean="0"/>
              <a:t> bi </a:t>
            </a:r>
            <a:r>
              <a:rPr lang="en-US" sz="1600" dirty="0" err="1" smtClean="0"/>
              <a:t>bila</a:t>
            </a:r>
            <a:r>
              <a:rPr lang="en-US" sz="1600" dirty="0" smtClean="0"/>
              <a:t> </a:t>
            </a:r>
            <a:r>
              <a:rPr lang="en-US" sz="1600" dirty="0" err="1" smtClean="0"/>
              <a:t>edukovana</a:t>
            </a:r>
            <a:r>
              <a:rPr lang="en-US" sz="1600" dirty="0" smtClean="0"/>
              <a:t> </a:t>
            </a:r>
            <a:r>
              <a:rPr lang="en-US" sz="1600" dirty="0" err="1" smtClean="0"/>
              <a:t>i</a:t>
            </a:r>
            <a:r>
              <a:rPr lang="en-US" sz="1600" dirty="0" smtClean="0"/>
              <a:t> </a:t>
            </a:r>
            <a:r>
              <a:rPr lang="en-US" sz="1600" dirty="0" err="1" smtClean="0"/>
              <a:t>odgovorna</a:t>
            </a:r>
            <a:r>
              <a:rPr lang="en-US" sz="1600" dirty="0" smtClean="0"/>
              <a:t> </a:t>
            </a:r>
            <a:r>
              <a:rPr lang="en-US" sz="1600" dirty="0" err="1" smtClean="0"/>
              <a:t>za</a:t>
            </a:r>
            <a:r>
              <a:rPr lang="en-US" sz="1600" dirty="0" smtClean="0"/>
              <a:t> </a:t>
            </a:r>
            <a:r>
              <a:rPr lang="en-US" sz="1600" dirty="0" err="1" smtClean="0"/>
              <a:t>integritet</a:t>
            </a:r>
            <a:r>
              <a:rPr lang="en-US" sz="1600" dirty="0" smtClean="0"/>
              <a:t> </a:t>
            </a:r>
            <a:r>
              <a:rPr lang="en-US" sz="1600" dirty="0" err="1" smtClean="0"/>
              <a:t>institucije</a:t>
            </a:r>
            <a:r>
              <a:rPr lang="en-US" sz="1600" dirty="0" smtClean="0"/>
              <a:t> </a:t>
            </a:r>
            <a:r>
              <a:rPr lang="en-US" sz="1600" dirty="0" err="1" smtClean="0"/>
              <a:t>i</a:t>
            </a:r>
            <a:r>
              <a:rPr lang="en-US" sz="1600" dirty="0" smtClean="0"/>
              <a:t> </a:t>
            </a:r>
            <a:r>
              <a:rPr lang="en-US" sz="1600" dirty="0" err="1" smtClean="0"/>
              <a:t>koja</a:t>
            </a:r>
            <a:r>
              <a:rPr lang="en-US" sz="1600" dirty="0" smtClean="0"/>
              <a:t> bi </a:t>
            </a:r>
            <a:r>
              <a:rPr lang="en-US" sz="1600" dirty="0" err="1" smtClean="0"/>
              <a:t>bila</a:t>
            </a:r>
            <a:r>
              <a:rPr lang="en-US" sz="1600" dirty="0" smtClean="0"/>
              <a:t> </a:t>
            </a:r>
            <a:r>
              <a:rPr lang="en-US" sz="1600" i="1" dirty="0" err="1" smtClean="0"/>
              <a:t>birana</a:t>
            </a:r>
            <a:r>
              <a:rPr lang="en-US" sz="1600" i="1" dirty="0" smtClean="0"/>
              <a:t> od </a:t>
            </a:r>
            <a:r>
              <a:rPr lang="en-US" sz="1600" i="1" dirty="0" err="1" smtClean="0"/>
              <a:t>zaposlenih</a:t>
            </a:r>
            <a:r>
              <a:rPr lang="en-US" sz="1600" i="1" dirty="0" smtClean="0"/>
              <a:t> </a:t>
            </a:r>
            <a:r>
              <a:rPr lang="en-US" sz="1600" i="1" dirty="0" err="1" smtClean="0"/>
              <a:t>i</a:t>
            </a:r>
            <a:r>
              <a:rPr lang="en-US" sz="1600" i="1" dirty="0" smtClean="0"/>
              <a:t> </a:t>
            </a:r>
            <a:r>
              <a:rPr lang="en-US" sz="1600" i="1" dirty="0" err="1" smtClean="0"/>
              <a:t>klijenata</a:t>
            </a:r>
            <a:r>
              <a:rPr lang="en-US" sz="1600" i="1" dirty="0" smtClean="0"/>
              <a:t> </a:t>
            </a:r>
            <a:r>
              <a:rPr lang="en-US" sz="1600" i="1" dirty="0" err="1" smtClean="0"/>
              <a:t>institucije</a:t>
            </a:r>
            <a:r>
              <a:rPr lang="en-US" sz="1600" i="1" dirty="0" smtClean="0"/>
              <a:t> </a:t>
            </a:r>
            <a:r>
              <a:rPr lang="en-US" sz="1600" i="1" dirty="0" err="1" smtClean="0"/>
              <a:t>uz</a:t>
            </a:r>
            <a:r>
              <a:rPr lang="en-US" sz="1600" i="1" dirty="0" smtClean="0"/>
              <a:t> </a:t>
            </a:r>
            <a:r>
              <a:rPr lang="en-US" sz="1600" i="1" dirty="0" err="1" smtClean="0"/>
              <a:t>nadzor</a:t>
            </a:r>
            <a:r>
              <a:rPr lang="en-US" sz="1600" i="1" dirty="0" smtClean="0"/>
              <a:t> </a:t>
            </a:r>
            <a:r>
              <a:rPr lang="en-US" sz="1600" i="1" dirty="0" err="1" smtClean="0"/>
              <a:t>ili</a:t>
            </a:r>
            <a:r>
              <a:rPr lang="en-US" sz="1600" i="1" dirty="0" smtClean="0"/>
              <a:t>/</a:t>
            </a:r>
            <a:r>
              <a:rPr lang="en-US" sz="1600" i="1" dirty="0" err="1" smtClean="0"/>
              <a:t>i</a:t>
            </a:r>
            <a:r>
              <a:rPr lang="en-US" sz="1600" i="1" dirty="0" smtClean="0"/>
              <a:t> </a:t>
            </a:r>
            <a:r>
              <a:rPr lang="en-US" sz="1600" i="1" dirty="0" err="1" smtClean="0"/>
              <a:t>učešće</a:t>
            </a:r>
            <a:r>
              <a:rPr lang="en-US" sz="1600" i="1" dirty="0" smtClean="0"/>
              <a:t> </a:t>
            </a:r>
            <a:r>
              <a:rPr lang="en-US" sz="1600" i="1" dirty="0" err="1" smtClean="0"/>
              <a:t>Agencije</a:t>
            </a:r>
            <a:r>
              <a:rPr lang="en-US" sz="1600" i="1" dirty="0" smtClean="0"/>
              <a:t> </a:t>
            </a:r>
            <a:r>
              <a:rPr lang="en-US" sz="1600" i="1" dirty="0" err="1" smtClean="0"/>
              <a:t>za</a:t>
            </a:r>
            <a:r>
              <a:rPr lang="en-US" sz="1600" i="1" dirty="0" smtClean="0"/>
              <a:t> </a:t>
            </a:r>
            <a:r>
              <a:rPr lang="en-US" sz="1600" i="1" dirty="0" err="1" smtClean="0"/>
              <a:t>borbu</a:t>
            </a:r>
            <a:r>
              <a:rPr lang="en-US" sz="1600" i="1" dirty="0" smtClean="0"/>
              <a:t> </a:t>
            </a:r>
            <a:r>
              <a:rPr lang="en-US" sz="1600" i="1" dirty="0" err="1" smtClean="0"/>
              <a:t>protiv</a:t>
            </a:r>
            <a:r>
              <a:rPr lang="en-US" sz="1600" i="1" dirty="0" smtClean="0"/>
              <a:t> </a:t>
            </a:r>
            <a:r>
              <a:rPr lang="en-US" sz="1600" i="1" dirty="0" err="1" smtClean="0"/>
              <a:t>korupcije</a:t>
            </a:r>
            <a:r>
              <a:rPr lang="en-US" sz="1600" dirty="0" smtClean="0"/>
              <a:t> </a:t>
            </a:r>
            <a:r>
              <a:rPr lang="en-US" sz="1600" dirty="0" err="1" smtClean="0"/>
              <a:t>ojačao</a:t>
            </a:r>
            <a:r>
              <a:rPr lang="en-US" sz="1600" dirty="0" smtClean="0"/>
              <a:t> bi se </a:t>
            </a:r>
            <a:r>
              <a:rPr lang="en-US" sz="1600" dirty="0" err="1" smtClean="0"/>
              <a:t>integritet</a:t>
            </a:r>
            <a:r>
              <a:rPr lang="en-US" sz="1600" dirty="0" smtClean="0"/>
              <a:t> </a:t>
            </a:r>
            <a:r>
              <a:rPr lang="en-US" sz="1600" dirty="0" err="1" smtClean="0"/>
              <a:t>i</a:t>
            </a:r>
            <a:r>
              <a:rPr lang="en-US" sz="1600" dirty="0" smtClean="0"/>
              <a:t> </a:t>
            </a:r>
            <a:r>
              <a:rPr lang="en-US" sz="1600" dirty="0" err="1" smtClean="0"/>
              <a:t>samog</a:t>
            </a:r>
            <a:r>
              <a:rPr lang="en-US" sz="1600" dirty="0" smtClean="0"/>
              <a:t> </a:t>
            </a:r>
            <a:r>
              <a:rPr lang="en-US" sz="1600" dirty="0" err="1" smtClean="0"/>
              <a:t>procesa</a:t>
            </a:r>
            <a:r>
              <a:rPr lang="en-US" sz="1600" dirty="0" smtClean="0"/>
              <a:t> </a:t>
            </a:r>
            <a:r>
              <a:rPr lang="en-US" sz="1600" dirty="0" err="1" smtClean="0"/>
              <a:t>izrade</a:t>
            </a:r>
            <a:r>
              <a:rPr lang="en-US" sz="1600" dirty="0" smtClean="0"/>
              <a:t> </a:t>
            </a:r>
            <a:r>
              <a:rPr lang="en-US" sz="1600" dirty="0" err="1" smtClean="0"/>
              <a:t>i</a:t>
            </a:r>
            <a:r>
              <a:rPr lang="en-US" sz="1600" dirty="0" smtClean="0"/>
              <a:t> </a:t>
            </a:r>
            <a:r>
              <a:rPr lang="en-US" sz="1600" dirty="0" err="1" smtClean="0"/>
              <a:t>primene</a:t>
            </a:r>
            <a:r>
              <a:rPr lang="en-US" sz="1600" dirty="0" smtClean="0"/>
              <a:t>, </a:t>
            </a:r>
            <a:r>
              <a:rPr lang="en-US" sz="1600" dirty="0" err="1" smtClean="0"/>
              <a:t>kao</a:t>
            </a:r>
            <a:r>
              <a:rPr lang="en-US" sz="1600" dirty="0" smtClean="0"/>
              <a:t> </a:t>
            </a:r>
            <a:r>
              <a:rPr lang="en-US" sz="1600" dirty="0" err="1" smtClean="0"/>
              <a:t>i</a:t>
            </a:r>
            <a:r>
              <a:rPr lang="en-US" sz="1600" dirty="0" smtClean="0"/>
              <a:t> </a:t>
            </a:r>
            <a:r>
              <a:rPr lang="en-US" sz="1600" dirty="0" err="1" smtClean="0"/>
              <a:t>integritet</a:t>
            </a:r>
            <a:r>
              <a:rPr lang="en-US" sz="1600" dirty="0" smtClean="0"/>
              <a:t> same </a:t>
            </a:r>
            <a:r>
              <a:rPr lang="en-US" sz="1600" dirty="0" err="1" smtClean="0"/>
              <a:t>osobe</a:t>
            </a:r>
            <a:r>
              <a:rPr lang="en-US" sz="1600" dirty="0" smtClean="0"/>
              <a:t> </a:t>
            </a:r>
            <a:r>
              <a:rPr lang="en-US" sz="1600" dirty="0" err="1" smtClean="0"/>
              <a:t>koja</a:t>
            </a:r>
            <a:r>
              <a:rPr lang="en-US" sz="1600" dirty="0" smtClean="0"/>
              <a:t> se </a:t>
            </a:r>
            <a:r>
              <a:rPr lang="en-US" sz="1600" dirty="0" err="1" smtClean="0"/>
              <a:t>ovim</a:t>
            </a:r>
            <a:r>
              <a:rPr lang="en-US" sz="1600" dirty="0" smtClean="0"/>
              <a:t> </a:t>
            </a:r>
            <a:r>
              <a:rPr lang="en-US" sz="1600" dirty="0" err="1" smtClean="0"/>
              <a:t>aspektom</a:t>
            </a:r>
            <a:r>
              <a:rPr lang="en-US" sz="1600" dirty="0" smtClean="0"/>
              <a:t> </a:t>
            </a:r>
            <a:r>
              <a:rPr lang="en-US" sz="1600" err="1" smtClean="0"/>
              <a:t>institucie</a:t>
            </a:r>
            <a:r>
              <a:rPr lang="en-US" sz="1600" smtClean="0"/>
              <a:t> bavi.</a:t>
            </a:r>
            <a:r>
              <a:rPr lang="sr-Latn-RS" sz="1600" smtClean="0"/>
              <a:t> </a:t>
            </a:r>
            <a:r>
              <a:rPr lang="en-US" sz="1600" smtClean="0"/>
              <a:t>Ovo </a:t>
            </a:r>
            <a:r>
              <a:rPr lang="en-US" sz="1600" dirty="0" smtClean="0"/>
              <a:t>bi </a:t>
            </a:r>
            <a:r>
              <a:rPr lang="en-US" sz="1600" dirty="0" err="1" smtClean="0"/>
              <a:t>doprinelo</a:t>
            </a:r>
            <a:r>
              <a:rPr lang="en-US" sz="1600" dirty="0" smtClean="0"/>
              <a:t> </a:t>
            </a:r>
            <a:r>
              <a:rPr lang="en-US" sz="1600" dirty="0" err="1" smtClean="0"/>
              <a:t>autonomnosti</a:t>
            </a:r>
            <a:r>
              <a:rPr lang="en-US" sz="1600" dirty="0" smtClean="0"/>
              <a:t>, </a:t>
            </a:r>
            <a:r>
              <a:rPr lang="en-US" sz="1600" dirty="0" err="1" smtClean="0"/>
              <a:t>integritetu</a:t>
            </a:r>
            <a:r>
              <a:rPr lang="en-US" sz="1600" dirty="0" smtClean="0"/>
              <a:t>, </a:t>
            </a:r>
            <a:r>
              <a:rPr lang="en-US" sz="1600" dirty="0" err="1" smtClean="0"/>
              <a:t>stručnosti</a:t>
            </a:r>
            <a:r>
              <a:rPr lang="en-US" sz="1600" dirty="0" smtClean="0"/>
              <a:t>/</a:t>
            </a:r>
            <a:r>
              <a:rPr lang="en-US" sz="1600" dirty="0" err="1" smtClean="0"/>
              <a:t>relevatnosti</a:t>
            </a:r>
            <a:r>
              <a:rPr lang="en-US" sz="1600" dirty="0" smtClean="0"/>
              <a:t> </a:t>
            </a:r>
            <a:r>
              <a:rPr lang="en-US" sz="1600" dirty="0" err="1" smtClean="0"/>
              <a:t>i</a:t>
            </a:r>
            <a:r>
              <a:rPr lang="en-US" sz="1600" dirty="0" smtClean="0"/>
              <a:t> </a:t>
            </a:r>
            <a:r>
              <a:rPr lang="en-US" sz="1600" dirty="0" err="1" smtClean="0"/>
              <a:t>efektivnosti</a:t>
            </a:r>
            <a:r>
              <a:rPr lang="en-US" sz="1600" dirty="0" smtClean="0"/>
              <a:t> </a:t>
            </a:r>
            <a:r>
              <a:rPr lang="en-US" sz="1600" dirty="0" err="1" smtClean="0"/>
              <a:t>rada</a:t>
            </a:r>
            <a:r>
              <a:rPr lang="en-US" sz="1600" dirty="0" smtClean="0"/>
              <a:t> </a:t>
            </a:r>
            <a:r>
              <a:rPr lang="en-US" sz="1600" dirty="0" err="1" smtClean="0"/>
              <a:t>na</a:t>
            </a:r>
            <a:r>
              <a:rPr lang="en-US" sz="1600" dirty="0" smtClean="0"/>
              <a:t> </a:t>
            </a:r>
            <a:r>
              <a:rPr lang="en-US" sz="1600" dirty="0" err="1" smtClean="0"/>
              <a:t>planovima</a:t>
            </a:r>
            <a:r>
              <a:rPr lang="en-US" sz="1600" dirty="0" smtClean="0"/>
              <a:t> </a:t>
            </a:r>
            <a:r>
              <a:rPr lang="en-US" sz="1600" dirty="0" err="1" smtClean="0"/>
              <a:t>integriteta</a:t>
            </a:r>
            <a:r>
              <a:rPr lang="en-US" sz="1600" dirty="0" smtClean="0"/>
              <a:t>.</a:t>
            </a:r>
          </a:p>
          <a:p>
            <a:pPr lvl="0">
              <a:buNone/>
            </a:pPr>
            <a:endParaRPr lang="sr-Latn-RS" sz="1600" b="1" smtClean="0"/>
          </a:p>
          <a:p>
            <a:pPr lvl="0">
              <a:buFont typeface="Courier New" pitchFamily="49" charset="0"/>
              <a:buChar char="o"/>
            </a:pPr>
            <a:r>
              <a:rPr lang="en-US" sz="1600" b="1" smtClean="0"/>
              <a:t>Kao </a:t>
            </a:r>
            <a:r>
              <a:rPr lang="en-US" sz="1600" b="1" dirty="0" err="1" smtClean="0"/>
              <a:t>prelazni</a:t>
            </a:r>
            <a:r>
              <a:rPr lang="en-US" sz="1600" b="1" dirty="0" smtClean="0"/>
              <a:t> model </a:t>
            </a:r>
            <a:r>
              <a:rPr lang="en-US" sz="1600" b="1" dirty="0" err="1" smtClean="0"/>
              <a:t>participativnosti</a:t>
            </a:r>
            <a:r>
              <a:rPr lang="en-US" sz="1600" b="1" dirty="0" smtClean="0"/>
              <a:t> </a:t>
            </a:r>
            <a:r>
              <a:rPr lang="en-US" sz="1600" b="1" dirty="0" err="1" smtClean="0"/>
              <a:t>stakeholdera</a:t>
            </a:r>
            <a:r>
              <a:rPr lang="en-US" sz="1600" b="1" dirty="0" smtClean="0"/>
              <a:t> u </a:t>
            </a:r>
            <a:r>
              <a:rPr lang="en-US" sz="1600" b="1" dirty="0" err="1" smtClean="0"/>
              <a:t>procesu</a:t>
            </a:r>
            <a:r>
              <a:rPr lang="en-US" sz="1600" b="1" dirty="0" smtClean="0"/>
              <a:t> </a:t>
            </a:r>
            <a:r>
              <a:rPr lang="en-US" sz="1600" b="1" dirty="0" err="1" smtClean="0"/>
              <a:t>izrade</a:t>
            </a:r>
            <a:r>
              <a:rPr lang="en-US" sz="1600" b="1" dirty="0" smtClean="0"/>
              <a:t> </a:t>
            </a:r>
            <a:r>
              <a:rPr lang="en-US" sz="1600" b="1" dirty="0" err="1" smtClean="0"/>
              <a:t>Planova</a:t>
            </a:r>
            <a:r>
              <a:rPr lang="en-US" sz="1600" b="1" dirty="0" smtClean="0"/>
              <a:t> </a:t>
            </a:r>
            <a:r>
              <a:rPr lang="en-US" sz="1600" b="1" dirty="0" err="1" smtClean="0"/>
              <a:t>mo</a:t>
            </a:r>
            <a:r>
              <a:rPr lang="sr-Latn-RS" sz="1600" b="1" dirty="0" smtClean="0"/>
              <a:t>že </a:t>
            </a:r>
            <a:r>
              <a:rPr lang="en-US" sz="1600" b="1" dirty="0" smtClean="0"/>
              <a:t>da </a:t>
            </a:r>
            <a:r>
              <a:rPr lang="en-US" sz="1600" b="1" dirty="0" err="1" smtClean="0"/>
              <a:t>posluži</a:t>
            </a:r>
            <a:r>
              <a:rPr lang="en-US" sz="1600" b="1" dirty="0" smtClean="0"/>
              <a:t> nova </a:t>
            </a:r>
            <a:r>
              <a:rPr lang="en-US" sz="1600" b="1" dirty="0" err="1" smtClean="0"/>
              <a:t>Strategij</a:t>
            </a:r>
            <a:r>
              <a:rPr lang="sr-Latn-RS" sz="1600" b="1" dirty="0" smtClean="0"/>
              <a:t>a</a:t>
            </a:r>
            <a:r>
              <a:rPr lang="en-US" sz="1600" b="1" dirty="0" smtClean="0"/>
              <a:t> </a:t>
            </a:r>
            <a:r>
              <a:rPr lang="en-US" sz="1600" b="1" dirty="0" err="1" smtClean="0"/>
              <a:t>za</a:t>
            </a:r>
            <a:r>
              <a:rPr lang="en-US" sz="1600" b="1" dirty="0" smtClean="0"/>
              <a:t> </a:t>
            </a:r>
            <a:r>
              <a:rPr lang="en-US" sz="1600" b="1" dirty="0" err="1" smtClean="0"/>
              <a:t>borbu</a:t>
            </a:r>
            <a:r>
              <a:rPr lang="en-US" sz="1600" b="1" dirty="0" smtClean="0"/>
              <a:t> </a:t>
            </a:r>
            <a:r>
              <a:rPr lang="en-US" sz="1600" b="1" dirty="0" err="1" smtClean="0"/>
              <a:t>protiv</a:t>
            </a:r>
            <a:r>
              <a:rPr lang="en-US" sz="1600" b="1" dirty="0" smtClean="0"/>
              <a:t> </a:t>
            </a:r>
            <a:r>
              <a:rPr lang="en-US" sz="1600" b="1" dirty="0" err="1" smtClean="0"/>
              <a:t>korupcije</a:t>
            </a:r>
            <a:r>
              <a:rPr lang="en-US" sz="1600" b="1" dirty="0" smtClean="0"/>
              <a:t> </a:t>
            </a:r>
            <a:r>
              <a:rPr lang="sr-Latn-RS" sz="1600" b="1" dirty="0" smtClean="0"/>
              <a:t>kojom su </a:t>
            </a:r>
            <a:r>
              <a:rPr lang="en-US" sz="1600" b="1" dirty="0" err="1" smtClean="0"/>
              <a:t>predviđena</a:t>
            </a:r>
            <a:r>
              <a:rPr lang="en-US" sz="1600" b="1" dirty="0" smtClean="0"/>
              <a:t> </a:t>
            </a:r>
            <a:r>
              <a:rPr lang="en-US" sz="1600" b="1" dirty="0" err="1" smtClean="0"/>
              <a:t>lokalna</a:t>
            </a:r>
            <a:r>
              <a:rPr lang="en-US" sz="1600" b="1" dirty="0" smtClean="0"/>
              <a:t> </a:t>
            </a:r>
            <a:r>
              <a:rPr lang="en-US" sz="1600" b="1" dirty="0" err="1" smtClean="0"/>
              <a:t>tela</a:t>
            </a:r>
            <a:r>
              <a:rPr lang="en-US" sz="1600" b="1" dirty="0" smtClean="0"/>
              <a:t> </a:t>
            </a:r>
            <a:r>
              <a:rPr lang="en-US" sz="1600" b="1" dirty="0" err="1" smtClean="0"/>
              <a:t>za</a:t>
            </a:r>
            <a:r>
              <a:rPr lang="en-US" sz="1600" b="1" dirty="0" smtClean="0"/>
              <a:t> </a:t>
            </a:r>
            <a:r>
              <a:rPr lang="en-US" sz="1600" b="1" dirty="0" err="1" smtClean="0"/>
              <a:t>borbu</a:t>
            </a:r>
            <a:r>
              <a:rPr lang="en-US" sz="1600" b="1" dirty="0" smtClean="0"/>
              <a:t> </a:t>
            </a:r>
            <a:r>
              <a:rPr lang="en-US" sz="1600" b="1" dirty="0" err="1" smtClean="0"/>
              <a:t>protiv</a:t>
            </a:r>
            <a:r>
              <a:rPr lang="en-US" sz="1600" b="1" dirty="0" smtClean="0"/>
              <a:t> </a:t>
            </a:r>
            <a:r>
              <a:rPr lang="en-US" sz="1600" b="1" dirty="0" err="1" smtClean="0"/>
              <a:t>korupcije</a:t>
            </a:r>
            <a:r>
              <a:rPr lang="en-US" sz="1600" b="1" dirty="0" smtClean="0"/>
              <a:t>. </a:t>
            </a:r>
            <a:r>
              <a:rPr lang="en-US" sz="1600" b="1" dirty="0" err="1" smtClean="0"/>
              <a:t>Predstavnici</a:t>
            </a:r>
            <a:r>
              <a:rPr lang="en-US" sz="1600" b="1" dirty="0" smtClean="0"/>
              <a:t> </a:t>
            </a:r>
            <a:r>
              <a:rPr lang="en-US" sz="1600" b="1" dirty="0" err="1" smtClean="0"/>
              <a:t>tih</a:t>
            </a:r>
            <a:r>
              <a:rPr lang="en-US" sz="1600" b="1" dirty="0" smtClean="0"/>
              <a:t> </a:t>
            </a:r>
            <a:r>
              <a:rPr lang="en-US" sz="1600" b="1" dirty="0" err="1" smtClean="0"/>
              <a:t>tela</a:t>
            </a:r>
            <a:r>
              <a:rPr lang="en-US" sz="1600" b="1" dirty="0" smtClean="0"/>
              <a:t> bi </a:t>
            </a:r>
            <a:r>
              <a:rPr lang="en-US" sz="1600" b="1" dirty="0" err="1" smtClean="0"/>
              <a:t>mogli</a:t>
            </a:r>
            <a:r>
              <a:rPr lang="en-US" sz="1600" b="1" dirty="0" smtClean="0"/>
              <a:t> u </a:t>
            </a:r>
            <a:r>
              <a:rPr lang="en-US" sz="1600" b="1" dirty="0" err="1" smtClean="0"/>
              <a:t>saradnji</a:t>
            </a:r>
            <a:r>
              <a:rPr lang="en-US" sz="1600" b="1" dirty="0" smtClean="0"/>
              <a:t> </a:t>
            </a:r>
            <a:r>
              <a:rPr lang="en-US" sz="1600" b="1" dirty="0" err="1" smtClean="0"/>
              <a:t>sa</a:t>
            </a:r>
            <a:r>
              <a:rPr lang="en-US" sz="1600" b="1" dirty="0" smtClean="0"/>
              <a:t> </a:t>
            </a:r>
            <a:r>
              <a:rPr lang="en-US" sz="1600" b="1" dirty="0" err="1" smtClean="0"/>
              <a:t>institucijama</a:t>
            </a:r>
            <a:r>
              <a:rPr lang="en-US" sz="1600" b="1" dirty="0" smtClean="0"/>
              <a:t> </a:t>
            </a:r>
            <a:r>
              <a:rPr lang="en-US" sz="1600" b="1" dirty="0" err="1" smtClean="0"/>
              <a:t>koje</a:t>
            </a:r>
            <a:r>
              <a:rPr lang="en-US" sz="1600" b="1" dirty="0" smtClean="0"/>
              <a:t> </a:t>
            </a:r>
            <a:r>
              <a:rPr lang="en-US" sz="1600" b="1" dirty="0" err="1" smtClean="0"/>
              <a:t>su</a:t>
            </a:r>
            <a:r>
              <a:rPr lang="en-US" sz="1600" b="1" dirty="0" smtClean="0"/>
              <a:t> </a:t>
            </a:r>
            <a:r>
              <a:rPr lang="en-US" sz="1600" b="1" dirty="0" err="1" smtClean="0"/>
              <a:t>obveznice</a:t>
            </a:r>
            <a:r>
              <a:rPr lang="en-US" sz="1600" b="1" dirty="0" smtClean="0"/>
              <a:t> </a:t>
            </a:r>
            <a:r>
              <a:rPr lang="en-US" sz="1600" b="1" dirty="0" err="1" smtClean="0"/>
              <a:t>Planova</a:t>
            </a:r>
            <a:r>
              <a:rPr lang="en-US" sz="1600" b="1" dirty="0" smtClean="0"/>
              <a:t> </a:t>
            </a:r>
            <a:r>
              <a:rPr lang="en-US" sz="1600" b="1" dirty="0" err="1" smtClean="0"/>
              <a:t>udruženim</a:t>
            </a:r>
            <a:r>
              <a:rPr lang="en-US" sz="1600" b="1" dirty="0" smtClean="0"/>
              <a:t> </a:t>
            </a:r>
            <a:r>
              <a:rPr lang="en-US" sz="1600" b="1" dirty="0" err="1" smtClean="0"/>
              <a:t>resursima</a:t>
            </a:r>
            <a:r>
              <a:rPr lang="en-US" sz="1600" b="1" dirty="0" smtClean="0"/>
              <a:t> </a:t>
            </a:r>
            <a:r>
              <a:rPr lang="sr-Latn-RS" sz="1600" b="1" dirty="0" smtClean="0"/>
              <a:t>da </a:t>
            </a:r>
            <a:r>
              <a:rPr lang="en-US" sz="1600" b="1" dirty="0" err="1" smtClean="0"/>
              <a:t>doprinesu</a:t>
            </a:r>
            <a:r>
              <a:rPr lang="en-US" sz="1600" b="1" dirty="0" smtClean="0"/>
              <a:t> </a:t>
            </a:r>
            <a:r>
              <a:rPr lang="en-US" sz="1600" b="1" dirty="0" err="1" smtClean="0"/>
              <a:t>participativnosti</a:t>
            </a:r>
            <a:r>
              <a:rPr lang="en-US" sz="1600" b="1" dirty="0" smtClean="0"/>
              <a:t> </a:t>
            </a:r>
            <a:r>
              <a:rPr lang="en-US" sz="1600" b="1" dirty="0" err="1" smtClean="0"/>
              <a:t>procesa</a:t>
            </a:r>
            <a:r>
              <a:rPr lang="en-US" sz="1600" b="1" dirty="0" smtClean="0"/>
              <a:t>.</a:t>
            </a:r>
          </a:p>
          <a:p>
            <a:pPr>
              <a:buFont typeface="Courier New" pitchFamily="49" charset="0"/>
              <a:buChar char="o"/>
            </a:pPr>
            <a:endParaRPr lang="en-US" sz="1600" b="1" dirty="0" smtClean="0"/>
          </a:p>
          <a:p>
            <a:pPr lvl="0">
              <a:buFont typeface="Courier New" pitchFamily="49" charset="0"/>
              <a:buChar char="o"/>
            </a:pPr>
            <a:r>
              <a:rPr lang="en-US" sz="1600" b="1" dirty="0" err="1" smtClean="0"/>
              <a:t>Uvođenj</a:t>
            </a:r>
            <a:r>
              <a:rPr lang="sr-Latn-RS" sz="1600" b="1" dirty="0" smtClean="0"/>
              <a:t>e</a:t>
            </a:r>
            <a:r>
              <a:rPr lang="en-US" sz="1600" b="1" dirty="0" smtClean="0"/>
              <a:t> </a:t>
            </a:r>
            <a:r>
              <a:rPr lang="en-US" sz="1600" b="1" dirty="0" err="1" smtClean="0"/>
              <a:t>prakse</a:t>
            </a:r>
            <a:r>
              <a:rPr lang="en-US" sz="1600" b="1" dirty="0" smtClean="0"/>
              <a:t> </a:t>
            </a:r>
            <a:r>
              <a:rPr lang="en-US" sz="1600" b="1" dirty="0" err="1" smtClean="0"/>
              <a:t>preporuka</a:t>
            </a:r>
            <a:r>
              <a:rPr lang="en-US" sz="1600" b="1" dirty="0" smtClean="0"/>
              <a:t> </a:t>
            </a:r>
            <a:r>
              <a:rPr lang="en-US" sz="1600" b="1" dirty="0" err="1" smtClean="0"/>
              <a:t>i</a:t>
            </a:r>
            <a:r>
              <a:rPr lang="en-US" sz="1600" b="1" dirty="0" smtClean="0"/>
              <a:t>/</a:t>
            </a:r>
            <a:r>
              <a:rPr lang="en-US" sz="1600" b="1" dirty="0" err="1" smtClean="0"/>
              <a:t>ili</a:t>
            </a:r>
            <a:r>
              <a:rPr lang="en-US" sz="1600" b="1" dirty="0" smtClean="0"/>
              <a:t> </a:t>
            </a:r>
            <a:r>
              <a:rPr lang="en-US" sz="1600" b="1" dirty="0" err="1" smtClean="0"/>
              <a:t>inicijativa</a:t>
            </a:r>
            <a:r>
              <a:rPr lang="en-US" sz="1600" b="1" dirty="0" smtClean="0"/>
              <a:t> </a:t>
            </a:r>
            <a:r>
              <a:rPr lang="en-US" sz="1600" b="1" dirty="0" err="1" smtClean="0"/>
              <a:t>za</a:t>
            </a:r>
            <a:r>
              <a:rPr lang="en-US" sz="1600" b="1" dirty="0" smtClean="0"/>
              <a:t> </a:t>
            </a:r>
            <a:r>
              <a:rPr lang="en-US" sz="1600" b="1" dirty="0" err="1" smtClean="0"/>
              <a:t>izmene</a:t>
            </a:r>
            <a:r>
              <a:rPr lang="en-US" sz="1600" b="1" dirty="0" smtClean="0"/>
              <a:t> </a:t>
            </a:r>
            <a:r>
              <a:rPr lang="en-US" sz="1600" b="1" dirty="0" err="1" smtClean="0"/>
              <a:t>strategija</a:t>
            </a:r>
            <a:r>
              <a:rPr lang="en-US" sz="1600" b="1" dirty="0" smtClean="0"/>
              <a:t>, </a:t>
            </a:r>
            <a:r>
              <a:rPr lang="en-US" sz="1600" b="1" dirty="0" err="1" smtClean="0"/>
              <a:t>zakona</a:t>
            </a:r>
            <a:r>
              <a:rPr lang="en-US" sz="1600" b="1" dirty="0" smtClean="0"/>
              <a:t>, </a:t>
            </a:r>
            <a:r>
              <a:rPr lang="en-US" sz="1600" b="1" dirty="0" err="1" smtClean="0"/>
              <a:t>podzakonskih</a:t>
            </a:r>
            <a:r>
              <a:rPr lang="en-US" sz="1600" b="1" dirty="0" smtClean="0"/>
              <a:t> </a:t>
            </a:r>
            <a:r>
              <a:rPr lang="en-US" sz="1600" b="1" dirty="0" err="1" smtClean="0"/>
              <a:t>akata</a:t>
            </a:r>
            <a:r>
              <a:rPr lang="en-US" sz="1600" b="1" dirty="0" smtClean="0"/>
              <a:t> </a:t>
            </a:r>
            <a:r>
              <a:rPr lang="en-US" sz="1600" b="1" dirty="0" err="1" smtClean="0"/>
              <a:t>koji</a:t>
            </a:r>
            <a:r>
              <a:rPr lang="en-US" sz="1600" b="1" dirty="0" smtClean="0"/>
              <a:t> </a:t>
            </a:r>
            <a:r>
              <a:rPr lang="en-US" sz="1600" b="1" dirty="0" err="1" smtClean="0"/>
              <a:t>su</a:t>
            </a:r>
            <a:r>
              <a:rPr lang="en-US" sz="1600" b="1" dirty="0" smtClean="0"/>
              <a:t> od </a:t>
            </a:r>
            <a:r>
              <a:rPr lang="en-US" sz="1600" b="1" dirty="0" err="1" smtClean="0"/>
              <a:t>uticaja</a:t>
            </a:r>
            <a:r>
              <a:rPr lang="en-US" sz="1600" b="1" dirty="0" smtClean="0"/>
              <a:t> </a:t>
            </a:r>
            <a:r>
              <a:rPr lang="en-US" sz="1600" b="1" dirty="0" err="1" smtClean="0"/>
              <a:t>na</a:t>
            </a:r>
            <a:r>
              <a:rPr lang="en-US" sz="1600" b="1" dirty="0" smtClean="0"/>
              <a:t> </a:t>
            </a:r>
            <a:r>
              <a:rPr lang="en-US" sz="1600" b="1" dirty="0" err="1" smtClean="0"/>
              <a:t>integritet</a:t>
            </a:r>
            <a:r>
              <a:rPr lang="en-US" sz="1600" b="1" dirty="0" smtClean="0"/>
              <a:t> </a:t>
            </a:r>
            <a:r>
              <a:rPr lang="en-US" sz="1600" b="1" dirty="0" err="1" smtClean="0"/>
              <a:t>institucije</a:t>
            </a:r>
            <a:r>
              <a:rPr lang="en-US" sz="1600" b="1" dirty="0" smtClean="0"/>
              <a:t>.</a:t>
            </a:r>
          </a:p>
          <a:p>
            <a:pPr>
              <a:buFont typeface="Courier New" pitchFamily="49" charset="0"/>
              <a:buChar char="o"/>
            </a:pPr>
            <a:endParaRPr lang="en-US" sz="1600" dirty="0" smtClean="0"/>
          </a:p>
          <a:p>
            <a:pPr>
              <a:buFont typeface="Courier New" pitchFamily="49" charset="0"/>
              <a:buChar char="o"/>
            </a:pPr>
            <a:endParaRPr lang="en-US" sz="1600" dirty="0"/>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Preporuke</a:t>
            </a:r>
            <a:endParaRPr lang="en-US" dirty="0"/>
          </a:p>
        </p:txBody>
      </p:sp>
      <p:sp>
        <p:nvSpPr>
          <p:cNvPr id="3" name="Content Placeholder 2"/>
          <p:cNvSpPr>
            <a:spLocks noGrp="1"/>
          </p:cNvSpPr>
          <p:nvPr>
            <p:ph idx="1"/>
          </p:nvPr>
        </p:nvSpPr>
        <p:spPr>
          <a:xfrm>
            <a:off x="457200" y="1219200"/>
            <a:ext cx="8043890" cy="4352940"/>
          </a:xfrm>
        </p:spPr>
        <p:style>
          <a:lnRef idx="1">
            <a:schemeClr val="accent6"/>
          </a:lnRef>
          <a:fillRef idx="2">
            <a:schemeClr val="accent6"/>
          </a:fillRef>
          <a:effectRef idx="1">
            <a:schemeClr val="accent6"/>
          </a:effectRef>
          <a:fontRef idx="minor">
            <a:schemeClr val="dk1"/>
          </a:fontRef>
        </p:style>
        <p:txBody>
          <a:bodyPr>
            <a:noAutofit/>
          </a:bodyPr>
          <a:lstStyle/>
          <a:p>
            <a:pPr lvl="0">
              <a:buFont typeface="Courier New" pitchFamily="49" charset="0"/>
              <a:buChar char="o"/>
            </a:pPr>
            <a:r>
              <a:rPr lang="en-US" sz="1600" b="1" dirty="0" err="1" smtClean="0"/>
              <a:t>Promene</a:t>
            </a:r>
            <a:r>
              <a:rPr lang="en-US" sz="1600" b="1" dirty="0" smtClean="0"/>
              <a:t> u </a:t>
            </a:r>
            <a:r>
              <a:rPr lang="en-US" sz="1600" b="1" dirty="0" err="1" smtClean="0"/>
              <a:t>istraživačko-analitičkoj</a:t>
            </a:r>
            <a:r>
              <a:rPr lang="en-US" sz="1600" b="1" dirty="0" smtClean="0"/>
              <a:t> </a:t>
            </a:r>
            <a:r>
              <a:rPr lang="en-US" sz="1600" b="1" dirty="0" err="1" smtClean="0"/>
              <a:t>metodologiji</a:t>
            </a:r>
            <a:r>
              <a:rPr lang="en-US" sz="1600" b="1" dirty="0" smtClean="0"/>
              <a:t> </a:t>
            </a:r>
            <a:r>
              <a:rPr lang="en-US" sz="1600" b="1" dirty="0" err="1" smtClean="0"/>
              <a:t>treba</a:t>
            </a:r>
            <a:r>
              <a:rPr lang="en-US" sz="1600" b="1" dirty="0" smtClean="0"/>
              <a:t> </a:t>
            </a:r>
            <a:r>
              <a:rPr lang="en-US" sz="1600" b="1" dirty="0" err="1" smtClean="0"/>
              <a:t>da</a:t>
            </a:r>
            <a:r>
              <a:rPr lang="en-US" sz="1600" b="1" dirty="0" smtClean="0"/>
              <a:t> se </a:t>
            </a:r>
            <a:r>
              <a:rPr lang="en-US" sz="1600" b="1" dirty="0" err="1" smtClean="0"/>
              <a:t>usmere</a:t>
            </a:r>
            <a:r>
              <a:rPr lang="en-US" sz="1600" b="1" dirty="0" smtClean="0"/>
              <a:t> ka:</a:t>
            </a:r>
          </a:p>
          <a:p>
            <a:pPr lvl="1">
              <a:buFont typeface="Courier New" pitchFamily="49" charset="0"/>
              <a:buChar char="o"/>
            </a:pPr>
            <a:r>
              <a:rPr lang="en-US" sz="1600" dirty="0" err="1" smtClean="0"/>
              <a:t>Unapređenju</a:t>
            </a:r>
            <a:r>
              <a:rPr lang="en-US" sz="1600" dirty="0" smtClean="0"/>
              <a:t> </a:t>
            </a:r>
            <a:r>
              <a:rPr lang="en-US" sz="1600" dirty="0" err="1" smtClean="0"/>
              <a:t>instrumenta</a:t>
            </a:r>
            <a:r>
              <a:rPr lang="en-US" sz="1600" dirty="0" smtClean="0"/>
              <a:t> </a:t>
            </a:r>
            <a:r>
              <a:rPr lang="en-US" sz="1600" dirty="0" err="1" smtClean="0"/>
              <a:t>sa</a:t>
            </a:r>
            <a:r>
              <a:rPr lang="en-US" sz="1600" dirty="0" smtClean="0"/>
              <a:t> </a:t>
            </a:r>
            <a:r>
              <a:rPr lang="en-US" sz="1600" dirty="0" err="1" smtClean="0"/>
              <a:t>kojima</a:t>
            </a:r>
            <a:r>
              <a:rPr lang="en-US" sz="1600" dirty="0" smtClean="0"/>
              <a:t> se </a:t>
            </a:r>
            <a:r>
              <a:rPr lang="en-US" sz="1600" dirty="0" err="1" smtClean="0"/>
              <a:t>sprovede</a:t>
            </a:r>
            <a:r>
              <a:rPr lang="en-US" sz="1600" dirty="0" smtClean="0"/>
              <a:t> </a:t>
            </a:r>
            <a:r>
              <a:rPr lang="en-US" sz="1600" dirty="0" err="1" smtClean="0"/>
              <a:t>istraživanj</a:t>
            </a:r>
            <a:r>
              <a:rPr lang="sr-Latn-RS" sz="1600" dirty="0" smtClean="0"/>
              <a:t>a</a:t>
            </a:r>
            <a:r>
              <a:rPr lang="en-US" sz="1600" dirty="0" smtClean="0"/>
              <a:t> u </a:t>
            </a:r>
            <a:r>
              <a:rPr lang="en-US" sz="1600" i="1" dirty="0" err="1" smtClean="0"/>
              <a:t>metričkom</a:t>
            </a:r>
            <a:r>
              <a:rPr lang="en-US" sz="1600" i="1" dirty="0" smtClean="0"/>
              <a:t> </a:t>
            </a:r>
            <a:r>
              <a:rPr lang="en-US" sz="1600" i="1" dirty="0" err="1" smtClean="0"/>
              <a:t>i</a:t>
            </a:r>
            <a:r>
              <a:rPr lang="en-US" sz="1600" i="1" dirty="0" smtClean="0"/>
              <a:t> </a:t>
            </a:r>
            <a:r>
              <a:rPr lang="en-US" sz="1600" i="1" dirty="0" err="1" smtClean="0"/>
              <a:t>indikatorskom</a:t>
            </a:r>
            <a:r>
              <a:rPr lang="en-US" sz="1600" i="1" dirty="0" smtClean="0"/>
              <a:t> </a:t>
            </a:r>
            <a:r>
              <a:rPr lang="en-US" sz="1600" i="1" dirty="0" err="1" smtClean="0"/>
              <a:t>delu</a:t>
            </a:r>
            <a:r>
              <a:rPr lang="en-US" sz="1600" i="1" dirty="0" smtClean="0"/>
              <a:t>,</a:t>
            </a:r>
          </a:p>
          <a:p>
            <a:pPr lvl="1">
              <a:buFont typeface="Courier New" pitchFamily="49" charset="0"/>
              <a:buChar char="o"/>
            </a:pPr>
            <a:r>
              <a:rPr lang="en-US" sz="1600" i="1" dirty="0" err="1" smtClean="0"/>
              <a:t>Uvođenje</a:t>
            </a:r>
            <a:r>
              <a:rPr lang="en-US" sz="1600" i="1" dirty="0" smtClean="0"/>
              <a:t> </a:t>
            </a:r>
            <a:r>
              <a:rPr lang="en-US" sz="1600" i="1" dirty="0" err="1" smtClean="0"/>
              <a:t>indikatora</a:t>
            </a:r>
            <a:r>
              <a:rPr lang="en-US" sz="1600" i="1" dirty="0" smtClean="0"/>
              <a:t> </a:t>
            </a:r>
            <a:r>
              <a:rPr lang="en-US" sz="1600" i="1" dirty="0" err="1" smtClean="0"/>
              <a:t>koji</a:t>
            </a:r>
            <a:r>
              <a:rPr lang="en-US" sz="1600" i="1" dirty="0" smtClean="0"/>
              <a:t> </a:t>
            </a:r>
            <a:r>
              <a:rPr lang="en-US" sz="1600" i="1" dirty="0" err="1" smtClean="0"/>
              <a:t>su</a:t>
            </a:r>
            <a:r>
              <a:rPr lang="en-US" sz="1600" i="1" dirty="0" smtClean="0"/>
              <a:t> </a:t>
            </a:r>
            <a:r>
              <a:rPr lang="en-US" sz="1600" i="1" dirty="0" err="1" smtClean="0"/>
              <a:t>habitalnog</a:t>
            </a:r>
            <a:r>
              <a:rPr lang="en-US" sz="1600" i="1" dirty="0" smtClean="0"/>
              <a:t> (mere </a:t>
            </a:r>
            <a:r>
              <a:rPr lang="en-US" sz="1600" i="1" dirty="0" err="1" smtClean="0"/>
              <a:t>ponašanje</a:t>
            </a:r>
            <a:r>
              <a:rPr lang="en-US" sz="1600" i="1" dirty="0" smtClean="0"/>
              <a:t> </a:t>
            </a:r>
            <a:r>
              <a:rPr lang="en-US" sz="1600" i="1" dirty="0" err="1" smtClean="0"/>
              <a:t>ispitanika</a:t>
            </a:r>
            <a:r>
              <a:rPr lang="en-US" sz="1600" i="1" dirty="0" smtClean="0"/>
              <a:t>) </a:t>
            </a:r>
            <a:r>
              <a:rPr lang="en-US" sz="1600" i="1" dirty="0" err="1" smtClean="0"/>
              <a:t>karaktera</a:t>
            </a:r>
            <a:r>
              <a:rPr lang="en-US" sz="1600" dirty="0" smtClean="0"/>
              <a:t>, </a:t>
            </a:r>
            <a:r>
              <a:rPr lang="en-US" sz="1600" dirty="0" err="1" smtClean="0"/>
              <a:t>kao</a:t>
            </a:r>
            <a:r>
              <a:rPr lang="en-US" sz="1600" dirty="0" smtClean="0"/>
              <a:t> </a:t>
            </a:r>
            <a:r>
              <a:rPr lang="en-US" sz="1600" dirty="0" err="1" smtClean="0"/>
              <a:t>i</a:t>
            </a:r>
            <a:r>
              <a:rPr lang="en-US" sz="1600" dirty="0" smtClean="0"/>
              <a:t> </a:t>
            </a:r>
            <a:r>
              <a:rPr lang="en-US" sz="1600" dirty="0" err="1" smtClean="0"/>
              <a:t>indikatore</a:t>
            </a:r>
            <a:r>
              <a:rPr lang="en-US" sz="1600" dirty="0" smtClean="0"/>
              <a:t> </a:t>
            </a:r>
            <a:r>
              <a:rPr lang="en-US" sz="1600" dirty="0" err="1" smtClean="0"/>
              <a:t>koji</a:t>
            </a:r>
            <a:r>
              <a:rPr lang="en-US" sz="1600" dirty="0" smtClean="0"/>
              <a:t> </a:t>
            </a:r>
            <a:r>
              <a:rPr lang="en-US" sz="1600" dirty="0" err="1" smtClean="0"/>
              <a:t>su</a:t>
            </a:r>
            <a:r>
              <a:rPr lang="en-US" sz="1600" dirty="0" smtClean="0"/>
              <a:t> </a:t>
            </a:r>
            <a:r>
              <a:rPr lang="en-US" sz="1600" dirty="0" err="1" smtClean="0"/>
              <a:t>nastali</a:t>
            </a:r>
            <a:r>
              <a:rPr lang="en-US" sz="1600" dirty="0" smtClean="0"/>
              <a:t> </a:t>
            </a:r>
            <a:r>
              <a:rPr lang="en-US" sz="1600" dirty="0" err="1" smtClean="0"/>
              <a:t>operacionalizacijom</a:t>
            </a:r>
            <a:r>
              <a:rPr lang="en-US" sz="1600" dirty="0" smtClean="0"/>
              <a:t> </a:t>
            </a:r>
            <a:r>
              <a:rPr lang="en-US" sz="1600" dirty="0" err="1" smtClean="0"/>
              <a:t>teorija</a:t>
            </a:r>
            <a:r>
              <a:rPr lang="en-US" sz="1600" dirty="0" smtClean="0"/>
              <a:t> </a:t>
            </a:r>
            <a:r>
              <a:rPr lang="en-US" sz="1600" dirty="0" err="1" smtClean="0"/>
              <a:t>iz</a:t>
            </a:r>
            <a:r>
              <a:rPr lang="en-US" sz="1600" dirty="0" smtClean="0"/>
              <a:t> </a:t>
            </a:r>
            <a:r>
              <a:rPr lang="en-US" sz="1600" dirty="0" err="1" smtClean="0"/>
              <a:t>oblasti</a:t>
            </a:r>
            <a:r>
              <a:rPr lang="en-US" sz="1600" dirty="0" smtClean="0"/>
              <a:t> </a:t>
            </a:r>
            <a:r>
              <a:rPr lang="en-US" sz="1600" dirty="0" err="1" smtClean="0"/>
              <a:t>koje</a:t>
            </a:r>
            <a:r>
              <a:rPr lang="en-US" sz="1600" dirty="0" smtClean="0"/>
              <a:t> </a:t>
            </a:r>
            <a:r>
              <a:rPr lang="en-US" sz="1600" dirty="0" err="1" smtClean="0"/>
              <a:t>su</a:t>
            </a:r>
            <a:r>
              <a:rPr lang="en-US" sz="1600" dirty="0" smtClean="0"/>
              <a:t> u </a:t>
            </a:r>
            <a:r>
              <a:rPr lang="en-US" sz="1600" dirty="0" err="1" smtClean="0"/>
              <a:t>vezi</a:t>
            </a:r>
            <a:r>
              <a:rPr lang="en-US" sz="1600" dirty="0" smtClean="0"/>
              <a:t> </a:t>
            </a:r>
            <a:r>
              <a:rPr lang="en-US" sz="1600" dirty="0" err="1" smtClean="0"/>
              <a:t>sa</a:t>
            </a:r>
            <a:r>
              <a:rPr lang="en-US" sz="1600" dirty="0" smtClean="0"/>
              <a:t> </a:t>
            </a:r>
            <a:r>
              <a:rPr lang="en-US" sz="1600" dirty="0" err="1" smtClean="0"/>
              <a:t>institucionalnim</a:t>
            </a:r>
            <a:r>
              <a:rPr lang="en-US" sz="1600" dirty="0" smtClean="0"/>
              <a:t> </a:t>
            </a:r>
            <a:r>
              <a:rPr lang="en-US" sz="1600" dirty="0" err="1" smtClean="0"/>
              <a:t>integritetom</a:t>
            </a:r>
            <a:r>
              <a:rPr lang="en-US" sz="1600" dirty="0" smtClean="0"/>
              <a:t>,</a:t>
            </a:r>
          </a:p>
          <a:p>
            <a:pPr lvl="1">
              <a:buFont typeface="Courier New" pitchFamily="49" charset="0"/>
              <a:buChar char="o"/>
            </a:pPr>
            <a:r>
              <a:rPr lang="en-US" sz="1600" dirty="0" err="1" smtClean="0"/>
              <a:t>Obezbeđivanje</a:t>
            </a:r>
            <a:r>
              <a:rPr lang="en-US" sz="1600" dirty="0" smtClean="0"/>
              <a:t> </a:t>
            </a:r>
            <a:r>
              <a:rPr lang="en-US" sz="1600" i="1" dirty="0" err="1" smtClean="0"/>
              <a:t>relevan</a:t>
            </a:r>
            <a:r>
              <a:rPr lang="sr-Latn-RS" sz="1600" i="1" dirty="0" smtClean="0"/>
              <a:t>tn</a:t>
            </a:r>
            <a:r>
              <a:rPr lang="en-US" sz="1600" i="1" dirty="0" err="1" smtClean="0"/>
              <a:t>og</a:t>
            </a:r>
            <a:r>
              <a:rPr lang="en-US" sz="1600" i="1" dirty="0" smtClean="0"/>
              <a:t> </a:t>
            </a:r>
            <a:r>
              <a:rPr lang="en-US" sz="1600" i="1" dirty="0" err="1" smtClean="0"/>
              <a:t>okruženja</a:t>
            </a:r>
            <a:r>
              <a:rPr lang="en-US" sz="1600" i="1" dirty="0" smtClean="0"/>
              <a:t> </a:t>
            </a:r>
            <a:r>
              <a:rPr lang="en-US" sz="1600" dirty="0" err="1" smtClean="0"/>
              <a:t>za</a:t>
            </a:r>
            <a:r>
              <a:rPr lang="en-US" sz="1600" dirty="0" smtClean="0"/>
              <a:t> </a:t>
            </a:r>
            <a:r>
              <a:rPr lang="en-US" sz="1600" dirty="0" err="1" smtClean="0"/>
              <a:t>anketiranje</a:t>
            </a:r>
            <a:r>
              <a:rPr lang="en-US" sz="1600" dirty="0" smtClean="0"/>
              <a:t> </a:t>
            </a:r>
            <a:r>
              <a:rPr lang="en-US" sz="1600" dirty="0" err="1" smtClean="0"/>
              <a:t>ispitanika</a:t>
            </a:r>
            <a:r>
              <a:rPr lang="en-US" sz="1600" dirty="0" smtClean="0"/>
              <a:t> (van </a:t>
            </a:r>
            <a:r>
              <a:rPr lang="en-US" sz="1600" dirty="0" err="1" smtClean="0"/>
              <a:t>institucija</a:t>
            </a:r>
            <a:r>
              <a:rPr lang="en-US" sz="1600" dirty="0" smtClean="0"/>
              <a:t> u </a:t>
            </a:r>
            <a:r>
              <a:rPr lang="en-US" sz="1600" dirty="0" err="1" smtClean="0"/>
              <a:t>kojima</a:t>
            </a:r>
            <a:r>
              <a:rPr lang="en-US" sz="1600" dirty="0" smtClean="0"/>
              <a:t> </a:t>
            </a:r>
            <a:r>
              <a:rPr lang="en-US" sz="1600" dirty="0" err="1" smtClean="0"/>
              <a:t>ispitanici</a:t>
            </a:r>
            <a:r>
              <a:rPr lang="en-US" sz="1600" dirty="0" smtClean="0"/>
              <a:t> </a:t>
            </a:r>
            <a:r>
              <a:rPr lang="en-US" sz="1600" dirty="0" err="1" smtClean="0"/>
              <a:t>rade</a:t>
            </a:r>
            <a:r>
              <a:rPr lang="en-US" sz="1600" dirty="0" smtClean="0"/>
              <a:t>, </a:t>
            </a:r>
            <a:r>
              <a:rPr lang="en-US" sz="1600" dirty="0" err="1" smtClean="0"/>
              <a:t>bez</a:t>
            </a:r>
            <a:r>
              <a:rPr lang="en-US" sz="1600" dirty="0" smtClean="0"/>
              <a:t> </a:t>
            </a:r>
            <a:r>
              <a:rPr lang="en-US" sz="1600" dirty="0" err="1" smtClean="0"/>
              <a:t>prisustva</a:t>
            </a:r>
            <a:r>
              <a:rPr lang="en-US" sz="1600" dirty="0" smtClean="0"/>
              <a:t> </a:t>
            </a:r>
            <a:r>
              <a:rPr lang="en-US" sz="1600" dirty="0" err="1" smtClean="0"/>
              <a:t>nadređenih</a:t>
            </a:r>
            <a:r>
              <a:rPr lang="en-US" sz="1600" dirty="0" smtClean="0"/>
              <a:t>)</a:t>
            </a:r>
            <a:r>
              <a:rPr lang="sr-Latn-RS" sz="1600" dirty="0" smtClean="0"/>
              <a:t>,</a:t>
            </a:r>
            <a:endParaRPr lang="en-US" sz="1600" dirty="0" smtClean="0"/>
          </a:p>
          <a:p>
            <a:pPr lvl="1">
              <a:buFont typeface="Courier New" pitchFamily="49" charset="0"/>
              <a:buChar char="o"/>
            </a:pPr>
            <a:r>
              <a:rPr lang="en-US" sz="1600" dirty="0" err="1" smtClean="0"/>
              <a:t>Definisanje</a:t>
            </a:r>
            <a:r>
              <a:rPr lang="en-US" sz="1600" dirty="0" smtClean="0"/>
              <a:t> </a:t>
            </a:r>
            <a:r>
              <a:rPr lang="en-US" sz="1600" dirty="0" err="1" smtClean="0"/>
              <a:t>uzoračkih</a:t>
            </a:r>
            <a:r>
              <a:rPr lang="en-US" sz="1600" dirty="0" smtClean="0"/>
              <a:t> </a:t>
            </a:r>
            <a:r>
              <a:rPr lang="en-US" sz="1600" dirty="0" err="1" smtClean="0"/>
              <a:t>procedura</a:t>
            </a:r>
            <a:r>
              <a:rPr lang="en-US" sz="1600" dirty="0" smtClean="0"/>
              <a:t> </a:t>
            </a:r>
            <a:r>
              <a:rPr lang="en-US" sz="1600" dirty="0" err="1" smtClean="0"/>
              <a:t>koj</a:t>
            </a:r>
            <a:r>
              <a:rPr lang="sr-Latn-RS" sz="1600" dirty="0" smtClean="0"/>
              <a:t>e</a:t>
            </a:r>
            <a:r>
              <a:rPr lang="en-US" sz="1600" dirty="0" smtClean="0"/>
              <a:t> </a:t>
            </a:r>
            <a:r>
              <a:rPr lang="en-US" sz="1600" i="1" dirty="0" err="1" smtClean="0"/>
              <a:t>obez</a:t>
            </a:r>
            <a:r>
              <a:rPr lang="sr-Latn-RS" sz="1600" i="1" dirty="0" smtClean="0"/>
              <a:t>b</a:t>
            </a:r>
            <a:r>
              <a:rPr lang="en-US" sz="1600" i="1" dirty="0" smtClean="0"/>
              <a:t>e</a:t>
            </a:r>
            <a:r>
              <a:rPr lang="sr-Latn-RS" sz="1600" i="1" dirty="0" smtClean="0"/>
              <a:t>đu</a:t>
            </a:r>
            <a:r>
              <a:rPr lang="en-US" sz="1600" i="1" dirty="0" err="1" smtClean="0"/>
              <a:t>ju</a:t>
            </a:r>
            <a:r>
              <a:rPr lang="en-US" sz="1600" i="1" dirty="0" smtClean="0"/>
              <a:t> </a:t>
            </a:r>
            <a:r>
              <a:rPr lang="en-US" sz="1600" i="1" dirty="0" err="1" smtClean="0"/>
              <a:t>reprezentativnost</a:t>
            </a:r>
            <a:r>
              <a:rPr lang="sr-Latn-RS" sz="1600" i="1" dirty="0" smtClean="0"/>
              <a:t> </a:t>
            </a:r>
            <a:r>
              <a:rPr lang="en-US" sz="1600" i="1" dirty="0" err="1" smtClean="0"/>
              <a:t>i</a:t>
            </a:r>
            <a:r>
              <a:rPr lang="en-US" sz="1600" i="1" dirty="0" smtClean="0"/>
              <a:t> </a:t>
            </a:r>
            <a:r>
              <a:rPr lang="en-US" sz="1600" i="1" dirty="0" err="1" smtClean="0"/>
              <a:t>relevatnost</a:t>
            </a:r>
            <a:r>
              <a:rPr lang="en-US" sz="1600" i="1" dirty="0" smtClean="0"/>
              <a:t> </a:t>
            </a:r>
            <a:r>
              <a:rPr lang="en-US" sz="1600" i="1" dirty="0" err="1" smtClean="0"/>
              <a:t>ispitanika</a:t>
            </a:r>
            <a:r>
              <a:rPr lang="en-US" sz="1600" dirty="0" smtClean="0"/>
              <a:t>,</a:t>
            </a:r>
          </a:p>
          <a:p>
            <a:pPr lvl="1">
              <a:buFont typeface="Courier New" pitchFamily="49" charset="0"/>
              <a:buChar char="o"/>
            </a:pPr>
            <a:r>
              <a:rPr lang="en-US" sz="1600" dirty="0" smtClean="0"/>
              <a:t>U </a:t>
            </a:r>
            <a:r>
              <a:rPr lang="en-US" sz="1600" dirty="0" err="1" smtClean="0"/>
              <a:t>okviru</a:t>
            </a:r>
            <a:r>
              <a:rPr lang="en-US" sz="1600" dirty="0" smtClean="0"/>
              <a:t> </a:t>
            </a:r>
            <a:r>
              <a:rPr lang="en-US" sz="1600" dirty="0" err="1" smtClean="0"/>
              <a:t>evaluacije</a:t>
            </a:r>
            <a:r>
              <a:rPr lang="en-US" sz="1600" dirty="0" smtClean="0"/>
              <a:t> </a:t>
            </a:r>
            <a:r>
              <a:rPr lang="en-US" sz="1600" dirty="0" err="1" smtClean="0"/>
              <a:t>razviti</a:t>
            </a:r>
            <a:r>
              <a:rPr lang="en-US" sz="1600" dirty="0" smtClean="0"/>
              <a:t> </a:t>
            </a:r>
            <a:r>
              <a:rPr lang="en-US" sz="1600" dirty="0" err="1" smtClean="0"/>
              <a:t>indikatore</a:t>
            </a:r>
            <a:r>
              <a:rPr lang="en-US" sz="1600" dirty="0" smtClean="0"/>
              <a:t> </a:t>
            </a:r>
            <a:r>
              <a:rPr lang="en-US" sz="1600" dirty="0" err="1" smtClean="0"/>
              <a:t>koji</a:t>
            </a:r>
            <a:r>
              <a:rPr lang="en-US" sz="1600" dirty="0" smtClean="0"/>
              <a:t> mere </a:t>
            </a:r>
            <a:r>
              <a:rPr lang="en-US" sz="1600" i="1" dirty="0" err="1" smtClean="0"/>
              <a:t>efekte</a:t>
            </a:r>
            <a:r>
              <a:rPr lang="en-US" sz="1600" i="1" dirty="0" smtClean="0"/>
              <a:t> </a:t>
            </a:r>
            <a:r>
              <a:rPr lang="en-US" sz="1600" i="1" dirty="0" err="1" smtClean="0"/>
              <a:t>usvojenih</a:t>
            </a:r>
            <a:r>
              <a:rPr lang="en-US" sz="1600" i="1" dirty="0" smtClean="0"/>
              <a:t> </a:t>
            </a:r>
            <a:r>
              <a:rPr lang="en-US" sz="1600" dirty="0" err="1" smtClean="0"/>
              <a:t>mera</a:t>
            </a:r>
            <a:r>
              <a:rPr lang="en-US" sz="1600" dirty="0" smtClean="0"/>
              <a:t> </a:t>
            </a:r>
            <a:r>
              <a:rPr lang="en-US" sz="1600" dirty="0" err="1" smtClean="0"/>
              <a:t>na</a:t>
            </a:r>
            <a:r>
              <a:rPr lang="en-US" sz="1600" dirty="0" smtClean="0"/>
              <a:t> </a:t>
            </a:r>
            <a:r>
              <a:rPr lang="en-US" sz="1600" dirty="0" err="1" smtClean="0"/>
              <a:t>integritet</a:t>
            </a:r>
            <a:r>
              <a:rPr lang="en-US" sz="1600" dirty="0" smtClean="0"/>
              <a:t> </a:t>
            </a:r>
            <a:r>
              <a:rPr lang="en-US" sz="1600" dirty="0" err="1" smtClean="0"/>
              <a:t>institucije</a:t>
            </a:r>
            <a:r>
              <a:rPr lang="en-US" sz="1600" dirty="0" smtClean="0"/>
              <a:t>.</a:t>
            </a:r>
            <a:endParaRPr lang="sr-Latn-RS" sz="1600" dirty="0" smtClean="0"/>
          </a:p>
          <a:p>
            <a:pPr lvl="0">
              <a:buFont typeface="Courier New" pitchFamily="49" charset="0"/>
              <a:buChar char="o"/>
            </a:pPr>
            <a:r>
              <a:rPr lang="en-US" sz="1600" b="1" dirty="0" err="1" smtClean="0"/>
              <a:t>Izrada</a:t>
            </a:r>
            <a:r>
              <a:rPr lang="en-US" sz="1600" b="1" dirty="0" smtClean="0"/>
              <a:t> </a:t>
            </a:r>
            <a:r>
              <a:rPr lang="en-US" sz="1600" b="1" dirty="0" err="1" smtClean="0"/>
              <a:t>posebnog</a:t>
            </a:r>
            <a:r>
              <a:rPr lang="en-US" sz="1600" b="1" dirty="0" smtClean="0"/>
              <a:t> </a:t>
            </a:r>
            <a:r>
              <a:rPr lang="en-US" sz="1600" b="1" dirty="0" err="1" smtClean="0"/>
              <a:t>modela</a:t>
            </a:r>
            <a:r>
              <a:rPr lang="en-US" sz="1600" b="1" dirty="0" smtClean="0"/>
              <a:t> Plana </a:t>
            </a:r>
            <a:r>
              <a:rPr lang="en-US" sz="1600" b="1" dirty="0" err="1" smtClean="0"/>
              <a:t>za</a:t>
            </a:r>
            <a:r>
              <a:rPr lang="en-US" sz="1600" b="1" dirty="0" smtClean="0"/>
              <a:t> </a:t>
            </a:r>
            <a:r>
              <a:rPr lang="en-US" sz="1600" b="1" dirty="0" err="1" smtClean="0"/>
              <a:t>sudstvo</a:t>
            </a:r>
            <a:r>
              <a:rPr lang="en-US" sz="1600" b="1" dirty="0" smtClean="0"/>
              <a:t> </a:t>
            </a:r>
            <a:r>
              <a:rPr lang="en-US" sz="1600" b="1" dirty="0" err="1" smtClean="0"/>
              <a:t>koje</a:t>
            </a:r>
            <a:r>
              <a:rPr lang="en-US" sz="1600" b="1" dirty="0" smtClean="0"/>
              <a:t> bi </a:t>
            </a:r>
            <a:r>
              <a:rPr lang="en-US" sz="1600" b="1" dirty="0" err="1" smtClean="0"/>
              <a:t>odražavalo</a:t>
            </a:r>
            <a:r>
              <a:rPr lang="en-US" sz="1600" b="1" dirty="0" smtClean="0"/>
              <a:t> </a:t>
            </a:r>
            <a:r>
              <a:rPr lang="en-US" sz="1600" b="1" dirty="0" err="1" smtClean="0"/>
              <a:t>posebnost</a:t>
            </a:r>
            <a:r>
              <a:rPr lang="en-US" sz="1600" b="1" dirty="0" smtClean="0"/>
              <a:t> </a:t>
            </a:r>
            <a:r>
              <a:rPr lang="en-US" sz="1600" b="1" dirty="0" err="1" smtClean="0"/>
              <a:t>koja</a:t>
            </a:r>
            <a:r>
              <a:rPr lang="en-US" sz="1600" b="1" dirty="0" smtClean="0"/>
              <a:t> </a:t>
            </a:r>
            <a:r>
              <a:rPr lang="en-US" sz="1600" b="1" dirty="0" err="1" smtClean="0"/>
              <a:t>proizilazi</a:t>
            </a:r>
            <a:r>
              <a:rPr lang="en-US" sz="1600" b="1" dirty="0" smtClean="0"/>
              <a:t> </a:t>
            </a:r>
            <a:r>
              <a:rPr lang="en-US" sz="1600" b="1" dirty="0" err="1" smtClean="0"/>
              <a:t>iz</a:t>
            </a:r>
            <a:r>
              <a:rPr lang="en-US" sz="1600" b="1" dirty="0" smtClean="0"/>
              <a:t> </a:t>
            </a:r>
            <a:r>
              <a:rPr lang="en-US" sz="1600" b="1" dirty="0" err="1" smtClean="0"/>
              <a:t>ustavnog</a:t>
            </a:r>
            <a:r>
              <a:rPr lang="en-US" sz="1600" b="1" dirty="0" smtClean="0"/>
              <a:t> </a:t>
            </a:r>
            <a:r>
              <a:rPr lang="en-US" sz="1600" b="1" dirty="0" err="1" smtClean="0"/>
              <a:t>položaja</a:t>
            </a:r>
            <a:r>
              <a:rPr lang="en-US" sz="1600" b="1" dirty="0" smtClean="0"/>
              <a:t> </a:t>
            </a:r>
            <a:r>
              <a:rPr lang="en-US" sz="1600" b="1" dirty="0" err="1" smtClean="0"/>
              <a:t>kao</a:t>
            </a:r>
            <a:r>
              <a:rPr lang="en-US" sz="1600" b="1" dirty="0" smtClean="0"/>
              <a:t> </a:t>
            </a:r>
            <a:r>
              <a:rPr lang="en-US" sz="1600" b="1" dirty="0" err="1" smtClean="0"/>
              <a:t>grane</a:t>
            </a:r>
            <a:r>
              <a:rPr lang="en-US" sz="1600" b="1" dirty="0" smtClean="0"/>
              <a:t> </a:t>
            </a:r>
            <a:r>
              <a:rPr lang="en-US" sz="1600" b="1" dirty="0" err="1" smtClean="0"/>
              <a:t>vlasti</a:t>
            </a:r>
            <a:r>
              <a:rPr lang="en-US" sz="1600" b="1" dirty="0" smtClean="0"/>
              <a:t>  </a:t>
            </a:r>
            <a:r>
              <a:rPr lang="en-US" sz="1600" b="1" dirty="0" err="1" smtClean="0"/>
              <a:t>i</a:t>
            </a:r>
            <a:r>
              <a:rPr lang="en-US" sz="1600" b="1" dirty="0" smtClean="0"/>
              <a:t> </a:t>
            </a:r>
            <a:r>
              <a:rPr lang="en-US" sz="1600" b="1" dirty="0" err="1" smtClean="0"/>
              <a:t>institucionalne</a:t>
            </a:r>
            <a:r>
              <a:rPr lang="en-US" sz="1600" b="1" dirty="0" smtClean="0"/>
              <a:t> </a:t>
            </a:r>
            <a:r>
              <a:rPr lang="en-US" sz="1600" b="1" dirty="0" err="1" smtClean="0"/>
              <a:t>funkcionalnosti</a:t>
            </a:r>
            <a:r>
              <a:rPr lang="en-US" sz="1600" b="1" dirty="0" smtClean="0"/>
              <a:t> </a:t>
            </a:r>
            <a:r>
              <a:rPr lang="en-US" sz="1600" b="1" dirty="0" err="1" smtClean="0"/>
              <a:t>na</a:t>
            </a:r>
            <a:r>
              <a:rPr lang="en-US" sz="1600" b="1" dirty="0" smtClean="0"/>
              <a:t> </a:t>
            </a:r>
            <a:r>
              <a:rPr lang="en-US" sz="1600" b="1" dirty="0" err="1" smtClean="0"/>
              <a:t>način</a:t>
            </a:r>
            <a:r>
              <a:rPr lang="en-US" sz="1600" b="1" dirty="0" smtClean="0"/>
              <a:t> </a:t>
            </a:r>
            <a:r>
              <a:rPr lang="en-US" sz="1600" b="1" dirty="0" err="1" smtClean="0"/>
              <a:t>da</a:t>
            </a:r>
            <a:r>
              <a:rPr lang="en-US" sz="1600" b="1" dirty="0" smtClean="0"/>
              <a:t> se </a:t>
            </a:r>
            <a:r>
              <a:rPr lang="en-US" sz="1600" b="1" dirty="0" err="1" smtClean="0"/>
              <a:t>očuva</a:t>
            </a:r>
            <a:r>
              <a:rPr lang="en-US" sz="1600" b="1" dirty="0" smtClean="0"/>
              <a:t> </a:t>
            </a:r>
            <a:r>
              <a:rPr lang="en-US" sz="1600" b="1" dirty="0" err="1" smtClean="0"/>
              <a:t>i</a:t>
            </a:r>
            <a:r>
              <a:rPr lang="en-US" sz="1600" b="1" dirty="0" smtClean="0"/>
              <a:t> </a:t>
            </a:r>
            <a:r>
              <a:rPr lang="en-US" sz="1600" b="1" dirty="0" err="1" smtClean="0"/>
              <a:t>doprinese</a:t>
            </a:r>
            <a:r>
              <a:rPr lang="en-US" sz="1600" b="1" dirty="0" smtClean="0"/>
              <a:t> </a:t>
            </a:r>
            <a:r>
              <a:rPr lang="en-US" sz="1600" b="1" dirty="0" err="1" smtClean="0"/>
              <a:t>samostalnosti</a:t>
            </a:r>
            <a:r>
              <a:rPr lang="en-US" sz="1600" b="1" dirty="0" smtClean="0"/>
              <a:t>, </a:t>
            </a:r>
            <a:r>
              <a:rPr lang="en-US" sz="1600" b="1" dirty="0" err="1" smtClean="0"/>
              <a:t>nepristrasnosti</a:t>
            </a:r>
            <a:r>
              <a:rPr lang="en-US" sz="1600" b="1" dirty="0" smtClean="0"/>
              <a:t>, </a:t>
            </a:r>
            <a:r>
              <a:rPr lang="en-US" sz="1600" b="1" dirty="0" err="1" smtClean="0"/>
              <a:t>efikasnosti</a:t>
            </a:r>
            <a:r>
              <a:rPr lang="en-US" sz="1600" b="1" dirty="0" smtClean="0"/>
              <a:t> </a:t>
            </a:r>
            <a:r>
              <a:rPr lang="en-US" sz="1600" b="1" dirty="0" err="1" smtClean="0"/>
              <a:t>i</a:t>
            </a:r>
            <a:r>
              <a:rPr lang="en-US" sz="1600" b="1" dirty="0" smtClean="0"/>
              <a:t> </a:t>
            </a:r>
            <a:r>
              <a:rPr lang="en-US" sz="1600" b="1" dirty="0" err="1" smtClean="0"/>
              <a:t>profesionalnosti</a:t>
            </a:r>
            <a:r>
              <a:rPr lang="en-US" sz="1600" b="1" dirty="0" smtClean="0"/>
              <a:t>. </a:t>
            </a:r>
          </a:p>
          <a:p>
            <a:pPr>
              <a:buFont typeface="Courier New" pitchFamily="49" charset="0"/>
              <a:buChar char="o"/>
            </a:pPr>
            <a:endParaRPr lang="en-US" sz="1600" dirty="0"/>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30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643182"/>
            <a:ext cx="7772400" cy="1470025"/>
          </a:xfrm>
        </p:spPr>
        <p:txBody>
          <a:bodyPr/>
          <a:lstStyle/>
          <a:p>
            <a:pPr algn="l"/>
            <a:r>
              <a:rPr lang="en-US" b="1" dirty="0" err="1" smtClean="0">
                <a:solidFill>
                  <a:schemeClr val="accent6">
                    <a:lumMod val="50000"/>
                  </a:schemeClr>
                </a:solidFill>
                <a:effectLst>
                  <a:outerShdw blurRad="38100" dist="38100" dir="2700000" algn="tl">
                    <a:srgbClr val="000000">
                      <a:alpha val="43137"/>
                    </a:srgbClr>
                  </a:outerShdw>
                </a:effectLst>
              </a:rPr>
              <a:t>Nalazi</a:t>
            </a:r>
            <a:r>
              <a:rPr lang="en-US" b="1" dirty="0" smtClean="0">
                <a:solidFill>
                  <a:schemeClr val="accent6">
                    <a:lumMod val="50000"/>
                  </a:schemeClr>
                </a:solidFill>
                <a:effectLst>
                  <a:outerShdw blurRad="38100" dist="38100" dir="2700000" algn="tl">
                    <a:srgbClr val="000000">
                      <a:alpha val="43137"/>
                    </a:srgbClr>
                  </a:outerShdw>
                </a:effectLst>
              </a:rPr>
              <a:t> </a:t>
            </a:r>
            <a:r>
              <a:rPr lang="en-US" b="1" dirty="0" err="1" smtClean="0">
                <a:solidFill>
                  <a:schemeClr val="accent6">
                    <a:lumMod val="50000"/>
                  </a:schemeClr>
                </a:solidFill>
                <a:effectLst>
                  <a:outerShdw blurRad="38100" dist="38100" dir="2700000" algn="tl">
                    <a:srgbClr val="000000">
                      <a:alpha val="43137"/>
                    </a:srgbClr>
                  </a:outerShdw>
                </a:effectLst>
              </a:rPr>
              <a:t>kvalitativnog</a:t>
            </a:r>
            <a:r>
              <a:rPr lang="en-US" b="1" dirty="0" smtClean="0">
                <a:solidFill>
                  <a:schemeClr val="accent6">
                    <a:lumMod val="50000"/>
                  </a:schemeClr>
                </a:solidFill>
                <a:effectLst>
                  <a:outerShdw blurRad="38100" dist="38100" dir="2700000" algn="tl">
                    <a:srgbClr val="000000">
                      <a:alpha val="43137"/>
                    </a:srgbClr>
                  </a:outerShdw>
                </a:effectLst>
              </a:rPr>
              <a:t> </a:t>
            </a:r>
            <a:br>
              <a:rPr lang="en-US" b="1" dirty="0" smtClean="0">
                <a:solidFill>
                  <a:schemeClr val="accent6">
                    <a:lumMod val="50000"/>
                  </a:schemeClr>
                </a:solidFill>
                <a:effectLst>
                  <a:outerShdw blurRad="38100" dist="38100" dir="2700000" algn="tl">
                    <a:srgbClr val="000000">
                      <a:alpha val="43137"/>
                    </a:srgbClr>
                  </a:outerShdw>
                </a:effectLst>
              </a:rPr>
            </a:br>
            <a:r>
              <a:rPr lang="en-US" b="1" dirty="0" err="1" smtClean="0">
                <a:solidFill>
                  <a:schemeClr val="accent6">
                    <a:lumMod val="50000"/>
                  </a:schemeClr>
                </a:solidFill>
                <a:effectLst>
                  <a:outerShdw blurRad="38100" dist="38100" dir="2700000" algn="tl">
                    <a:srgbClr val="000000">
                      <a:alpha val="43137"/>
                    </a:srgbClr>
                  </a:outerShdw>
                </a:effectLst>
              </a:rPr>
              <a:t>istraživanja</a:t>
            </a:r>
            <a:r>
              <a:rPr lang="en-US" b="1" dirty="0" smtClean="0">
                <a:solidFill>
                  <a:schemeClr val="accent6">
                    <a:lumMod val="50000"/>
                  </a:schemeClr>
                </a:solidFill>
                <a:effectLst>
                  <a:outerShdw blurRad="38100" dist="38100" dir="2700000" algn="tl">
                    <a:srgbClr val="000000">
                      <a:alpha val="43137"/>
                    </a:srgbClr>
                  </a:outerShdw>
                </a:effectLst>
              </a:rPr>
              <a:t> o </a:t>
            </a:r>
            <a:r>
              <a:rPr lang="en-US" b="1" dirty="0" err="1" smtClean="0">
                <a:solidFill>
                  <a:schemeClr val="accent6">
                    <a:lumMod val="50000"/>
                  </a:schemeClr>
                </a:solidFill>
                <a:effectLst>
                  <a:outerShdw blurRad="38100" dist="38100" dir="2700000" algn="tl">
                    <a:srgbClr val="000000">
                      <a:alpha val="43137"/>
                    </a:srgbClr>
                  </a:outerShdw>
                </a:effectLst>
              </a:rPr>
              <a:t>integritetu</a:t>
            </a:r>
            <a:r>
              <a:rPr lang="en-US" b="1" dirty="0" smtClean="0">
                <a:solidFill>
                  <a:schemeClr val="accent6">
                    <a:lumMod val="50000"/>
                  </a:schemeClr>
                </a:solidFill>
                <a:effectLst>
                  <a:outerShdw blurRad="38100" dist="38100" dir="2700000" algn="tl">
                    <a:srgbClr val="000000">
                      <a:alpha val="43137"/>
                    </a:srgbClr>
                  </a:outerShdw>
                </a:effectLst>
              </a:rPr>
              <a:t> </a:t>
            </a:r>
            <a:r>
              <a:rPr lang="en-US" b="1" dirty="0" err="1" smtClean="0">
                <a:solidFill>
                  <a:schemeClr val="accent6">
                    <a:lumMod val="50000"/>
                  </a:schemeClr>
                </a:solidFill>
                <a:effectLst>
                  <a:outerShdw blurRad="38100" dist="38100" dir="2700000" algn="tl">
                    <a:srgbClr val="000000">
                      <a:alpha val="43137"/>
                    </a:srgbClr>
                  </a:outerShdw>
                </a:effectLst>
              </a:rPr>
              <a:t>sudova</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7" name="Subtitle 6"/>
          <p:cNvSpPr>
            <a:spLocks noGrp="1"/>
          </p:cNvSpPr>
          <p:nvPr>
            <p:ph type="subTitle" idx="1"/>
          </p:nvPr>
        </p:nvSpPr>
        <p:spPr>
          <a:xfrm>
            <a:off x="0" y="3929066"/>
            <a:ext cx="342880" cy="923916"/>
          </a:xfrm>
        </p:spPr>
        <p:txBody>
          <a:bodyPr>
            <a:normAutofit/>
          </a:bodyPr>
          <a:lstStyle/>
          <a:p>
            <a:r>
              <a:rPr lang="en-US" sz="800" dirty="0" smtClean="0">
                <a:solidFill>
                  <a:schemeClr val="bg1"/>
                </a:solidFill>
              </a:rPr>
              <a:t>.</a:t>
            </a:r>
            <a:endParaRPr lang="en-US" sz="800" dirty="0">
              <a:solidFill>
                <a:schemeClr val="bg1"/>
              </a:solidFill>
            </a:endParaRPr>
          </a:p>
        </p:txBody>
      </p:sp>
      <p:pic>
        <p:nvPicPr>
          <p:cNvPr id="8" name="Picture Placeholder 5" descr="birodi_logo_1000px - SAJT.jpg"/>
          <p:cNvPicPr>
            <a:picLocks noChangeAspect="1"/>
          </p:cNvPicPr>
          <p:nvPr/>
        </p:nvPicPr>
        <p:blipFill>
          <a:blip r:embed="rId3"/>
          <a:srcRect l="26824" r="26824"/>
          <a:stretch>
            <a:fillRect/>
          </a:stretch>
        </p:blipFill>
        <p:spPr>
          <a:xfrm>
            <a:off x="5700305" y="0"/>
            <a:ext cx="3229413" cy="1741791"/>
          </a:xfrm>
          <a:prstGeom prst="rect">
            <a:avLst/>
          </a:prstGeom>
        </p:spPr>
      </p:pic>
      <p:pic>
        <p:nvPicPr>
          <p:cNvPr id="9" name="Picture 8" descr="C:\Documents and Settings\Stasa\My Documents\JAS OFFICE\NOVI LOGO I MEMORANDUM 2013\logo sr-eg.jpg"/>
          <p:cNvPicPr/>
          <p:nvPr/>
        </p:nvPicPr>
        <p:blipFill>
          <a:blip r:embed="rId4"/>
          <a:srcRect/>
          <a:stretch>
            <a:fillRect/>
          </a:stretch>
        </p:blipFill>
        <p:spPr bwMode="auto">
          <a:xfrm>
            <a:off x="2928926" y="357166"/>
            <a:ext cx="2928958" cy="1143008"/>
          </a:xfrm>
          <a:prstGeom prst="rect">
            <a:avLst/>
          </a:prstGeom>
          <a:noFill/>
          <a:ln w="9525">
            <a:noFill/>
            <a:miter lim="800000"/>
            <a:headEnd/>
            <a:tailEnd/>
          </a:ln>
        </p:spPr>
      </p:pic>
      <p:pic>
        <p:nvPicPr>
          <p:cNvPr id="10" name="Picture 9" descr="C:\Users\d.bukvicki\Desktop\Vazno za sve\Serbian_Horizontal_RGB.bmp"/>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428604"/>
            <a:ext cx="3000364" cy="1214446"/>
          </a:xfrm>
          <a:prstGeom prst="rect">
            <a:avLst/>
          </a:prstGeom>
          <a:noFill/>
          <a:ln>
            <a:noFill/>
          </a:ln>
        </p:spPr>
      </p:pic>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solidFill>
                  <a:schemeClr val="accent6">
                    <a:lumMod val="50000"/>
                  </a:schemeClr>
                </a:solidFill>
              </a:rPr>
              <a:t>Podaci o istraživanju</a:t>
            </a:r>
            <a:endParaRPr lang="en-US" dirty="0">
              <a:solidFill>
                <a:schemeClr val="accent6">
                  <a:lumMod val="50000"/>
                </a:schemeClr>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766998739"/>
              </p:ext>
            </p:extLst>
          </p:nvPr>
        </p:nvGraphicFramePr>
        <p:xfrm>
          <a:off x="428596" y="1214422"/>
          <a:ext cx="8358246" cy="4740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229600" cy="1143000"/>
          </a:xfrm>
        </p:spPr>
        <p:txBody>
          <a:bodyPr>
            <a:noAutofit/>
          </a:bodyPr>
          <a:lstStyle/>
          <a:p>
            <a:r>
              <a:rPr lang="sr-Latn-CS" dirty="0" smtClean="0"/>
              <a:t>Pregled sudova po sedištu i vrsti suda, odnosno realizaciji Plana </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642910" y="1785923"/>
          <a:ext cx="7715303" cy="3786216"/>
        </p:xfrm>
        <a:graphic>
          <a:graphicData uri="http://schemas.openxmlformats.org/drawingml/2006/table">
            <a:tbl>
              <a:tblPr>
                <a:tableStyleId>{E8B1032C-EA38-4F05-BA0D-38AFFFC7BED3}</a:tableStyleId>
              </a:tblPr>
              <a:tblGrid>
                <a:gridCol w="1636503"/>
                <a:gridCol w="1775745"/>
                <a:gridCol w="2491243"/>
                <a:gridCol w="1811812"/>
              </a:tblGrid>
              <a:tr h="473277">
                <a:tc>
                  <a:txBody>
                    <a:bodyPr/>
                    <a:lstStyle/>
                    <a:p>
                      <a:pPr algn="l">
                        <a:lnSpc>
                          <a:spcPct val="115000"/>
                        </a:lnSpc>
                        <a:spcAft>
                          <a:spcPts val="0"/>
                        </a:spcAft>
                      </a:pPr>
                      <a:r>
                        <a:rPr lang="sr-Latn-CS" sz="1600" b="1" dirty="0"/>
                        <a:t>Sedište suda</a:t>
                      </a:r>
                      <a:endParaRPr lang="en-US" sz="1600" b="1" dirty="0">
                        <a:latin typeface="Calibri"/>
                        <a:ea typeface="Times New Roman"/>
                        <a:cs typeface="Times New Roman"/>
                      </a:endParaRPr>
                    </a:p>
                  </a:txBody>
                  <a:tcPr marL="68580" marR="68580" marT="0" marB="0" anchor="ctr">
                    <a:solidFill>
                      <a:schemeClr val="accent6">
                        <a:lumMod val="60000"/>
                        <a:lumOff val="40000"/>
                      </a:schemeClr>
                    </a:solidFill>
                  </a:tcPr>
                </a:tc>
                <a:tc>
                  <a:txBody>
                    <a:bodyPr/>
                    <a:lstStyle/>
                    <a:p>
                      <a:pPr algn="l">
                        <a:lnSpc>
                          <a:spcPct val="115000"/>
                        </a:lnSpc>
                        <a:spcAft>
                          <a:spcPts val="0"/>
                        </a:spcAft>
                      </a:pPr>
                      <a:r>
                        <a:rPr lang="sr-Latn-CS" sz="1600" b="1" dirty="0"/>
                        <a:t>Vrsta suda</a:t>
                      </a:r>
                      <a:endParaRPr lang="en-US" sz="1600" b="1" dirty="0">
                        <a:latin typeface="Calibri"/>
                        <a:ea typeface="Times New Roman"/>
                        <a:cs typeface="Times New Roman"/>
                      </a:endParaRPr>
                    </a:p>
                  </a:txBody>
                  <a:tcPr marL="68580" marR="68580" marT="0" marB="0" anchor="ctr">
                    <a:solidFill>
                      <a:schemeClr val="accent6">
                        <a:lumMod val="60000"/>
                        <a:lumOff val="40000"/>
                      </a:schemeClr>
                    </a:solidFill>
                  </a:tcPr>
                </a:tc>
                <a:tc>
                  <a:txBody>
                    <a:bodyPr/>
                    <a:lstStyle/>
                    <a:p>
                      <a:pPr algn="l">
                        <a:lnSpc>
                          <a:spcPct val="115000"/>
                        </a:lnSpc>
                        <a:spcAft>
                          <a:spcPts val="0"/>
                        </a:spcAft>
                      </a:pPr>
                      <a:r>
                        <a:rPr lang="sr-Latn-CS" sz="1600" b="1" dirty="0"/>
                        <a:t>Realizacija Plana</a:t>
                      </a:r>
                      <a:endParaRPr lang="en-US" sz="1600" b="1" dirty="0">
                        <a:latin typeface="Calibri"/>
                        <a:ea typeface="Times New Roman"/>
                        <a:cs typeface="Times New Roman"/>
                      </a:endParaRPr>
                    </a:p>
                  </a:txBody>
                  <a:tcPr marL="68580" marR="68580" marT="0" marB="0" anchor="ctr">
                    <a:solidFill>
                      <a:schemeClr val="accent6">
                        <a:lumMod val="60000"/>
                        <a:lumOff val="40000"/>
                      </a:schemeClr>
                    </a:solidFill>
                  </a:tcPr>
                </a:tc>
                <a:tc>
                  <a:txBody>
                    <a:bodyPr/>
                    <a:lstStyle/>
                    <a:p>
                      <a:pPr algn="l">
                        <a:lnSpc>
                          <a:spcPct val="115000"/>
                        </a:lnSpc>
                        <a:spcAft>
                          <a:spcPts val="0"/>
                        </a:spcAft>
                      </a:pPr>
                      <a:r>
                        <a:rPr lang="sr-Latn-CS" sz="1600" b="1" dirty="0"/>
                        <a:t>Broj ispitanika</a:t>
                      </a:r>
                      <a:endParaRPr lang="en-US" sz="1600" b="1" dirty="0">
                        <a:latin typeface="Calibri"/>
                        <a:ea typeface="Times New Roman"/>
                        <a:cs typeface="Times New Roman"/>
                      </a:endParaRPr>
                    </a:p>
                  </a:txBody>
                  <a:tcPr marL="68580" marR="68580" marT="0" marB="0" anchor="ctr">
                    <a:solidFill>
                      <a:schemeClr val="accent6">
                        <a:lumMod val="60000"/>
                        <a:lumOff val="40000"/>
                      </a:schemeClr>
                    </a:solidFill>
                  </a:tcPr>
                </a:tc>
              </a:tr>
              <a:tr h="473277">
                <a:tc>
                  <a:txBody>
                    <a:bodyPr/>
                    <a:lstStyle/>
                    <a:p>
                      <a:pPr algn="l">
                        <a:lnSpc>
                          <a:spcPct val="115000"/>
                        </a:lnSpc>
                        <a:spcAft>
                          <a:spcPts val="0"/>
                        </a:spcAft>
                      </a:pPr>
                      <a:r>
                        <a:rPr lang="sr-Latn-CS" sz="1600"/>
                        <a:t>Beograd</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Apelacioni</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Urađen</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dirty="0"/>
                        <a:t>2</a:t>
                      </a:r>
                      <a:endParaRPr lang="en-US" sz="1600" dirty="0">
                        <a:latin typeface="Calibri"/>
                        <a:ea typeface="Times New Roman"/>
                        <a:cs typeface="Times New Roman"/>
                      </a:endParaRPr>
                    </a:p>
                  </a:txBody>
                  <a:tcPr marL="68580" marR="68580" marT="0" marB="0"/>
                </a:tc>
              </a:tr>
              <a:tr h="473277">
                <a:tc>
                  <a:txBody>
                    <a:bodyPr/>
                    <a:lstStyle/>
                    <a:p>
                      <a:pPr algn="l">
                        <a:lnSpc>
                          <a:spcPct val="115000"/>
                        </a:lnSpc>
                        <a:spcAft>
                          <a:spcPts val="0"/>
                        </a:spcAft>
                      </a:pPr>
                      <a:r>
                        <a:rPr lang="sr-Latn-CS" sz="1600"/>
                        <a:t>Niš</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Viši</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Urađen</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dirty="0"/>
                        <a:t>4</a:t>
                      </a:r>
                      <a:endParaRPr lang="en-US" sz="1600" dirty="0">
                        <a:latin typeface="Calibri"/>
                        <a:ea typeface="Times New Roman"/>
                        <a:cs typeface="Times New Roman"/>
                      </a:endParaRPr>
                    </a:p>
                  </a:txBody>
                  <a:tcPr marL="68580" marR="68580" marT="0" marB="0"/>
                </a:tc>
              </a:tr>
              <a:tr h="473277">
                <a:tc>
                  <a:txBody>
                    <a:bodyPr/>
                    <a:lstStyle/>
                    <a:p>
                      <a:pPr algn="l">
                        <a:lnSpc>
                          <a:spcPct val="115000"/>
                        </a:lnSpc>
                        <a:spcAft>
                          <a:spcPts val="0"/>
                        </a:spcAft>
                      </a:pPr>
                      <a:r>
                        <a:rPr lang="sr-Latn-CS" sz="1600"/>
                        <a:t>Užice</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Osnovni</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Urađen</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dirty="0"/>
                        <a:t>5</a:t>
                      </a:r>
                      <a:endParaRPr lang="en-US" sz="1600" dirty="0">
                        <a:latin typeface="Calibri"/>
                        <a:ea typeface="Times New Roman"/>
                        <a:cs typeface="Times New Roman"/>
                      </a:endParaRPr>
                    </a:p>
                  </a:txBody>
                  <a:tcPr marL="68580" marR="68580" marT="0" marB="0"/>
                </a:tc>
              </a:tr>
              <a:tr h="473277">
                <a:tc>
                  <a:txBody>
                    <a:bodyPr/>
                    <a:lstStyle/>
                    <a:p>
                      <a:pPr algn="l">
                        <a:lnSpc>
                          <a:spcPct val="115000"/>
                        </a:lnSpc>
                        <a:spcAft>
                          <a:spcPts val="0"/>
                        </a:spcAft>
                      </a:pPr>
                      <a:r>
                        <a:rPr lang="sr-Latn-CS" sz="1600"/>
                        <a:t>Čačak</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Osnovni</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Urađen nakon 31.3.2013.</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dirty="0"/>
                        <a:t>1</a:t>
                      </a:r>
                      <a:endParaRPr lang="en-US" sz="1600" dirty="0">
                        <a:latin typeface="Calibri"/>
                        <a:ea typeface="Times New Roman"/>
                        <a:cs typeface="Times New Roman"/>
                      </a:endParaRPr>
                    </a:p>
                  </a:txBody>
                  <a:tcPr marL="68580" marR="68580" marT="0" marB="0"/>
                </a:tc>
              </a:tr>
              <a:tr h="473277">
                <a:tc>
                  <a:txBody>
                    <a:bodyPr/>
                    <a:lstStyle/>
                    <a:p>
                      <a:pPr algn="l">
                        <a:lnSpc>
                          <a:spcPct val="115000"/>
                        </a:lnSpc>
                        <a:spcAft>
                          <a:spcPts val="0"/>
                        </a:spcAft>
                      </a:pPr>
                      <a:r>
                        <a:rPr lang="sr-Latn-CS" sz="1600"/>
                        <a:t>Šabac</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Viši</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Urađen nakon 31.3.2013.</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dirty="0"/>
                        <a:t>2</a:t>
                      </a:r>
                      <a:endParaRPr lang="en-US" sz="1600" dirty="0">
                        <a:latin typeface="Calibri"/>
                        <a:ea typeface="Times New Roman"/>
                        <a:cs typeface="Times New Roman"/>
                      </a:endParaRPr>
                    </a:p>
                  </a:txBody>
                  <a:tcPr marL="68580" marR="68580" marT="0" marB="0"/>
                </a:tc>
              </a:tr>
              <a:tr h="473277">
                <a:tc>
                  <a:txBody>
                    <a:bodyPr/>
                    <a:lstStyle/>
                    <a:p>
                      <a:pPr algn="l">
                        <a:lnSpc>
                          <a:spcPct val="115000"/>
                        </a:lnSpc>
                        <a:spcAft>
                          <a:spcPts val="0"/>
                        </a:spcAft>
                      </a:pPr>
                      <a:r>
                        <a:rPr lang="sr-Latn-CS" sz="1600"/>
                        <a:t>Ivanjica</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Osnovni</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Urađen</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dirty="0"/>
                        <a:t>2</a:t>
                      </a:r>
                      <a:endParaRPr lang="en-US" sz="1600" dirty="0">
                        <a:latin typeface="Calibri"/>
                        <a:ea typeface="Times New Roman"/>
                        <a:cs typeface="Times New Roman"/>
                      </a:endParaRPr>
                    </a:p>
                  </a:txBody>
                  <a:tcPr marL="68580" marR="68580" marT="0" marB="0"/>
                </a:tc>
              </a:tr>
              <a:tr h="473277">
                <a:tc>
                  <a:txBody>
                    <a:bodyPr/>
                    <a:lstStyle/>
                    <a:p>
                      <a:pPr algn="l">
                        <a:lnSpc>
                          <a:spcPct val="115000"/>
                        </a:lnSpc>
                        <a:spcAft>
                          <a:spcPts val="0"/>
                        </a:spcAft>
                      </a:pPr>
                      <a:r>
                        <a:rPr lang="sr-Latn-CS" sz="1600"/>
                        <a:t>Velika Plana</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Osnovni</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a:t>Nije urađen</a:t>
                      </a:r>
                      <a:endParaRPr lang="en-US" sz="1600">
                        <a:latin typeface="Calibri"/>
                        <a:ea typeface="Times New Roman"/>
                        <a:cs typeface="Times New Roman"/>
                      </a:endParaRPr>
                    </a:p>
                  </a:txBody>
                  <a:tcPr marL="68580" marR="68580" marT="0" marB="0"/>
                </a:tc>
                <a:tc>
                  <a:txBody>
                    <a:bodyPr/>
                    <a:lstStyle/>
                    <a:p>
                      <a:pPr algn="l">
                        <a:lnSpc>
                          <a:spcPct val="115000"/>
                        </a:lnSpc>
                        <a:spcAft>
                          <a:spcPts val="0"/>
                        </a:spcAft>
                      </a:pPr>
                      <a:r>
                        <a:rPr lang="sr-Latn-CS" sz="1600" dirty="0"/>
                        <a:t>2</a:t>
                      </a:r>
                      <a:endParaRPr lang="en-US" sz="1600" dirty="0">
                        <a:latin typeface="Calibri"/>
                        <a:ea typeface="Times New Roman"/>
                        <a:cs typeface="Times New Roman"/>
                      </a:endParaRPr>
                    </a:p>
                  </a:txBody>
                  <a:tcPr marL="68580" marR="68580" marT="0" marB="0"/>
                </a:tc>
              </a:tr>
            </a:tbl>
          </a:graphicData>
        </a:graphic>
      </p:graphicFrame>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Stanje u sudovima</a:t>
            </a:r>
            <a:endParaRPr lang="en-US" dirty="0"/>
          </a:p>
        </p:txBody>
      </p:sp>
      <p:sp>
        <p:nvSpPr>
          <p:cNvPr id="3" name="Content Placeholder 2"/>
          <p:cNvSpPr>
            <a:spLocks noGrp="1"/>
          </p:cNvSpPr>
          <p:nvPr>
            <p:ph idx="1"/>
          </p:nvPr>
        </p:nvSpPr>
        <p:spPr>
          <a:xfrm>
            <a:off x="8886852" y="857232"/>
            <a:ext cx="257148" cy="400039"/>
          </a:xfrm>
        </p:spPr>
        <p:txBody>
          <a:bodyPr>
            <a:normAutofit fontScale="77500" lnSpcReduction="20000"/>
          </a:bodyPr>
          <a:lstStyle/>
          <a:p>
            <a:pPr>
              <a:buNone/>
            </a:pPr>
            <a:r>
              <a:rPr lang="sr-Latn-RS" dirty="0" smtClean="0">
                <a:solidFill>
                  <a:schemeClr val="bg1"/>
                </a:solidFill>
              </a:rPr>
              <a:t>.</a:t>
            </a:r>
            <a:endParaRPr lang="en-US" dirty="0">
              <a:solidFill>
                <a:schemeClr val="bg1"/>
              </a:solidFill>
            </a:endParaRPr>
          </a:p>
        </p:txBody>
      </p:sp>
      <p:graphicFrame>
        <p:nvGraphicFramePr>
          <p:cNvPr id="4" name="Content Placeholder 3"/>
          <p:cNvGraphicFramePr>
            <a:graphicFrameLocks/>
          </p:cNvGraphicFramePr>
          <p:nvPr/>
        </p:nvGraphicFramePr>
        <p:xfrm>
          <a:off x="0" y="1142984"/>
          <a:ext cx="914400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Ocena stanja na nivou sudova</a:t>
            </a:r>
            <a:endParaRPr lang="en-US" dirty="0"/>
          </a:p>
        </p:txBody>
      </p:sp>
      <p:sp>
        <p:nvSpPr>
          <p:cNvPr id="3" name="Content Placeholder 2"/>
          <p:cNvSpPr>
            <a:spLocks noGrp="1"/>
          </p:cNvSpPr>
          <p:nvPr>
            <p:ph idx="1"/>
          </p:nvPr>
        </p:nvSpPr>
        <p:spPr>
          <a:xfrm>
            <a:off x="357158" y="1714488"/>
            <a:ext cx="8229600" cy="3143272"/>
          </a:xfrm>
          <a:ln/>
        </p:spPr>
        <p:style>
          <a:lnRef idx="1">
            <a:schemeClr val="accent6"/>
          </a:lnRef>
          <a:fillRef idx="2">
            <a:schemeClr val="accent6"/>
          </a:fillRef>
          <a:effectRef idx="1">
            <a:schemeClr val="accent6"/>
          </a:effectRef>
          <a:fontRef idx="minor">
            <a:schemeClr val="dk1"/>
          </a:fontRef>
        </p:style>
        <p:txBody>
          <a:bodyPr>
            <a:normAutofit fontScale="92500"/>
          </a:bodyPr>
          <a:lstStyle/>
          <a:p>
            <a:pPr>
              <a:buFont typeface="Courier New" pitchFamily="49" charset="0"/>
              <a:buChar char="o"/>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 Materijalno-tehnički i kadrovski aspekt - nedostatak prostora, opreme, </a:t>
            </a:r>
            <a:r>
              <a:rPr lang="sr-Latn-RS" sz="1600" dirty="0" smtClean="0"/>
              <a:t>sredstava, zaposlenih...</a:t>
            </a:r>
            <a:endParaRPr lang="sr-Latn-RS" sz="1600" dirty="0" smtClean="0">
              <a:solidFill>
                <a:schemeClr val="accent6">
                  <a:lumMod val="50000"/>
                </a:schemeClr>
              </a:solidFill>
            </a:endParaRPr>
          </a:p>
          <a:p>
            <a:pPr>
              <a:buFont typeface="Courier New" pitchFamily="49" charset="0"/>
              <a:buChar char="o"/>
            </a:pPr>
            <a:endParaRPr lang="en-US" sz="1600" dirty="0" smtClean="0">
              <a:solidFill>
                <a:schemeClr val="accent6">
                  <a:lumMod val="50000"/>
                </a:schemeClr>
              </a:solidFill>
            </a:endParaRPr>
          </a:p>
          <a:p>
            <a:pPr>
              <a:buFont typeface="Courier New" pitchFamily="49" charset="0"/>
              <a:buChar char="o"/>
            </a:pPr>
            <a:r>
              <a:rPr lang="en-US" sz="1600" dirty="0" smtClean="0"/>
              <a:t>Na </a:t>
            </a:r>
            <a:r>
              <a:rPr lang="en-US" sz="1600" dirty="0" err="1" smtClean="0"/>
              <a:t>organi</a:t>
            </a:r>
            <a:r>
              <a:rPr lang="sr-Latn-RS" sz="1600" dirty="0" smtClean="0"/>
              <a:t>z</a:t>
            </a:r>
            <a:r>
              <a:rPr lang="en-US" sz="1600" dirty="0" err="1" smtClean="0"/>
              <a:t>acionom</a:t>
            </a:r>
            <a:r>
              <a:rPr lang="en-US" sz="1600" dirty="0" smtClean="0"/>
              <a:t> </a:t>
            </a:r>
            <a:r>
              <a:rPr lang="sr-Latn-RS" sz="1600" dirty="0" smtClean="0"/>
              <a:t>nivou</a:t>
            </a:r>
            <a:r>
              <a:rPr lang="en-US" sz="1600" dirty="0" smtClean="0"/>
              <a:t> </a:t>
            </a:r>
            <a:r>
              <a:rPr lang="en-US" sz="1600" dirty="0" err="1" smtClean="0"/>
              <a:t>glavni</a:t>
            </a:r>
            <a:r>
              <a:rPr lang="en-US" sz="1600" dirty="0" smtClean="0"/>
              <a:t> problem </a:t>
            </a:r>
            <a:r>
              <a:rPr lang="en-US" sz="1600" dirty="0" err="1" smtClean="0"/>
              <a:t>su</a:t>
            </a:r>
            <a:r>
              <a:rPr lang="en-US" sz="1600" dirty="0" smtClean="0"/>
              <a:t> </a:t>
            </a:r>
            <a:r>
              <a:rPr lang="sr-Latn-RS" sz="1600" dirty="0" smtClean="0"/>
              <a:t>za</a:t>
            </a:r>
            <a:r>
              <a:rPr lang="en-US" sz="1600" dirty="0" err="1" smtClean="0"/>
              <a:t>ostali</a:t>
            </a:r>
            <a:r>
              <a:rPr lang="en-US" sz="1600" dirty="0" smtClean="0"/>
              <a:t> </a:t>
            </a:r>
            <a:r>
              <a:rPr lang="en-US" sz="1600" dirty="0" err="1" smtClean="0"/>
              <a:t>predmeti</a:t>
            </a:r>
            <a:r>
              <a:rPr lang="en-US" sz="1600" dirty="0" smtClean="0"/>
              <a:t> </a:t>
            </a:r>
            <a:r>
              <a:rPr lang="sr-Latn-RS" sz="1600" dirty="0" smtClean="0"/>
              <a:t>.</a:t>
            </a:r>
            <a:endParaRPr lang="sr-Latn-RS" sz="1600" dirty="0" smtClean="0">
              <a:solidFill>
                <a:schemeClr val="accent6">
                  <a:lumMod val="50000"/>
                </a:schemeClr>
              </a:solidFill>
            </a:endParaRPr>
          </a:p>
          <a:p>
            <a:pPr>
              <a:buFont typeface="Courier New" pitchFamily="49" charset="0"/>
              <a:buChar char="o"/>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Neujednačenost sudske prakse - „Ne može da se radi ovako i onako, mora da postoji jedinstven način rada, jedinstveni obrasci, knjige, evidencija... </a:t>
            </a:r>
          </a:p>
          <a:p>
            <a:pPr>
              <a:buNone/>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Generalan utisak osnovnih sudova je da u istim nema prostora za korupciju, jer je reč o sporovima male vrednosti, a tu je i okolnost u kojoj postoji više stupnjeva kontrole, pa bi korupcija morala da bude potkovana spregama sa višim nivoima „jedino ako ste mafijaš sa Sicilije”.</a:t>
            </a:r>
          </a:p>
          <a:p>
            <a:pPr>
              <a:buFont typeface="Courier New" pitchFamily="49" charset="0"/>
              <a:buChar char="o"/>
            </a:pPr>
            <a:endParaRPr lang="en-US" sz="1600" dirty="0">
              <a:solidFill>
                <a:schemeClr val="accent6">
                  <a:lumMod val="50000"/>
                </a:schemeClr>
              </a:solidFill>
            </a:endParaRPr>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Normativni okvir</a:t>
            </a:r>
            <a:endParaRPr lang="en-US" dirty="0"/>
          </a:p>
        </p:txBody>
      </p:sp>
      <p:sp>
        <p:nvSpPr>
          <p:cNvPr id="3" name="Content Placeholder 2"/>
          <p:cNvSpPr>
            <a:spLocks noGrp="1"/>
          </p:cNvSpPr>
          <p:nvPr>
            <p:ph idx="1"/>
          </p:nvPr>
        </p:nvSpPr>
        <p:spPr>
          <a:xfrm>
            <a:off x="428596" y="1571612"/>
            <a:ext cx="8229600" cy="3286148"/>
          </a:xfrm>
          <a:solidFill>
            <a:schemeClr val="bg1"/>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buFont typeface="Courier New" pitchFamily="49" charset="0"/>
              <a:buChar char="o"/>
            </a:pPr>
            <a:r>
              <a:rPr lang="sr-Latn-RS" sz="1600" dirty="0" smtClean="0">
                <a:solidFill>
                  <a:schemeClr val="accent6">
                    <a:lumMod val="50000"/>
                  </a:schemeClr>
                </a:solidFill>
              </a:rPr>
              <a:t>U najvećoj meri kritikovan je </a:t>
            </a:r>
            <a:r>
              <a:rPr lang="en-US" sz="1600" dirty="0" err="1" smtClean="0"/>
              <a:t>Zakon</a:t>
            </a:r>
            <a:r>
              <a:rPr lang="en-US" sz="1600" dirty="0" smtClean="0"/>
              <a:t> o </a:t>
            </a:r>
            <a:r>
              <a:rPr lang="en-US" sz="1600" dirty="0" err="1" smtClean="0"/>
              <a:t>sedištima</a:t>
            </a:r>
            <a:r>
              <a:rPr lang="en-US" sz="1600" dirty="0" smtClean="0"/>
              <a:t> </a:t>
            </a:r>
            <a:r>
              <a:rPr lang="en-US" sz="1600" dirty="0" err="1" smtClean="0"/>
              <a:t>i</a:t>
            </a:r>
            <a:r>
              <a:rPr lang="en-US" sz="1600" dirty="0" smtClean="0"/>
              <a:t> </a:t>
            </a:r>
            <a:r>
              <a:rPr lang="en-US" sz="1600" dirty="0" err="1" smtClean="0"/>
              <a:t>područjima</a:t>
            </a:r>
            <a:r>
              <a:rPr lang="en-US" sz="1600" dirty="0" smtClean="0"/>
              <a:t> </a:t>
            </a:r>
            <a:r>
              <a:rPr lang="en-US" sz="1600" dirty="0" err="1" smtClean="0"/>
              <a:t>sudova</a:t>
            </a:r>
            <a:r>
              <a:rPr lang="en-US" sz="1600" dirty="0" smtClean="0"/>
              <a:t> </a:t>
            </a:r>
            <a:r>
              <a:rPr lang="en-US" sz="1600" dirty="0" err="1" smtClean="0"/>
              <a:t>i</a:t>
            </a:r>
            <a:r>
              <a:rPr lang="en-US" sz="1600" dirty="0" smtClean="0"/>
              <a:t> </a:t>
            </a:r>
            <a:r>
              <a:rPr lang="en-US" sz="1600" dirty="0" err="1" smtClean="0"/>
              <a:t>javnih</a:t>
            </a:r>
            <a:r>
              <a:rPr lang="en-US" sz="1600" dirty="0" smtClean="0"/>
              <a:t> </a:t>
            </a:r>
            <a:r>
              <a:rPr lang="en-US" sz="1600" dirty="0" err="1" smtClean="0"/>
              <a:t>tužilaštava</a:t>
            </a:r>
            <a:r>
              <a:rPr lang="sr-Latn-RS" sz="1600" dirty="0" smtClean="0">
                <a:solidFill>
                  <a:schemeClr val="accent6">
                    <a:lumMod val="50000"/>
                  </a:schemeClr>
                </a:solidFill>
              </a:rPr>
              <a:t>. Ovaj zakon ocenjen je kao neracionalan, donet bez uvažavanja potreba sudova i građana, potpuno neodovarajuć faktičkom stanju, „čist voluntarizam“. Neravnomerna opterećenost sudova za posledicu ima neefikasnost i povećane troškovi funkcionisanja sudova. </a:t>
            </a:r>
          </a:p>
          <a:p>
            <a:pPr>
              <a:buFont typeface="Courier New" pitchFamily="49" charset="0"/>
              <a:buChar char="o"/>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Beograd se uzima kao parametar kvaliteta sudstva, sagovornici napominju da „i drugi deo Srbije utiče na doživljaj efikasnosti.“</a:t>
            </a:r>
          </a:p>
          <a:p>
            <a:pPr>
              <a:buFont typeface="Courier New" pitchFamily="49" charset="0"/>
              <a:buChar char="o"/>
            </a:pPr>
            <a:endParaRPr lang="en-U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Kada je reč o ostalim zakonima u ovoj oblasti glavna zamerka je da se pri njihovom donošenju i menjanju ne konsultuje stručna javnost, „donose se instituti koji nisu svojstveni našem pravnom sistemu, podnevlju, tradiciji...“</a:t>
            </a:r>
            <a:endParaRPr lang="en-US" sz="1600" dirty="0" smtClean="0">
              <a:solidFill>
                <a:schemeClr val="accent6">
                  <a:lumMod val="50000"/>
                </a:schemeClr>
              </a:solidFill>
            </a:endParaRPr>
          </a:p>
          <a:p>
            <a:pPr>
              <a:buFont typeface="Courier New" pitchFamily="49" charset="0"/>
              <a:buChar char="o"/>
            </a:pPr>
            <a:endParaRPr lang="en-US" sz="1600" dirty="0">
              <a:solidFill>
                <a:schemeClr val="accent6">
                  <a:lumMod val="50000"/>
                </a:schemeClr>
              </a:solidFill>
            </a:endParaRPr>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www.ekapija.com/dokumenti/visoki_savet_sudstva_160312.jpg"/>
          <p:cNvPicPr>
            <a:picLocks noChangeAspect="1" noChangeArrowheads="1"/>
          </p:cNvPicPr>
          <p:nvPr/>
        </p:nvPicPr>
        <p:blipFill>
          <a:blip r:embed="rId2">
            <a:lum bright="25000"/>
          </a:blip>
          <a:srcRect/>
          <a:stretch>
            <a:fillRect/>
          </a:stretch>
        </p:blipFill>
        <p:spPr bwMode="auto">
          <a:xfrm>
            <a:off x="7143768" y="2214554"/>
            <a:ext cx="1714512" cy="1285884"/>
          </a:xfrm>
          <a:prstGeom prst="rect">
            <a:avLst/>
          </a:prstGeom>
          <a:noFill/>
          <a:ln>
            <a:noFill/>
          </a:ln>
        </p:spPr>
      </p:pic>
      <p:sp>
        <p:nvSpPr>
          <p:cNvPr id="2" name="Title 1"/>
          <p:cNvSpPr>
            <a:spLocks noGrp="1"/>
          </p:cNvSpPr>
          <p:nvPr>
            <p:ph type="title"/>
          </p:nvPr>
        </p:nvSpPr>
        <p:spPr>
          <a:xfrm>
            <a:off x="428596" y="500042"/>
            <a:ext cx="8229600" cy="1143000"/>
          </a:xfrm>
        </p:spPr>
        <p:txBody>
          <a:bodyPr>
            <a:noAutofit/>
          </a:bodyPr>
          <a:lstStyle/>
          <a:p>
            <a:r>
              <a:rPr lang="sr-Latn-RS" dirty="0" smtClean="0"/>
              <a:t>Institucionalni okvir</a:t>
            </a:r>
            <a:endParaRPr lang="en-US" dirty="0"/>
          </a:p>
        </p:txBody>
      </p:sp>
      <p:sp>
        <p:nvSpPr>
          <p:cNvPr id="3" name="Content Placeholder 2"/>
          <p:cNvSpPr>
            <a:spLocks noGrp="1"/>
          </p:cNvSpPr>
          <p:nvPr>
            <p:ph idx="1"/>
          </p:nvPr>
        </p:nvSpPr>
        <p:spPr>
          <a:xfrm>
            <a:off x="285720" y="1500174"/>
            <a:ext cx="7572428" cy="4500594"/>
          </a:xfrm>
          <a:ln>
            <a:solidFill>
              <a:schemeClr val="accent6">
                <a:lumMod val="50000"/>
              </a:schemeClr>
            </a:solidFill>
          </a:ln>
        </p:spPr>
        <p:txBody>
          <a:bodyPr>
            <a:normAutofit lnSpcReduction="10000"/>
          </a:bodyPr>
          <a:lstStyle/>
          <a:p>
            <a:pPr>
              <a:buFont typeface="Courier New" pitchFamily="49" charset="0"/>
              <a:buChar char="o"/>
            </a:pPr>
            <a:r>
              <a:rPr lang="sr-Latn-RS" sz="1600" dirty="0" smtClean="0">
                <a:solidFill>
                  <a:schemeClr val="accent6">
                    <a:lumMod val="50000"/>
                  </a:schemeClr>
                </a:solidFill>
              </a:rPr>
              <a:t>Ministarstvo pravde i Visoki savet sudstva po oceni intervjuisanih nisu dostupni sudovima u dovoljnoj meri, ne osluškuju njihove potrebe i probleme. Konsultovanje sa sudovima „reda radi“ dovodi do njihove inertnosti. </a:t>
            </a:r>
          </a:p>
          <a:p>
            <a:pPr>
              <a:buFont typeface="Courier New" pitchFamily="49" charset="0"/>
              <a:buChar char="o"/>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Konfuzija u komunikaciji sa ovim institucijama nastaje iz neprecizno postavjenih pitanja po kojima im se obraćaju, osobito kada se govori o finansijama, odnosno izradi finansijskog plana. Predlog je da ova stavka pređe u isključivu nadležnost jedne od ove dve institucije i time se precizira procedura. </a:t>
            </a:r>
          </a:p>
          <a:p>
            <a:pPr>
              <a:buFont typeface="Courier New" pitchFamily="49" charset="0"/>
              <a:buChar char="o"/>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Ovde je istaknuta i pretrpanost izveštavanja o radu ovim institucijama, koja ih ograničava u kvalitetnom obavljanju dnevnih radnih obaveza, pa im tako ostaje vremena samo za „gašenje požara“. Doživljaj je da ovi izveštaji nisu ispraćeni, pa utrošeno vreme i energija u njihovu izradu gube smisao. „Problem je što vi stalno zavisite od onih gore, a odgovarate za sve što niste uradili.“</a:t>
            </a:r>
          </a:p>
          <a:p>
            <a:pPr>
              <a:buFont typeface="Courier New" pitchFamily="49" charset="0"/>
              <a:buChar char="o"/>
            </a:pPr>
            <a:endParaRPr lang="sr-Latn-RS" sz="1600" dirty="0" smtClean="0">
              <a:solidFill>
                <a:schemeClr val="accent6">
                  <a:lumMod val="50000"/>
                </a:schemeClr>
              </a:solidFill>
            </a:endParaRPr>
          </a:p>
          <a:p>
            <a:pPr>
              <a:buFont typeface="Courier New" pitchFamily="49" charset="0"/>
              <a:buChar char="o"/>
            </a:pPr>
            <a:r>
              <a:rPr lang="sr-Latn-RS" sz="1600" dirty="0" smtClean="0"/>
              <a:t>Napomenuta je i loša saradnji Ministarstva pravde i civilnog društva koje ima kapacitet da unapredi pravosuđe, „ne koriste ga jer civilno društvo kritikuje.“</a:t>
            </a:r>
            <a:endParaRPr lang="en-US" sz="1600" dirty="0" smtClean="0"/>
          </a:p>
          <a:p>
            <a:pPr>
              <a:buFont typeface="Courier New" pitchFamily="49" charset="0"/>
              <a:buChar char="o"/>
            </a:pPr>
            <a:endParaRPr lang="sr-Latn-RS" sz="1600" dirty="0" smtClean="0"/>
          </a:p>
          <a:p>
            <a:pPr>
              <a:buFont typeface="Courier New" pitchFamily="49" charset="0"/>
              <a:buChar char="o"/>
            </a:pPr>
            <a:endParaRPr lang="en-US" sz="1600" dirty="0" smtClean="0">
              <a:solidFill>
                <a:schemeClr val="accent6">
                  <a:lumMod val="50000"/>
                </a:schemeClr>
              </a:solidFill>
            </a:endParaRPr>
          </a:p>
          <a:p>
            <a:pPr>
              <a:buFont typeface="Courier New" pitchFamily="49" charset="0"/>
              <a:buChar char="o"/>
            </a:pPr>
            <a:endParaRPr lang="en-US" sz="1600" dirty="0">
              <a:solidFill>
                <a:schemeClr val="accent6">
                  <a:lumMod val="50000"/>
                </a:schemeClr>
              </a:solidFill>
            </a:endParaRPr>
          </a:p>
        </p:txBody>
      </p:sp>
      <p:pic>
        <p:nvPicPr>
          <p:cNvPr id="10250" name="Picture 10" descr="http://www.mpravde.gov.rs/img/facebook-logo.png"/>
          <p:cNvPicPr>
            <a:picLocks noChangeAspect="1" noChangeArrowheads="1"/>
          </p:cNvPicPr>
          <p:nvPr/>
        </p:nvPicPr>
        <p:blipFill>
          <a:blip r:embed="rId3" cstate="print">
            <a:lum bright="12000" contrast="-23000"/>
          </a:blip>
          <a:srcRect/>
          <a:stretch>
            <a:fillRect/>
          </a:stretch>
        </p:blipFill>
        <p:spPr bwMode="auto">
          <a:xfrm>
            <a:off x="7786678" y="1071546"/>
            <a:ext cx="1357322" cy="1357322"/>
          </a:xfrm>
          <a:prstGeom prst="rect">
            <a:avLst/>
          </a:prstGeom>
          <a:noFill/>
          <a:ln>
            <a:noFill/>
          </a:ln>
        </p:spPr>
      </p:pic>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686800" cy="1154098"/>
          </a:xfrm>
        </p:spPr>
        <p:txBody>
          <a:bodyPr>
            <a:noAutofit/>
          </a:bodyPr>
          <a:lstStyle/>
          <a:p>
            <a:r>
              <a:rPr lang="sr-Latn-RS" dirty="0" smtClean="0"/>
              <a:t>Upravljanje dokumentacijom/bezbednost</a:t>
            </a:r>
            <a:endParaRPr lang="en-US" dirty="0"/>
          </a:p>
        </p:txBody>
      </p:sp>
      <p:sp>
        <p:nvSpPr>
          <p:cNvPr id="3" name="Content Placeholder 2"/>
          <p:cNvSpPr>
            <a:spLocks noGrp="1"/>
          </p:cNvSpPr>
          <p:nvPr>
            <p:ph idx="1"/>
          </p:nvPr>
        </p:nvSpPr>
        <p:spPr>
          <a:xfrm>
            <a:off x="357158" y="1857364"/>
            <a:ext cx="8229600" cy="3786214"/>
          </a:xfrm>
          <a:ln/>
        </p:spPr>
        <p:style>
          <a:lnRef idx="1">
            <a:schemeClr val="accent6"/>
          </a:lnRef>
          <a:fillRef idx="2">
            <a:schemeClr val="accent6"/>
          </a:fillRef>
          <a:effectRef idx="1">
            <a:schemeClr val="accent6"/>
          </a:effectRef>
          <a:fontRef idx="minor">
            <a:schemeClr val="dk1"/>
          </a:fontRef>
        </p:style>
        <p:txBody>
          <a:bodyPr>
            <a:noAutofit/>
          </a:bodyPr>
          <a:lstStyle/>
          <a:p>
            <a:pPr>
              <a:buFont typeface="Courier New" pitchFamily="49" charset="0"/>
              <a:buChar char="o"/>
            </a:pPr>
            <a:r>
              <a:rPr lang="sr-Latn-RS" sz="1600" dirty="0" smtClean="0">
                <a:solidFill>
                  <a:schemeClr val="accent6">
                    <a:lumMod val="50000"/>
                  </a:schemeClr>
                </a:solidFill>
              </a:rPr>
              <a:t>Sistem upravljanja dokumentacijom ocenjen je kao nebezbedan, gde se većinski mislilo na prijem i arhiviranje predmeta, dok je upravljanje dokumentacijom suda dotaknuto u maloj meri. </a:t>
            </a:r>
          </a:p>
          <a:p>
            <a:pPr>
              <a:buFont typeface="Courier New" pitchFamily="49" charset="0"/>
              <a:buChar char="o"/>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Kao uzročnik nebezbednosti uglavnom je navođeno privremeno osoblje koje zahvajujući AVP sistemu (automatsko vođenje podataka) ima pristup predmetima u elektronskoj formi bez nadzora. </a:t>
            </a:r>
          </a:p>
          <a:p>
            <a:pPr>
              <a:buFont typeface="Courier New" pitchFamily="49" charset="0"/>
              <a:buChar char="o"/>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Ukazano je i na nepravilno arhiviranje dokumentacije i svima omogućen pristup arhivama. „Tamo silazi kako ko stigne“, jer za arhive nije imenovana odgovorna osoba, arhivar.  </a:t>
            </a:r>
          </a:p>
          <a:p>
            <a:pPr>
              <a:buFont typeface="Courier New" pitchFamily="49" charset="0"/>
              <a:buChar char="o"/>
            </a:pPr>
            <a:endParaRPr lang="en-U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Sudska dokumentacija nema jedinstvenu bazu na nivu Republike. Baze dokumentacije po sudovima međusobno su nekompatibilne. </a:t>
            </a:r>
            <a:endParaRPr lang="en-US" sz="1600" dirty="0" smtClean="0">
              <a:solidFill>
                <a:schemeClr val="accent6">
                  <a:lumMod val="50000"/>
                </a:schemeClr>
              </a:solidFill>
            </a:endParaRPr>
          </a:p>
          <a:p>
            <a:pPr>
              <a:buFont typeface="Courier New" pitchFamily="49" charset="0"/>
              <a:buChar char="o"/>
            </a:pPr>
            <a:endParaRPr lang="en-US" sz="1600" dirty="0">
              <a:solidFill>
                <a:schemeClr val="accent6">
                  <a:lumMod val="50000"/>
                </a:schemeClr>
              </a:solidFill>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Aspekti izrade Plana integriteta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427883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Upravljanje finansijama</a:t>
            </a:r>
            <a:endParaRPr lang="en-US" dirty="0"/>
          </a:p>
        </p:txBody>
      </p:sp>
      <p:sp>
        <p:nvSpPr>
          <p:cNvPr id="3" name="Content Placeholder 2"/>
          <p:cNvSpPr>
            <a:spLocks noGrp="1"/>
          </p:cNvSpPr>
          <p:nvPr>
            <p:ph idx="1"/>
          </p:nvPr>
        </p:nvSpPr>
        <p:spPr>
          <a:xfrm>
            <a:off x="357158" y="1214422"/>
            <a:ext cx="8286808" cy="3857652"/>
          </a:xfrm>
          <a:ln>
            <a:solidFill>
              <a:schemeClr val="accent6">
                <a:lumMod val="50000"/>
              </a:schemeClr>
            </a:solidFill>
          </a:ln>
        </p:spPr>
        <p:txBody>
          <a:bodyPr>
            <a:noAutofit/>
          </a:bodyPr>
          <a:lstStyle/>
          <a:p>
            <a:pPr>
              <a:buFont typeface="Courier New" pitchFamily="49" charset="0"/>
              <a:buChar char="o"/>
            </a:pPr>
            <a:r>
              <a:rPr lang="sr-Latn-RS" sz="1600" dirty="0" smtClean="0">
                <a:solidFill>
                  <a:schemeClr val="accent6">
                    <a:lumMod val="50000"/>
                  </a:schemeClr>
                </a:solidFill>
              </a:rPr>
              <a:t>Potrebe sudova za neophodnim sredstvima nisu zadovoljene, što sagovornici navode kao uzročnik  smanjene produktivnosti i efikasnosti. Sudovi se suočavaju sa situacijom u kojoj nemaju računovodstvo pa se planovi rade „na brzinu i potpuno amaterski“. Oni koji pak službe poseduju smisao opsežnosti prcedure izrade Finansijskog plana gube kada se susretnu sa realno dostupnim sumama. </a:t>
            </a:r>
          </a:p>
          <a:p>
            <a:pPr>
              <a:buFont typeface="Courier New" pitchFamily="49" charset="0"/>
              <a:buChar char="o"/>
            </a:pPr>
            <a:endParaRPr lang="en-U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Kao krucijalni problem u ovoj sferi navedeno je postupanje po predmetu, a da pri tom nije plaćena sudska taksa. Iiako sud mora biti dostupan svima, ovde su zabležene brojne zloupotrebe, pa tako su neretke situacije u kojima se kroz izvršni postupak vidi da je naplaćeno istraživanje i kamata na troškove, a da sudska taksa nikad nije uplaćena. U ovakvim situacijama sud vrši prinudnu naplatu preko Poreske uprave, gde se otvara novi problem. Iznosi koji bi trebao prinudno da budu naplaćeni Poreska uprava ocenjuje kao preniske, pa su sudovi tako u stalnom gubitku. A kako Sudska taksa zastareva za svega tri godine, taj novac nikad ne stigne do budžeta Republike Srbije, iako nije reč o zanemarljivom iznosu, uzeći u obzir broj postupaka koji se vode. </a:t>
            </a:r>
          </a:p>
          <a:p>
            <a:pPr>
              <a:buNone/>
            </a:pPr>
            <a:endParaRPr lang="en-US" sz="1600" dirty="0" smtClean="0">
              <a:solidFill>
                <a:schemeClr val="accent6">
                  <a:lumMod val="50000"/>
                </a:schemeClr>
              </a:solidFill>
            </a:endParaRPr>
          </a:p>
        </p:txBody>
      </p:sp>
      <p:sp>
        <p:nvSpPr>
          <p:cNvPr id="4" name="Content Placeholder 2"/>
          <p:cNvSpPr txBox="1">
            <a:spLocks/>
          </p:cNvSpPr>
          <p:nvPr/>
        </p:nvSpPr>
        <p:spPr>
          <a:xfrm>
            <a:off x="357158" y="5214950"/>
            <a:ext cx="8286808" cy="446298"/>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rPr>
              <a:t>Osipanju budžeta za pravosuđe doprinosi i činjenica da se i tužilački troškovi naplaćuju iz istog.</a:t>
            </a:r>
            <a:endParaRPr kumimoji="0" lang="en-US" sz="16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endParaRPr kumimoji="0" lang="en-US" sz="1600" b="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Ocena</a:t>
            </a:r>
            <a:r>
              <a:rPr lang="sr-Latn-RS" dirty="0" smtClean="0"/>
              <a:t> sistema javnih nabavki</a:t>
            </a:r>
            <a:endParaRPr lang="en-US" dirty="0"/>
          </a:p>
        </p:txBody>
      </p:sp>
      <p:sp>
        <p:nvSpPr>
          <p:cNvPr id="3" name="Content Placeholder 2"/>
          <p:cNvSpPr>
            <a:spLocks noGrp="1"/>
          </p:cNvSpPr>
          <p:nvPr>
            <p:ph idx="1"/>
          </p:nvPr>
        </p:nvSpPr>
        <p:spPr>
          <a:xfrm>
            <a:off x="500034" y="1714488"/>
            <a:ext cx="6429420" cy="1500198"/>
          </a:xfrm>
          <a:ln/>
        </p:spPr>
        <p:style>
          <a:lnRef idx="1">
            <a:schemeClr val="accent6"/>
          </a:lnRef>
          <a:fillRef idx="2">
            <a:schemeClr val="accent6"/>
          </a:fillRef>
          <a:effectRef idx="1">
            <a:schemeClr val="accent6"/>
          </a:effectRef>
          <a:fontRef idx="minor">
            <a:schemeClr val="dk1"/>
          </a:fontRef>
        </p:style>
        <p:txBody>
          <a:bodyPr>
            <a:normAutofit/>
          </a:bodyPr>
          <a:lstStyle/>
          <a:p>
            <a:pPr>
              <a:buFont typeface="Courier New" pitchFamily="49" charset="0"/>
              <a:buChar char="o"/>
            </a:pPr>
            <a:r>
              <a:rPr lang="sr-Latn-RS" sz="1600" dirty="0" smtClean="0">
                <a:solidFill>
                  <a:schemeClr val="accent6">
                    <a:lumMod val="50000"/>
                  </a:schemeClr>
                </a:solidFill>
              </a:rPr>
              <a:t>Zakon o javnim nabavkama okarakterisan je kao „komplikovan“, „isuviše detaljan“, a osoblje suda koje treba da ga primenjuje kao „neuko“. „Čovek iz komisije krivično odgovara za neki postupak koji je uradio iz neznanja, ne iz loše namere.“ </a:t>
            </a:r>
          </a:p>
          <a:p>
            <a:pPr>
              <a:buNone/>
            </a:pPr>
            <a:endParaRPr lang="sr-Latn-RS" sz="1600" dirty="0" smtClean="0">
              <a:solidFill>
                <a:schemeClr val="accent6">
                  <a:lumMod val="50000"/>
                </a:schemeClr>
              </a:solidFill>
            </a:endParaRPr>
          </a:p>
        </p:txBody>
      </p:sp>
      <p:sp>
        <p:nvSpPr>
          <p:cNvPr id="4" name="Content Placeholder 2"/>
          <p:cNvSpPr txBox="1">
            <a:spLocks/>
          </p:cNvSpPr>
          <p:nvPr/>
        </p:nvSpPr>
        <p:spPr>
          <a:xfrm>
            <a:off x="1285852" y="3571876"/>
            <a:ext cx="7215238" cy="1571636"/>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rPr>
              <a:t>Većina sagovornika rešenje problema vidi u specijalizovanoj službi suda kojoj bi delokrug rada bio isključivo sprovođenje javnih nabavki i kontrola ugovora o sprovođenju javne nabavke. Centralizovana služva za javne nabavke na nivou Republike koja se vidi kao neki vid rešenja od strane nadležnih institucija ocenjena je kao „prevelik zalogaj“. </a:t>
            </a:r>
            <a:endParaRPr kumimoji="0" lang="en-US" sz="1600" b="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Upravljanje kadrovima</a:t>
            </a:r>
            <a:endParaRPr lang="en-US" dirty="0"/>
          </a:p>
        </p:txBody>
      </p:sp>
      <p:sp>
        <p:nvSpPr>
          <p:cNvPr id="3" name="Content Placeholder 2"/>
          <p:cNvSpPr>
            <a:spLocks noGrp="1"/>
          </p:cNvSpPr>
          <p:nvPr>
            <p:ph idx="1"/>
          </p:nvPr>
        </p:nvSpPr>
        <p:spPr>
          <a:xfrm>
            <a:off x="214282" y="1142984"/>
            <a:ext cx="8715436" cy="4929222"/>
          </a:xfrm>
          <a:ln>
            <a:solidFill>
              <a:schemeClr val="accent6">
                <a:lumMod val="50000"/>
              </a:schemeClr>
            </a:solidFill>
          </a:ln>
        </p:spPr>
        <p:txBody>
          <a:bodyPr>
            <a:noAutofit/>
          </a:bodyPr>
          <a:lstStyle/>
          <a:p>
            <a:pPr>
              <a:buFont typeface="Courier New" pitchFamily="49" charset="0"/>
              <a:buChar char="o"/>
            </a:pPr>
            <a:r>
              <a:rPr lang="sr-Latn-RS" sz="1600" dirty="0" smtClean="0">
                <a:solidFill>
                  <a:schemeClr val="accent6">
                    <a:lumMod val="50000"/>
                  </a:schemeClr>
                </a:solidFill>
              </a:rPr>
              <a:t>Sud je u obavezi da se kreće u okviru kadrovskog plana Ministarstva pravde, bez obzira što to ne odgovara njegovoj faktičkoj potrebi za određenim kadrovima. Novopostavljeni predsednici sudova zatiču nasleđen kadar, pa su tako prinuđeni da funkcionišu sa nedovoljnim brojem sudija i prevelikim brojem stražara. </a:t>
            </a:r>
          </a:p>
          <a:p>
            <a:pPr>
              <a:buFont typeface="Courier New" pitchFamily="49" charset="0"/>
              <a:buChar char="o"/>
            </a:pPr>
            <a:r>
              <a:rPr lang="sr-Latn-RS" sz="1600" dirty="0" smtClean="0">
                <a:solidFill>
                  <a:schemeClr val="accent6">
                    <a:lumMod val="50000"/>
                  </a:schemeClr>
                </a:solidFill>
              </a:rPr>
              <a:t>Predstavnici Visokog saveta sudstva koji raspisuju konkurse za predsednike sudova i sudije okarakterisani su kao „neko ko ne poznaje obimnost posla“, zanemarujući podatke o broju predmeta i izvršenja koji im se dostavljauju u jednomesečnim izveštajima. </a:t>
            </a:r>
          </a:p>
          <a:p>
            <a:pPr>
              <a:buFont typeface="Courier New" pitchFamily="49" charset="0"/>
              <a:buChar char="o"/>
            </a:pPr>
            <a:r>
              <a:rPr lang="sr-Latn-RS" sz="1600" dirty="0" smtClean="0">
                <a:solidFill>
                  <a:schemeClr val="accent6">
                    <a:lumMod val="50000"/>
                  </a:schemeClr>
                </a:solidFill>
              </a:rPr>
              <a:t>Mali broj sudija po automatizmu se reflektuje na celu strukturu zaposlenih, jer na jednog sudiju sud zapošljava </a:t>
            </a:r>
            <a:r>
              <a:rPr lang="en-US" sz="1600" dirty="0" err="1" smtClean="0">
                <a:solidFill>
                  <a:schemeClr val="accent6">
                    <a:lumMod val="50000"/>
                  </a:schemeClr>
                </a:solidFill>
              </a:rPr>
              <a:t>oko</a:t>
            </a:r>
            <a:r>
              <a:rPr lang="en-US" sz="1600" dirty="0" smtClean="0">
                <a:solidFill>
                  <a:schemeClr val="accent6">
                    <a:lumMod val="50000"/>
                  </a:schemeClr>
                </a:solidFill>
              </a:rPr>
              <a:t> </a:t>
            </a:r>
            <a:r>
              <a:rPr lang="sr-Latn-RS" sz="1600" dirty="0" smtClean="0">
                <a:solidFill>
                  <a:schemeClr val="accent6">
                    <a:lumMod val="50000"/>
                  </a:schemeClr>
                </a:solidFill>
              </a:rPr>
              <a:t>0.8</a:t>
            </a:r>
            <a:r>
              <a:rPr lang="en-US" sz="1600" dirty="0" smtClean="0">
                <a:solidFill>
                  <a:schemeClr val="accent6">
                    <a:lumMod val="50000"/>
                  </a:schemeClr>
                </a:solidFill>
              </a:rPr>
              <a:t>%</a:t>
            </a:r>
            <a:r>
              <a:rPr lang="sr-Latn-RS" sz="1600" dirty="0" smtClean="0">
                <a:solidFill>
                  <a:schemeClr val="accent6">
                    <a:lumMod val="50000"/>
                  </a:schemeClr>
                </a:solidFill>
              </a:rPr>
              <a:t> nesudećeg osoblja. </a:t>
            </a:r>
          </a:p>
          <a:p>
            <a:pPr>
              <a:buFont typeface="Courier New" pitchFamily="49" charset="0"/>
              <a:buChar char="o"/>
            </a:pPr>
            <a:r>
              <a:rPr lang="sr-Latn-RS" sz="1600" dirty="0" smtClean="0">
                <a:solidFill>
                  <a:schemeClr val="accent6">
                    <a:lumMod val="50000"/>
                  </a:schemeClr>
                </a:solidFill>
              </a:rPr>
              <a:t>Promena opisa posla zaposlenima koji su na raspolaganju predsedniku suda ograničena je Zakonom o državnim službenicima i nameštenicima, pa je ovakvo rešenje kratkotrajno. </a:t>
            </a:r>
          </a:p>
          <a:p>
            <a:pPr>
              <a:buFont typeface="Courier New" pitchFamily="49" charset="0"/>
              <a:buChar char="o"/>
            </a:pPr>
            <a:r>
              <a:rPr lang="sr-Latn-RS" sz="1600" dirty="0" smtClean="0">
                <a:solidFill>
                  <a:schemeClr val="accent6">
                    <a:lumMod val="50000"/>
                  </a:schemeClr>
                </a:solidFill>
              </a:rPr>
              <a:t>Privremeno zaposleno osoblje posmatra se kao neprimereno instituciji kakva je sud, jer takav kontekst umanjuje njhovu odgovornost, pa se ovakvo delovanje ne vidi kao sistemsko rešenje problema. Neretke su situacije u kojima privremeno zaposleni kojima je ugovor ograničen na godinu dana u periodu do novog ugovora od 30 dana dolaze na posao, pa čak stavljaju i svoj potpis na dokumentaciju, iako u tom trenutku nisu formalno zaposleni.</a:t>
            </a:r>
            <a:endParaRPr lang="en-U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Iako je na predsednku suda evaluacija rada kadrova, ne postoje kriterijumi po kojima se ona vrši, pa se ova procedura sprovodi formalno, vodeći računa da se ne povrede među-ljudski odnosi, čime se iznova narušava kvalitet rada suda. </a:t>
            </a:r>
            <a:endParaRPr lang="en-US" sz="1600" dirty="0" smtClean="0">
              <a:solidFill>
                <a:schemeClr val="accent6">
                  <a:lumMod val="50000"/>
                </a:schemeClr>
              </a:solidFill>
            </a:endParaRPr>
          </a:p>
          <a:p>
            <a:pPr>
              <a:buFont typeface="Courier New" pitchFamily="49" charset="0"/>
              <a:buChar char="o"/>
            </a:pPr>
            <a:endParaRPr lang="en-US" sz="1600" dirty="0">
              <a:solidFill>
                <a:schemeClr val="accent6">
                  <a:lumMod val="50000"/>
                </a:schemeClr>
              </a:solidFill>
            </a:endParaRPr>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Edukacija</a:t>
            </a:r>
            <a:endParaRPr lang="en-US" dirty="0"/>
          </a:p>
        </p:txBody>
      </p:sp>
      <p:sp>
        <p:nvSpPr>
          <p:cNvPr id="3" name="Content Placeholder 2"/>
          <p:cNvSpPr>
            <a:spLocks noGrp="1"/>
          </p:cNvSpPr>
          <p:nvPr>
            <p:ph idx="1"/>
          </p:nvPr>
        </p:nvSpPr>
        <p:spPr>
          <a:xfrm>
            <a:off x="500034" y="1643050"/>
            <a:ext cx="8001056" cy="3643338"/>
          </a:xfrm>
          <a:ln/>
        </p:spPr>
        <p:style>
          <a:lnRef idx="1">
            <a:schemeClr val="accent6"/>
          </a:lnRef>
          <a:fillRef idx="2">
            <a:schemeClr val="accent6"/>
          </a:fillRef>
          <a:effectRef idx="1">
            <a:schemeClr val="accent6"/>
          </a:effectRef>
          <a:fontRef idx="minor">
            <a:schemeClr val="dk1"/>
          </a:fontRef>
        </p:style>
        <p:txBody>
          <a:bodyPr>
            <a:noAutofit/>
          </a:bodyPr>
          <a:lstStyle/>
          <a:p>
            <a:pPr>
              <a:buFont typeface="Courier New" pitchFamily="49" charset="0"/>
              <a:buChar char="o"/>
            </a:pPr>
            <a:r>
              <a:rPr lang="sr-Latn-RS" sz="1600" dirty="0" smtClean="0">
                <a:solidFill>
                  <a:schemeClr val="accent6">
                    <a:lumMod val="50000"/>
                  </a:schemeClr>
                </a:solidFill>
              </a:rPr>
              <a:t>Edukacija zaposlenih kao potreba isticana je od većine sagovornika. Mladi kadrovi samostalno se obučavaju, što rezultira greškama, ponovljenim procedurama, odugovlačenjem postupaka. Međutim pretrpanost poslom ne ostavlja prostora za edukaciju („odlazak na svaku konferenciju se iskija“) čime se krug zatvara. </a:t>
            </a:r>
            <a:endParaRPr lang="en-US" sz="1600" dirty="0" smtClean="0">
              <a:solidFill>
                <a:schemeClr val="accent6">
                  <a:lumMod val="50000"/>
                </a:schemeClr>
              </a:solidFill>
            </a:endParaRPr>
          </a:p>
          <a:p>
            <a:pPr>
              <a:buFont typeface="Courier New" pitchFamily="49" charset="0"/>
              <a:buChar char="o"/>
            </a:pPr>
            <a:endParaRPr lang="en-U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Pitanje kome biste se obratili za sticanje neophodnih znanja ostalo je bez odgovora, takva institucija nije prepoznata, iako je ova oblast formalno regulisana nadležnostima i Visokog  saveta sudstva i Ministarstva pravde. Sa druge strane ukazano je na doživljaj edukacije kao kazne od strane zaposenih (seminari, stručne konferencije). Prisutan je konzervatizam, osobito od strane starijeg kadra. Radije se hoda utabanim stazama. „Mi smo uvek tako radili, šta vi sad tu izmišljate.“</a:t>
            </a:r>
            <a:endParaRPr lang="en-US" sz="1600" dirty="0" smtClean="0">
              <a:solidFill>
                <a:schemeClr val="accent6">
                  <a:lumMod val="50000"/>
                </a:schemeClr>
              </a:solidFill>
            </a:endParaRPr>
          </a:p>
          <a:p>
            <a:pPr>
              <a:buFont typeface="Courier New" pitchFamily="49" charset="0"/>
              <a:buChar char="o"/>
            </a:pPr>
            <a:endParaRPr lang="en-U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(Ne)poštovanje etičkih principa takođe se vezuje za nivo edukovanosti kadrova. </a:t>
            </a:r>
            <a:endParaRPr lang="en-US" sz="1600" dirty="0" smtClean="0">
              <a:solidFill>
                <a:schemeClr val="accent6">
                  <a:lumMod val="50000"/>
                </a:schemeClr>
              </a:solidFill>
            </a:endParaRPr>
          </a:p>
          <a:p>
            <a:pPr>
              <a:buFont typeface="Courier New" pitchFamily="49" charset="0"/>
              <a:buChar char="o"/>
            </a:pPr>
            <a:endParaRPr lang="en-US" sz="1600" dirty="0">
              <a:solidFill>
                <a:schemeClr val="accent6">
                  <a:lumMod val="50000"/>
                </a:schemeClr>
              </a:solidFill>
            </a:endParaRPr>
          </a:p>
        </p:txBody>
      </p:sp>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Položaj sudija</a:t>
            </a:r>
            <a:endParaRPr lang="en-US" dirty="0"/>
          </a:p>
        </p:txBody>
      </p:sp>
      <p:sp>
        <p:nvSpPr>
          <p:cNvPr id="3" name="Content Placeholder 2"/>
          <p:cNvSpPr>
            <a:spLocks noGrp="1"/>
          </p:cNvSpPr>
          <p:nvPr>
            <p:ph idx="1"/>
          </p:nvPr>
        </p:nvSpPr>
        <p:spPr>
          <a:xfrm>
            <a:off x="214282" y="1142984"/>
            <a:ext cx="8715436" cy="3929090"/>
          </a:xfrm>
          <a:ln>
            <a:solidFill>
              <a:schemeClr val="accent6">
                <a:lumMod val="50000"/>
              </a:schemeClr>
            </a:solidFill>
          </a:ln>
        </p:spPr>
        <p:txBody>
          <a:bodyPr>
            <a:noAutofit/>
          </a:bodyPr>
          <a:lstStyle/>
          <a:p>
            <a:pPr>
              <a:buFont typeface="Courier New" pitchFamily="49" charset="0"/>
              <a:buChar char="o"/>
            </a:pPr>
            <a:r>
              <a:rPr lang="sr-Latn-RS" sz="1600" dirty="0" smtClean="0">
                <a:solidFill>
                  <a:schemeClr val="accent6">
                    <a:lumMod val="50000"/>
                  </a:schemeClr>
                </a:solidFill>
              </a:rPr>
              <a:t>Urušena svest za opšti interes - statistika ispred struke – sistem koji sudiju stavlja u prvi plan i time potiskuje sud kao instituciju. </a:t>
            </a:r>
          </a:p>
          <a:p>
            <a:pPr>
              <a:buFont typeface="Courier New" pitchFamily="49" charset="0"/>
              <a:buChar char="o"/>
            </a:pPr>
            <a:r>
              <a:rPr lang="sr-Latn-RS" sz="1600" dirty="0" smtClean="0">
                <a:solidFill>
                  <a:schemeClr val="accent6">
                    <a:lumMod val="50000"/>
                  </a:schemeClr>
                </a:solidFill>
              </a:rPr>
              <a:t>Propisivanje normi zahteva jednake ulove rada za sve sudije, što srpski sistem pravosuđa nije obezbedio. </a:t>
            </a:r>
            <a:endParaRPr lang="en-U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Kvalitet rada sudija opada pod obimom posla i “nepotrebnim” administrativnim procedurama. Izveštavanje  o radu nadležnim institucijama na dnevnom nivou ide na uštrb postupanja po predmetima, a neretko i do ponovljenih procedura, koje odugovlače postupak, udvostručuju troškove i urušavaju ugled suda. </a:t>
            </a:r>
          </a:p>
          <a:p>
            <a:pPr>
              <a:buFont typeface="Courier New" pitchFamily="49" charset="0"/>
              <a:buChar char="o"/>
            </a:pPr>
            <a:r>
              <a:rPr lang="sr-Latn-RS" sz="1600" dirty="0" smtClean="0">
                <a:solidFill>
                  <a:schemeClr val="accent6">
                    <a:lumMod val="50000"/>
                  </a:schemeClr>
                </a:solidFill>
              </a:rPr>
              <a:t>Iako je vreme za kvalitetan pretres ograničeno, odgovornost sudije za grešku ostaje. Osnovane pritužbe ulaze u lični list sudije i to može biti razlog za pokretanje disciplinskog potupka ili razrešenja.</a:t>
            </a:r>
          </a:p>
          <a:p>
            <a:pPr>
              <a:buFont typeface="Courier New" pitchFamily="49" charset="0"/>
              <a:buChar char="o"/>
            </a:pPr>
            <a:r>
              <a:rPr lang="sr-Latn-RS" sz="1600" dirty="0" smtClean="0">
                <a:solidFill>
                  <a:schemeClr val="accent6">
                    <a:lumMod val="50000"/>
                  </a:schemeClr>
                </a:solidFill>
              </a:rPr>
              <a:t>Zbog obima posla jednog suda predsednici sudova pravo na umanjenje norme ne koriste, pa to rezultira situacijom: „Vi morate stalno nešto da pratite da vidite gde je problem, ako ja sedim danas ceo dan šaljem pritužbe i pišem izveštaje, presude, ja uopšte ne znam šta se dešava u sudu.”</a:t>
            </a:r>
            <a:endParaRPr lang="en-US" sz="1600" dirty="0" smtClean="0">
              <a:solidFill>
                <a:schemeClr val="accent6">
                  <a:lumMod val="50000"/>
                </a:schemeClr>
              </a:solidFill>
            </a:endParaRPr>
          </a:p>
          <a:p>
            <a:pPr>
              <a:buFont typeface="Courier New" pitchFamily="49" charset="0"/>
              <a:buChar char="o"/>
            </a:pPr>
            <a:endParaRPr lang="en-US" sz="1600" dirty="0">
              <a:solidFill>
                <a:schemeClr val="accent6">
                  <a:lumMod val="50000"/>
                </a:schemeClr>
              </a:solidFill>
            </a:endParaRPr>
          </a:p>
        </p:txBody>
      </p:sp>
      <p:sp>
        <p:nvSpPr>
          <p:cNvPr id="4" name="Content Placeholder 2"/>
          <p:cNvSpPr txBox="1">
            <a:spLocks/>
          </p:cNvSpPr>
          <p:nvPr/>
        </p:nvSpPr>
        <p:spPr>
          <a:xfrm>
            <a:off x="214282" y="5143512"/>
            <a:ext cx="8715436" cy="785818"/>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rPr>
              <a:t>Sudski pomoćnik time što nema propisane norme i rokove, kao i okolnost u kojoj je smanjena njegova odgovornost, jer presude i drugu dokumentaciju uvek potpisuje sudija, ne doprinosi rasterećenju posla. </a:t>
            </a:r>
            <a:endParaRPr kumimoji="0" lang="en-US" sz="16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endParaRPr kumimoji="0" lang="en-US" sz="1600" b="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Međuodnos sudova i građana</a:t>
            </a:r>
            <a:endParaRPr lang="en-US" dirty="0"/>
          </a:p>
        </p:txBody>
      </p:sp>
      <p:sp>
        <p:nvSpPr>
          <p:cNvPr id="3" name="Content Placeholder 2"/>
          <p:cNvSpPr>
            <a:spLocks noGrp="1"/>
          </p:cNvSpPr>
          <p:nvPr>
            <p:ph idx="1"/>
          </p:nvPr>
        </p:nvSpPr>
        <p:spPr>
          <a:xfrm>
            <a:off x="285720" y="1214422"/>
            <a:ext cx="8643998" cy="3643338"/>
          </a:xfrm>
          <a:ln/>
        </p:spPr>
        <p:style>
          <a:lnRef idx="1">
            <a:schemeClr val="accent6"/>
          </a:lnRef>
          <a:fillRef idx="2">
            <a:schemeClr val="accent6"/>
          </a:fillRef>
          <a:effectRef idx="1">
            <a:schemeClr val="accent6"/>
          </a:effectRef>
          <a:fontRef idx="minor">
            <a:schemeClr val="dk1"/>
          </a:fontRef>
        </p:style>
        <p:txBody>
          <a:bodyPr>
            <a:noAutofit/>
          </a:bodyPr>
          <a:lstStyle/>
          <a:p>
            <a:pPr>
              <a:buFont typeface="Courier New" pitchFamily="49" charset="0"/>
              <a:buChar char="o"/>
            </a:pPr>
            <a:r>
              <a:rPr lang="sr-Latn-RS" sz="1600" dirty="0" smtClean="0">
                <a:solidFill>
                  <a:schemeClr val="accent6">
                    <a:lumMod val="50000"/>
                  </a:schemeClr>
                </a:solidFill>
              </a:rPr>
              <a:t>Građani  se doživljavaju kao „pravno neuki“, nezainteresovani za probleme suda, „oni žele samo da njihov problem bude rešen, okolnosti ih ne interesuju“. Percepciju javnosti o pravosuđu ne doživljavaju kao validnu „jer je veliki procent građana Srbije funkcionalno nepismen“ i „ne razume“ pravnu materiju. Posledica ovakvog stanja je nepoverenje i kriva slika o pravosuđu. Ovome doprinosi i ukidanje materijalne istine, odnosno postupanja po službenoj dužnosti pa se građani „često neosnovano pritužuju na rad suda“. </a:t>
            </a:r>
          </a:p>
          <a:p>
            <a:pPr>
              <a:buFont typeface="Courier New" pitchFamily="49" charset="0"/>
              <a:buChar char="o"/>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Kao rešenje navodi se angažovanost medija, njihov doprinos izgradnji svesti građana u ovoj sferi i predstavljanju prave slike pravosuđa. Sa druge strane sud samostalno ne pokazuje težnju da građanima jasno i precizno dočara svoje delovanje, što se oslikava kroz šture i striktno pravno-terminološki napisne presude. </a:t>
            </a:r>
          </a:p>
          <a:p>
            <a:pPr>
              <a:buNone/>
            </a:pPr>
            <a:endParaRPr lang="en-U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Ono što dodatno „iritira“ građane je kaznena politika, donose se različite odluke u sličnim slučajevima.</a:t>
            </a:r>
            <a:endParaRPr lang="en-US" sz="1600" dirty="0" smtClean="0">
              <a:solidFill>
                <a:schemeClr val="accent6">
                  <a:lumMod val="50000"/>
                </a:schemeClr>
              </a:solidFill>
            </a:endParaRPr>
          </a:p>
          <a:p>
            <a:pPr>
              <a:buFont typeface="Courier New" pitchFamily="49" charset="0"/>
              <a:buChar char="o"/>
            </a:pPr>
            <a:endParaRPr lang="en-US" sz="1600" dirty="0">
              <a:solidFill>
                <a:schemeClr val="accent6">
                  <a:lumMod val="50000"/>
                </a:schemeClr>
              </a:solidFill>
            </a:endParaRPr>
          </a:p>
        </p:txBody>
      </p:sp>
      <p:sp>
        <p:nvSpPr>
          <p:cNvPr id="4" name="Content Placeholder 2"/>
          <p:cNvSpPr txBox="1">
            <a:spLocks/>
          </p:cNvSpPr>
          <p:nvPr/>
        </p:nvSpPr>
        <p:spPr>
          <a:xfrm>
            <a:off x="285720" y="4929198"/>
            <a:ext cx="8643998" cy="857256"/>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endPar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rPr>
              <a:t>Deo problema je po mišljenju sagovornika i u mentalitetu našeg naroda, „kakav ćemo stav da zauzmemo prema sudovima nama zavisi od toga kako smo prošli u konkretnom postupku“.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endParaRPr kumimoji="0" lang="en-US" sz="16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endParaRPr kumimoji="0" lang="en-US" sz="1600" b="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Odnos sa medijima</a:t>
            </a:r>
            <a:endParaRPr lang="en-US" dirty="0"/>
          </a:p>
        </p:txBody>
      </p:sp>
      <p:sp>
        <p:nvSpPr>
          <p:cNvPr id="3" name="Content Placeholder 2"/>
          <p:cNvSpPr>
            <a:spLocks noGrp="1"/>
          </p:cNvSpPr>
          <p:nvPr>
            <p:ph idx="1"/>
          </p:nvPr>
        </p:nvSpPr>
        <p:spPr>
          <a:xfrm>
            <a:off x="714348" y="1928802"/>
            <a:ext cx="5214974" cy="2214578"/>
          </a:xfrm>
          <a:solidFill>
            <a:schemeClr val="bg1"/>
          </a:solidFill>
          <a:ln/>
        </p:spPr>
        <p:style>
          <a:lnRef idx="1">
            <a:schemeClr val="accent6"/>
          </a:lnRef>
          <a:fillRef idx="2">
            <a:schemeClr val="accent6"/>
          </a:fillRef>
          <a:effectRef idx="1">
            <a:schemeClr val="accent6"/>
          </a:effectRef>
          <a:fontRef idx="minor">
            <a:schemeClr val="dk1"/>
          </a:fontRef>
        </p:style>
        <p:txBody>
          <a:bodyPr>
            <a:normAutofit/>
          </a:bodyPr>
          <a:lstStyle/>
          <a:p>
            <a:pPr>
              <a:buFont typeface="Courier New" pitchFamily="49" charset="0"/>
              <a:buChar char="o"/>
            </a:pPr>
            <a:r>
              <a:rPr lang="sr-Latn-RS" sz="1600" dirty="0" smtClean="0">
                <a:solidFill>
                  <a:schemeClr val="accent6">
                    <a:lumMod val="50000"/>
                  </a:schemeClr>
                </a:solidFill>
              </a:rPr>
              <a:t>Pažnja medija u najvećoj meri usmerena je na krivične postupke, jer su tamo senzacije. </a:t>
            </a:r>
          </a:p>
          <a:p>
            <a:pPr>
              <a:buFont typeface="Courier New" pitchFamily="49" charset="0"/>
              <a:buChar char="o"/>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Iako je saradnja sa medijima na lokalu ocenjena kao pozitivna, nacionali mediji urušavaju legitimitet sudova, „svojim pisanjem i izveštavanjem stvaraju negativnu atmosferu kod građana“.  U takvom ambijentu građani u sud dolaze sa koruptivnim predubeđenjem.</a:t>
            </a:r>
          </a:p>
          <a:p>
            <a:pPr>
              <a:buFont typeface="Courier New" pitchFamily="49" charset="0"/>
              <a:buChar char="o"/>
            </a:pPr>
            <a:endParaRPr lang="en-US" sz="1600" dirty="0" smtClean="0">
              <a:solidFill>
                <a:schemeClr val="accent6">
                  <a:lumMod val="50000"/>
                </a:schemeClr>
              </a:solidFill>
            </a:endParaRPr>
          </a:p>
        </p:txBody>
      </p:sp>
      <p:sp>
        <p:nvSpPr>
          <p:cNvPr id="4" name="Content Placeholder 2"/>
          <p:cNvSpPr txBox="1">
            <a:spLocks/>
          </p:cNvSpPr>
          <p:nvPr/>
        </p:nvSpPr>
        <p:spPr>
          <a:xfrm>
            <a:off x="4143372" y="4071942"/>
            <a:ext cx="4429156" cy="150019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endParaRPr kumimoji="0" lang="en-US" sz="16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rPr>
              <a:t>Naglašeno je da stavovi stručne javnosti izostaju u medijima, a „nije svačije da priča o sudu, a nestručna javnost se uvek najglasnije čuje“.</a:t>
            </a:r>
            <a:endParaRPr kumimoji="0" lang="en-US" sz="16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endParaRPr kumimoji="0" lang="en-US" sz="1600" b="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Odnos sa drugim institucijama</a:t>
            </a:r>
            <a:endParaRPr lang="en-US" dirty="0"/>
          </a:p>
        </p:txBody>
      </p:sp>
      <p:sp>
        <p:nvSpPr>
          <p:cNvPr id="3" name="Content Placeholder 2"/>
          <p:cNvSpPr>
            <a:spLocks noGrp="1"/>
          </p:cNvSpPr>
          <p:nvPr>
            <p:ph idx="1"/>
          </p:nvPr>
        </p:nvSpPr>
        <p:spPr>
          <a:xfrm>
            <a:off x="357158" y="1857364"/>
            <a:ext cx="8229600" cy="1928826"/>
          </a:xfrm>
          <a:solidFill>
            <a:schemeClr val="bg1"/>
          </a:solidFill>
          <a:ln/>
        </p:spPr>
        <p:style>
          <a:lnRef idx="1">
            <a:schemeClr val="accent6"/>
          </a:lnRef>
          <a:fillRef idx="2">
            <a:schemeClr val="accent6"/>
          </a:fillRef>
          <a:effectRef idx="1">
            <a:schemeClr val="accent6"/>
          </a:effectRef>
          <a:fontRef idx="minor">
            <a:schemeClr val="dk1"/>
          </a:fontRef>
        </p:style>
        <p:txBody>
          <a:bodyPr>
            <a:normAutofit/>
          </a:bodyPr>
          <a:lstStyle/>
          <a:p>
            <a:pPr>
              <a:buFont typeface="Courier New" pitchFamily="49" charset="0"/>
              <a:buChar char="o"/>
            </a:pPr>
            <a:r>
              <a:rPr lang="sr-Latn-RS" sz="1600" dirty="0" smtClean="0">
                <a:solidFill>
                  <a:schemeClr val="accent6">
                    <a:lumMod val="50000"/>
                  </a:schemeClr>
                </a:solidFill>
              </a:rPr>
              <a:t>Saradnja sudova sa drugim organima opisana je kao neproduktivna „prepisuju se iste stvari – troši vreme, novac“, dok je komunikacija štura i neprecizna.  </a:t>
            </a:r>
          </a:p>
          <a:p>
            <a:pPr>
              <a:buFont typeface="Courier New" pitchFamily="49" charset="0"/>
              <a:buChar char="o"/>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Napominje se čak i zloupotreba sredstava suda – „Pošti platiti tek kad izvrši dostavu, njima je u interesu da se pošiljka više puta dostavlja, a mi trošimo sredstva, kancelarijski materijal, odlažemo ročišta...“</a:t>
            </a:r>
            <a:endParaRPr lang="en-US" sz="1600" dirty="0" smtClean="0">
              <a:solidFill>
                <a:schemeClr val="accent6">
                  <a:lumMod val="50000"/>
                </a:schemeClr>
              </a:solidFill>
            </a:endParaRPr>
          </a:p>
          <a:p>
            <a:pPr>
              <a:buFont typeface="Courier New" pitchFamily="49" charset="0"/>
              <a:buChar char="o"/>
            </a:pPr>
            <a:endParaRPr lang="en-US" sz="1600" dirty="0" smtClean="0">
              <a:solidFill>
                <a:schemeClr val="accent6">
                  <a:lumMod val="50000"/>
                </a:schemeClr>
              </a:solidFill>
            </a:endParaRPr>
          </a:p>
        </p:txBody>
      </p:sp>
      <p:pic>
        <p:nvPicPr>
          <p:cNvPr id="9220" name="Picture 4" descr="http://www.mup.gov.rs/cms/slike.nsf/znacka-policije-velika.jpg"/>
          <p:cNvPicPr>
            <a:picLocks noChangeAspect="1" noChangeArrowheads="1"/>
          </p:cNvPicPr>
          <p:nvPr/>
        </p:nvPicPr>
        <p:blipFill>
          <a:blip r:embed="rId2" cstate="print"/>
          <a:srcRect/>
          <a:stretch>
            <a:fillRect/>
          </a:stretch>
        </p:blipFill>
        <p:spPr bwMode="auto">
          <a:xfrm>
            <a:off x="1928794" y="4071942"/>
            <a:ext cx="1438670" cy="1857388"/>
          </a:xfrm>
          <a:prstGeom prst="rect">
            <a:avLst/>
          </a:prstGeom>
          <a:noFill/>
          <a:ln>
            <a:noFill/>
          </a:ln>
        </p:spPr>
      </p:pic>
      <p:pic>
        <p:nvPicPr>
          <p:cNvPr id="9218" name="Picture 2" descr="http://nasisrbija.org/wp-content/uploads/2013/09/posta_1376130417_670x0.jpg"/>
          <p:cNvPicPr>
            <a:picLocks noChangeAspect="1" noChangeArrowheads="1"/>
          </p:cNvPicPr>
          <p:nvPr/>
        </p:nvPicPr>
        <p:blipFill>
          <a:blip r:embed="rId3" cstate="print"/>
          <a:srcRect/>
          <a:stretch>
            <a:fillRect/>
          </a:stretch>
        </p:blipFill>
        <p:spPr bwMode="auto">
          <a:xfrm>
            <a:off x="3714744" y="4286256"/>
            <a:ext cx="2008257" cy="1285884"/>
          </a:xfrm>
          <a:prstGeom prst="rect">
            <a:avLst/>
          </a:prstGeom>
          <a:noFill/>
          <a:ln>
            <a:noFill/>
          </a:ln>
        </p:spPr>
      </p:pic>
    </p:spTree>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lstStyle/>
          <a:p>
            <a:r>
              <a:rPr lang="sr-Latn-RS" dirty="0" smtClean="0"/>
              <a:t>Sudovi i advokatura</a:t>
            </a:r>
            <a:endParaRPr lang="en-US" dirty="0"/>
          </a:p>
        </p:txBody>
      </p:sp>
      <p:sp>
        <p:nvSpPr>
          <p:cNvPr id="4" name="Content Placeholder 2"/>
          <p:cNvSpPr txBox="1">
            <a:spLocks/>
          </p:cNvSpPr>
          <p:nvPr/>
        </p:nvSpPr>
        <p:spPr>
          <a:xfrm>
            <a:off x="428596" y="1785926"/>
            <a:ext cx="7429552" cy="1714512"/>
          </a:xfrm>
          <a:prstGeom prst="rect">
            <a:avLst/>
          </a:prstGeom>
          <a:ln/>
        </p:spPr>
        <p:style>
          <a:lnRef idx="1">
            <a:schemeClr val="accent6"/>
          </a:lnRef>
          <a:fillRef idx="2">
            <a:schemeClr val="accent6"/>
          </a:fillRef>
          <a:effectRef idx="1">
            <a:schemeClr val="accent6"/>
          </a:effectRef>
          <a:fontRef idx="minor">
            <a:schemeClr val="dk1"/>
          </a:fontRef>
        </p:style>
        <p:txBody>
          <a:bodyPr>
            <a:normAutofit/>
          </a:bodyPr>
          <a:lstStyle/>
          <a:p>
            <a:pPr marL="292100" marR="0" lvl="0" indent="-292100" algn="l" defTabSz="914400" rtl="0" eaLnBrk="1" fontAlgn="auto" latinLnBrk="0" hangingPunct="1">
              <a:lnSpc>
                <a:spcPct val="100000"/>
              </a:lnSpc>
              <a:spcBef>
                <a:spcPts val="0"/>
              </a:spcBef>
              <a:spcAft>
                <a:spcPts val="0"/>
              </a:spcAft>
              <a:buClr>
                <a:schemeClr val="accent6">
                  <a:lumMod val="50000"/>
                </a:schemeClr>
              </a:buClr>
              <a:buSzPct val="70000"/>
              <a:buFont typeface="Courier New" pitchFamily="49" charset="0"/>
              <a:buChar char="o"/>
              <a:tabLst/>
              <a:defRPr/>
            </a:pPr>
            <a:r>
              <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rPr>
              <a:t>Advokatura je navedena kao problem „o kome niko ne želi da govori“. Postoji osnovana sumnja da zaposleni po sudovima i ne samo privremeno zaposleni sarađujući sa pojedinim advokatskim kancelarijiama iznoseći informacije o predmetima. Sudije su izložene određenom pritisku od strane advokata, pa je u pojedinim sudovima čak zabranjen njihov ulazak u sudske kabinete. </a:t>
            </a:r>
          </a:p>
        </p:txBody>
      </p:sp>
      <p:sp>
        <p:nvSpPr>
          <p:cNvPr id="5" name="Content Placeholder 4"/>
          <p:cNvSpPr>
            <a:spLocks noGrp="1"/>
          </p:cNvSpPr>
          <p:nvPr>
            <p:ph idx="1"/>
          </p:nvPr>
        </p:nvSpPr>
        <p:spPr>
          <a:xfrm>
            <a:off x="8643966" y="714356"/>
            <a:ext cx="71438" cy="596897"/>
          </a:xfrm>
        </p:spPr>
        <p:txBody>
          <a:bodyPr>
            <a:normAutofit/>
          </a:bodyPr>
          <a:lstStyle/>
          <a:p>
            <a:pPr>
              <a:buNone/>
            </a:pPr>
            <a:r>
              <a:rPr lang="sr-Latn-RS" sz="800" dirty="0" smtClean="0">
                <a:solidFill>
                  <a:schemeClr val="bg1"/>
                </a:solidFill>
              </a:rPr>
              <a:t>.</a:t>
            </a:r>
            <a:endParaRPr lang="en-US" sz="800" dirty="0">
              <a:solidFill>
                <a:schemeClr val="bg1"/>
              </a:solidFill>
            </a:endParaRPr>
          </a:p>
        </p:txBody>
      </p:sp>
      <p:sp>
        <p:nvSpPr>
          <p:cNvPr id="6" name="Content Placeholder 2"/>
          <p:cNvSpPr txBox="1">
            <a:spLocks/>
          </p:cNvSpPr>
          <p:nvPr/>
        </p:nvSpPr>
        <p:spPr>
          <a:xfrm>
            <a:off x="1285852" y="3857628"/>
            <a:ext cx="7072394" cy="714380"/>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a:normAutofit/>
          </a:bodyPr>
          <a:lstStyle/>
          <a:p>
            <a:pPr marL="292100" marR="0" lvl="0" indent="-292100" algn="l" defTabSz="914400" rtl="0" eaLnBrk="1" fontAlgn="auto" latinLnBrk="0" hangingPunct="1">
              <a:lnSpc>
                <a:spcPct val="100000"/>
              </a:lnSpc>
              <a:spcBef>
                <a:spcPts val="0"/>
              </a:spcBef>
              <a:spcAft>
                <a:spcPts val="0"/>
              </a:spcAft>
              <a:buClr>
                <a:schemeClr val="accent6">
                  <a:lumMod val="50000"/>
                </a:schemeClr>
              </a:buClr>
              <a:buSzPct val="70000"/>
              <a:buFont typeface="Courier New" pitchFamily="49" charset="0"/>
              <a:buChar char="o"/>
              <a:tabLst/>
              <a:defRPr/>
            </a:pPr>
            <a:r>
              <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rPr>
              <a:t>Napomenute su i brojne zloupotrebe propusta u sudskim propisima od strane advokata, koje drastično uvećavaju troškove suda. </a:t>
            </a:r>
            <a:endParaRPr kumimoji="0" lang="en-US" sz="16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6">
                  <a:lumMod val="50000"/>
                </a:schemeClr>
              </a:buClr>
              <a:buSzPct val="70000"/>
              <a:buFont typeface="Courier New" pitchFamily="49" charset="0"/>
              <a:buChar char="o"/>
              <a:tabLst/>
              <a:defRPr/>
            </a:pPr>
            <a:endParaRPr kumimoji="0" lang="en-US" sz="1600" b="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Plan integriteta</a:t>
            </a:r>
            <a:endParaRPr lang="en-US" dirty="0"/>
          </a:p>
        </p:txBody>
      </p:sp>
      <p:graphicFrame>
        <p:nvGraphicFramePr>
          <p:cNvPr id="4" name="Content Placeholder 3"/>
          <p:cNvGraphicFramePr>
            <a:graphicFrameLocks noGrp="1"/>
          </p:cNvGraphicFramePr>
          <p:nvPr>
            <p:ph idx="1"/>
          </p:nvPr>
        </p:nvGraphicFramePr>
        <p:xfrm>
          <a:off x="214282" y="1142984"/>
          <a:ext cx="8472518" cy="484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Integritet izrade Plana</a:t>
            </a:r>
            <a:endParaRPr lang="en-US" dirty="0"/>
          </a:p>
        </p:txBody>
      </p:sp>
      <p:sp>
        <p:nvSpPr>
          <p:cNvPr id="3" name="Content Placeholder 2"/>
          <p:cNvSpPr>
            <a:spLocks noGrp="1"/>
          </p:cNvSpPr>
          <p:nvPr>
            <p:ph idx="1"/>
          </p:nvPr>
        </p:nvSpPr>
        <p:spPr>
          <a:xfrm>
            <a:off x="428596" y="1928802"/>
            <a:ext cx="8229600" cy="2643206"/>
          </a:xfrm>
          <a:ln w="19050">
            <a:solidFill>
              <a:schemeClr val="accent6">
                <a:lumMod val="50000"/>
              </a:schemeClr>
            </a:solidFill>
          </a:ln>
        </p:spPr>
        <p:txBody>
          <a:bodyPr>
            <a:normAutofit/>
          </a:bodyPr>
          <a:lstStyle/>
          <a:p>
            <a:pPr lvl="0">
              <a:buFont typeface="Courier New" pitchFamily="49" charset="0"/>
              <a:buChar char="o"/>
            </a:pPr>
            <a:r>
              <a:rPr lang="en-US" sz="1600" dirty="0" err="1"/>
              <a:t>Sprečavanje</a:t>
            </a:r>
            <a:r>
              <a:rPr lang="en-US" sz="1600" dirty="0"/>
              <a:t> </a:t>
            </a:r>
            <a:r>
              <a:rPr lang="en-US" sz="1600" dirty="0" err="1"/>
              <a:t>i</a:t>
            </a:r>
            <a:r>
              <a:rPr lang="en-US" sz="1600" dirty="0"/>
              <a:t> </a:t>
            </a:r>
            <a:r>
              <a:rPr lang="en-US" sz="1600" dirty="0" err="1"/>
              <a:t>regulisanje</a:t>
            </a:r>
            <a:r>
              <a:rPr lang="en-US" sz="1600" dirty="0"/>
              <a:t> </a:t>
            </a:r>
            <a:r>
              <a:rPr lang="en-US" sz="1600" b="1" dirty="0" err="1"/>
              <a:t>sukoba</a:t>
            </a:r>
            <a:r>
              <a:rPr lang="en-US" sz="1600" b="1" dirty="0"/>
              <a:t> </a:t>
            </a:r>
            <a:r>
              <a:rPr lang="en-US" sz="1600" b="1" dirty="0" err="1"/>
              <a:t>interesa</a:t>
            </a:r>
            <a:r>
              <a:rPr lang="en-US" sz="1600" dirty="0"/>
              <a:t>, </a:t>
            </a:r>
          </a:p>
          <a:p>
            <a:pPr lvl="0">
              <a:buFont typeface="Courier New" pitchFamily="49" charset="0"/>
              <a:buChar char="o"/>
            </a:pPr>
            <a:r>
              <a:rPr lang="en-US" sz="1600" dirty="0" err="1"/>
              <a:t>Sprečavanje</a:t>
            </a:r>
            <a:r>
              <a:rPr lang="en-US" sz="1600" dirty="0"/>
              <a:t> </a:t>
            </a:r>
            <a:r>
              <a:rPr lang="en-US" sz="1600" dirty="0" err="1"/>
              <a:t>i</a:t>
            </a:r>
            <a:r>
              <a:rPr lang="en-US" sz="1600" dirty="0"/>
              <a:t> </a:t>
            </a:r>
            <a:r>
              <a:rPr lang="en-US" sz="1600" dirty="0" err="1"/>
              <a:t>regulisanje</a:t>
            </a:r>
            <a:r>
              <a:rPr lang="en-US" sz="1600" dirty="0"/>
              <a:t> </a:t>
            </a:r>
            <a:r>
              <a:rPr lang="en-US" sz="1600" b="1" dirty="0" err="1"/>
              <a:t>diskrecionih</a:t>
            </a:r>
            <a:r>
              <a:rPr lang="en-US" sz="1600" b="1" dirty="0"/>
              <a:t> </a:t>
            </a:r>
            <a:r>
              <a:rPr lang="en-US" sz="1600" b="1" dirty="0" err="1"/>
              <a:t>ovlašćenja</a:t>
            </a:r>
            <a:r>
              <a:rPr lang="en-US" sz="1600" dirty="0"/>
              <a:t>, </a:t>
            </a:r>
          </a:p>
          <a:p>
            <a:pPr lvl="0">
              <a:buFont typeface="Courier New" pitchFamily="49" charset="0"/>
              <a:buChar char="o"/>
            </a:pPr>
            <a:r>
              <a:rPr lang="en-US" sz="1600" b="1" smtClean="0"/>
              <a:t>Transparetnost</a:t>
            </a:r>
            <a:r>
              <a:rPr lang="en-US" sz="1600" b="1" dirty="0"/>
              <a:t>,</a:t>
            </a:r>
          </a:p>
          <a:p>
            <a:pPr lvl="0">
              <a:buFont typeface="Courier New" pitchFamily="49" charset="0"/>
              <a:buChar char="o"/>
            </a:pPr>
            <a:r>
              <a:rPr lang="en-US" sz="1600" b="1" dirty="0" err="1"/>
              <a:t>Participativnost</a:t>
            </a:r>
            <a:r>
              <a:rPr lang="en-US" sz="1600" b="1" dirty="0"/>
              <a:t>,</a:t>
            </a:r>
          </a:p>
          <a:p>
            <a:pPr lvl="0">
              <a:buFont typeface="Courier New" pitchFamily="49" charset="0"/>
              <a:buChar char="o"/>
            </a:pPr>
            <a:r>
              <a:rPr lang="en-US" sz="1600" b="1" dirty="0" err="1"/>
              <a:t>Reprezentativnost</a:t>
            </a:r>
            <a:r>
              <a:rPr lang="en-US" sz="1600" b="1" dirty="0"/>
              <a:t>, </a:t>
            </a:r>
          </a:p>
          <a:p>
            <a:pPr lvl="0">
              <a:buFont typeface="Courier New" pitchFamily="49" charset="0"/>
              <a:buChar char="o"/>
            </a:pPr>
            <a:r>
              <a:rPr lang="en-US" sz="1600" b="1" dirty="0" err="1"/>
              <a:t>Efektivnost</a:t>
            </a:r>
            <a:r>
              <a:rPr lang="en-US" sz="1600" dirty="0"/>
              <a:t> (</a:t>
            </a:r>
            <a:r>
              <a:rPr lang="en-US" sz="1600" dirty="0" err="1"/>
              <a:t>odsutva</a:t>
            </a:r>
            <a:r>
              <a:rPr lang="en-US" sz="1600" dirty="0"/>
              <a:t> </a:t>
            </a:r>
            <a:r>
              <a:rPr lang="en-US" sz="1600" dirty="0" err="1"/>
              <a:t>rezultata</a:t>
            </a:r>
            <a:r>
              <a:rPr lang="en-US" sz="1600" dirty="0"/>
              <a:t> </a:t>
            </a:r>
            <a:r>
              <a:rPr lang="en-US" sz="1600" dirty="0" err="1"/>
              <a:t>na</a:t>
            </a:r>
            <a:r>
              <a:rPr lang="en-US" sz="1600" dirty="0"/>
              <a:t> </a:t>
            </a:r>
            <a:r>
              <a:rPr lang="en-US" sz="1600" dirty="0" err="1"/>
              <a:t>nivou</a:t>
            </a:r>
            <a:r>
              <a:rPr lang="en-US" sz="1600" dirty="0"/>
              <a:t> </a:t>
            </a:r>
            <a:r>
              <a:rPr lang="en-US" sz="1600" dirty="0" err="1"/>
              <a:t>željene</a:t>
            </a:r>
            <a:r>
              <a:rPr lang="en-US" sz="1600" dirty="0"/>
              <a:t> </a:t>
            </a:r>
            <a:r>
              <a:rPr lang="en-US" sz="1600" dirty="0" err="1"/>
              <a:t>promene</a:t>
            </a:r>
            <a:r>
              <a:rPr lang="en-US" sz="1600" dirty="0"/>
              <a:t>) </a:t>
            </a:r>
            <a:r>
              <a:rPr lang="en-US" sz="1600" dirty="0" err="1"/>
              <a:t>i</a:t>
            </a:r>
            <a:endParaRPr lang="en-US" sz="1600" dirty="0"/>
          </a:p>
          <a:p>
            <a:pPr>
              <a:buFont typeface="Courier New" pitchFamily="49" charset="0"/>
              <a:buChar char="o"/>
            </a:pPr>
            <a:r>
              <a:rPr lang="en-US" sz="1600" b="1" dirty="0"/>
              <a:t>Monitoring </a:t>
            </a:r>
            <a:r>
              <a:rPr lang="en-US" sz="1600" b="1" dirty="0" err="1"/>
              <a:t>i</a:t>
            </a:r>
            <a:r>
              <a:rPr lang="en-US" sz="1600" b="1" dirty="0"/>
              <a:t> </a:t>
            </a:r>
            <a:r>
              <a:rPr lang="en-US" sz="1600" b="1" dirty="0" err="1"/>
              <a:t>evaluciju</a:t>
            </a:r>
            <a:r>
              <a:rPr lang="en-US" sz="1600" b="1" dirty="0"/>
              <a:t> </a:t>
            </a:r>
            <a:r>
              <a:rPr lang="en-US" sz="1600" b="1" dirty="0" err="1"/>
              <a:t>rezultata</a:t>
            </a:r>
            <a:r>
              <a:rPr lang="en-US" sz="1600" b="1" dirty="0"/>
              <a:t> </a:t>
            </a:r>
          </a:p>
        </p:txBody>
      </p:sp>
    </p:spTree>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54098"/>
          </a:xfrm>
        </p:spPr>
        <p:txBody>
          <a:bodyPr>
            <a:noAutofit/>
          </a:bodyPr>
          <a:lstStyle/>
          <a:p>
            <a:r>
              <a:rPr lang="en-US" dirty="0" err="1" smtClean="0"/>
              <a:t>Ocena</a:t>
            </a:r>
            <a:r>
              <a:rPr lang="en-US" dirty="0" smtClean="0"/>
              <a:t> Plana </a:t>
            </a:r>
            <a:r>
              <a:rPr lang="en-US" dirty="0" err="1" smtClean="0"/>
              <a:t>integriteta</a:t>
            </a:r>
            <a:r>
              <a:rPr lang="en-US" dirty="0" smtClean="0"/>
              <a:t> </a:t>
            </a:r>
            <a:r>
              <a:rPr lang="en-US" dirty="0" err="1" smtClean="0"/>
              <a:t>kao</a:t>
            </a:r>
            <a:r>
              <a:rPr lang="en-US" dirty="0" smtClean="0"/>
              <a:t> </a:t>
            </a:r>
            <a:r>
              <a:rPr lang="sr-Latn-RS" dirty="0" smtClean="0"/>
              <a:t>mehanizma</a:t>
            </a:r>
            <a:endParaRPr lang="en-US" dirty="0"/>
          </a:p>
        </p:txBody>
      </p:sp>
      <p:sp>
        <p:nvSpPr>
          <p:cNvPr id="3" name="Content Placeholder 2"/>
          <p:cNvSpPr>
            <a:spLocks noGrp="1"/>
          </p:cNvSpPr>
          <p:nvPr>
            <p:ph idx="1"/>
          </p:nvPr>
        </p:nvSpPr>
        <p:spPr>
          <a:xfrm>
            <a:off x="428596" y="1357298"/>
            <a:ext cx="8229600" cy="4000528"/>
          </a:xfrm>
          <a:ln>
            <a:solidFill>
              <a:schemeClr val="accent6">
                <a:lumMod val="50000"/>
              </a:schemeClr>
            </a:solidFill>
          </a:ln>
        </p:spPr>
        <p:txBody>
          <a:bodyPr>
            <a:noAutofit/>
          </a:bodyPr>
          <a:lstStyle/>
          <a:p>
            <a:pPr>
              <a:buFont typeface="Courier New" pitchFamily="49" charset="0"/>
              <a:buChar char="o"/>
            </a:pPr>
            <a:r>
              <a:rPr lang="sr-Latn-RS" sz="1600" dirty="0" smtClean="0">
                <a:solidFill>
                  <a:schemeClr val="accent6">
                    <a:lumMod val="50000"/>
                  </a:schemeClr>
                </a:solidFill>
              </a:rPr>
              <a:t>Generalan utisak je da sudovi nisu upućeni u proces izrade planova integriteta, niti poseduju svest šta im jedan takav plan donosi. Stepen njihove uključenosti bio je ekvivalentan formalnom ispunjenu zakonske obaveze, pa je tako svaka zamerka na proces izrade izbegnuta, jer je sa sobom nosila i preduzimanje određenih mera. „Naša sreća je što nam se stvar nije zakomlikovala na taj način.“</a:t>
            </a:r>
            <a:endParaRPr lang="en-US" sz="1600" dirty="0" smtClean="0">
              <a:solidFill>
                <a:schemeClr val="accent6">
                  <a:lumMod val="50000"/>
                </a:schemeClr>
              </a:solidFill>
            </a:endParaRPr>
          </a:p>
          <a:p>
            <a:pPr>
              <a:buFont typeface="Courier New" pitchFamily="49" charset="0"/>
              <a:buChar char="o"/>
            </a:pPr>
            <a:endParaRPr lang="en-U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Izrada planova integriteta okarakterisana je kao „gomilanje administracije“, „samo još jedna obaveza“. Po mišljenu sagovornika Plan integriteta zapravo treba da bude „šlag na tortu“ nakon što je „sređeno tužilaštvo, policija, zakonski okvir, profesionalizovan kadar... sada nema smisla.“ </a:t>
            </a:r>
            <a:endParaRPr lang="en-US" sz="1600" dirty="0" smtClean="0">
              <a:solidFill>
                <a:schemeClr val="accent6">
                  <a:lumMod val="50000"/>
                </a:schemeClr>
              </a:solidFill>
            </a:endParaRPr>
          </a:p>
          <a:p>
            <a:pPr>
              <a:buFont typeface="Courier New" pitchFamily="49" charset="0"/>
              <a:buChar char="o"/>
            </a:pPr>
            <a:endParaRPr lang="en-U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Plan integriteta ne vidi se kao sistemsko rešenje problema. „Garantujem da ako ovde dovedemo švajcarskog sudiju, da će posle šest meseci da bude isti kao naš, jer sistem proizvodi ljude“.</a:t>
            </a:r>
            <a:endParaRPr lang="en-US" sz="1600" dirty="0" smtClean="0">
              <a:solidFill>
                <a:schemeClr val="accent6">
                  <a:lumMod val="50000"/>
                </a:schemeClr>
              </a:solidFill>
            </a:endParaRPr>
          </a:p>
          <a:p>
            <a:pPr>
              <a:buFont typeface="Courier New" pitchFamily="49" charset="0"/>
              <a:buChar char="o"/>
            </a:pPr>
            <a:endParaRPr lang="en-US" sz="1600" dirty="0">
              <a:solidFill>
                <a:schemeClr val="accent6">
                  <a:lumMod val="50000"/>
                </a:schemeClr>
              </a:solidFill>
            </a:endParaRPr>
          </a:p>
        </p:txBody>
      </p:sp>
    </p:spTree>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686800" cy="1082660"/>
          </a:xfrm>
        </p:spPr>
        <p:txBody>
          <a:bodyPr>
            <a:noAutofit/>
          </a:bodyPr>
          <a:lstStyle/>
          <a:p>
            <a:r>
              <a:rPr lang="en-US" dirty="0" err="1" smtClean="0"/>
              <a:t>Ocena</a:t>
            </a:r>
            <a:r>
              <a:rPr lang="en-US" dirty="0" smtClean="0"/>
              <a:t> </a:t>
            </a:r>
            <a:r>
              <a:rPr lang="en-US" dirty="0" err="1" smtClean="0"/>
              <a:t>proce</a:t>
            </a:r>
            <a:r>
              <a:rPr lang="sr-Latn-RS" dirty="0" smtClean="0"/>
              <a:t>dure</a:t>
            </a:r>
            <a:r>
              <a:rPr lang="en-US" dirty="0" smtClean="0"/>
              <a:t> </a:t>
            </a:r>
            <a:r>
              <a:rPr lang="en-US" dirty="0" err="1" smtClean="0"/>
              <a:t>i</a:t>
            </a:r>
            <a:r>
              <a:rPr lang="sr-Latn-RS" dirty="0" smtClean="0"/>
              <a:t>z</a:t>
            </a:r>
            <a:r>
              <a:rPr lang="en-US" dirty="0" err="1" smtClean="0"/>
              <a:t>rade</a:t>
            </a:r>
            <a:r>
              <a:rPr lang="en-US" dirty="0" smtClean="0"/>
              <a:t> Plana </a:t>
            </a:r>
            <a:r>
              <a:rPr lang="en-US" dirty="0" err="1" smtClean="0"/>
              <a:t>integriteta</a:t>
            </a:r>
            <a:r>
              <a:rPr lang="sr-Latn-RS" dirty="0" smtClean="0"/>
              <a:t>/Upitnik</a:t>
            </a:r>
            <a:endParaRPr lang="en-US" dirty="0"/>
          </a:p>
        </p:txBody>
      </p:sp>
      <p:sp>
        <p:nvSpPr>
          <p:cNvPr id="3" name="Content Placeholder 2"/>
          <p:cNvSpPr>
            <a:spLocks noGrp="1"/>
          </p:cNvSpPr>
          <p:nvPr>
            <p:ph idx="1"/>
          </p:nvPr>
        </p:nvSpPr>
        <p:spPr>
          <a:xfrm>
            <a:off x="357158" y="1785926"/>
            <a:ext cx="8501122" cy="2714644"/>
          </a:xfrm>
          <a:ln/>
        </p:spPr>
        <p:style>
          <a:lnRef idx="1">
            <a:schemeClr val="accent6"/>
          </a:lnRef>
          <a:fillRef idx="2">
            <a:schemeClr val="accent6"/>
          </a:fillRef>
          <a:effectRef idx="1">
            <a:schemeClr val="accent6"/>
          </a:effectRef>
          <a:fontRef idx="minor">
            <a:schemeClr val="dk1"/>
          </a:fontRef>
        </p:style>
        <p:txBody>
          <a:bodyPr>
            <a:noAutofit/>
          </a:bodyPr>
          <a:lstStyle/>
          <a:p>
            <a:pPr>
              <a:buFont typeface="Courier New" pitchFamily="49" charset="0"/>
              <a:buChar char="o"/>
            </a:pPr>
            <a:r>
              <a:rPr lang="sr-Latn-RS" sz="1600" dirty="0" smtClean="0">
                <a:solidFill>
                  <a:schemeClr val="accent6">
                    <a:lumMod val="50000"/>
                  </a:schemeClr>
                </a:solidFill>
              </a:rPr>
              <a:t>Proces izrade planova donekle je šabloniziran, pa je ocenjen kao „prilično jasan“, ali vremenski zahtevan. </a:t>
            </a:r>
          </a:p>
          <a:p>
            <a:pPr>
              <a:buNone/>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Zamerka je da su date smernice i uputstva bile neprilagođene sudskom sistemu, i da bi ih zbog specifičnosti institucija trebalo prilagoditi svakoj pojedinačno.</a:t>
            </a:r>
          </a:p>
          <a:p>
            <a:pPr>
              <a:buNone/>
            </a:pPr>
            <a:endParaRPr lang="sr-Latn-R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Online program za popunjavanje anketa zaposlenima u sudu takođe je bio teško razumljiv i komlikovan za manervisanje, ali ovde treba uzeti u obzir nizak nivo infromatičke pismenosti sudskog kadra, što je i bio razlog njihovog radijeg opredeljivanja za štampanu formu upitnika i obradu podataka „peške“.</a:t>
            </a:r>
            <a:endParaRPr lang="en-US" sz="1600" dirty="0" smtClean="0">
              <a:solidFill>
                <a:schemeClr val="accent6">
                  <a:lumMod val="50000"/>
                </a:schemeClr>
              </a:solidFill>
            </a:endParaRPr>
          </a:p>
          <a:p>
            <a:pPr>
              <a:buFont typeface="Courier New" pitchFamily="49" charset="0"/>
              <a:buChar char="o"/>
            </a:pPr>
            <a:endParaRPr lang="en-US" sz="1600" dirty="0">
              <a:solidFill>
                <a:schemeClr val="accent6">
                  <a:lumMod val="50000"/>
                </a:schemeClr>
              </a:solidFill>
            </a:endParaRPr>
          </a:p>
        </p:txBody>
      </p:sp>
      <p:sp>
        <p:nvSpPr>
          <p:cNvPr id="4" name="Content Placeholder 2"/>
          <p:cNvSpPr txBox="1">
            <a:spLocks/>
          </p:cNvSpPr>
          <p:nvPr/>
        </p:nvSpPr>
        <p:spPr>
          <a:xfrm>
            <a:off x="357158" y="4643446"/>
            <a:ext cx="8501122" cy="1143008"/>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rPr>
              <a:t>Pitanja </a:t>
            </a:r>
            <a:r>
              <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rPr>
              <a:t>sprovedene ankete su okarakterisana kao komplikovana, kontradiktorna, prezahtevna, predugačka, sa teško pribavljivim odgovorima. „Ako vi upotrebite mnogo mentalnih kapaciteta za jedan upitnik koji je predugačak pitanje je koliko ćete vi tu odgovoriti.“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lang="sr-Latn-RS" sz="1600" dirty="0" smtClean="0">
                <a:solidFill>
                  <a:schemeClr val="accent6">
                    <a:lumMod val="50000"/>
                  </a:schemeClr>
                </a:solidFill>
              </a:rPr>
              <a:t>Pasivn odnos zaposlenih prema istrživanju. </a:t>
            </a:r>
            <a:endPar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endParaRPr kumimoji="0" lang="sr-Latn-RS" sz="1600" b="0" i="0" u="none" strike="noStrike" kern="1200" cap="none" spc="0" normalizeH="0" baseline="0" noProof="0" dirty="0" smtClean="0">
              <a:ln>
                <a:noFill/>
              </a:ln>
              <a:solidFill>
                <a:schemeClr val="accent6">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endParaRPr kumimoji="0" lang="en-US" sz="1600" b="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r>
              <a:rPr lang="pl-PL" dirty="0" smtClean="0"/>
              <a:t>Odnos sa Agencijom za borbu protiv korupcije</a:t>
            </a:r>
            <a:endParaRPr lang="en-US" dirty="0"/>
          </a:p>
        </p:txBody>
      </p:sp>
      <p:sp>
        <p:nvSpPr>
          <p:cNvPr id="3" name="Content Placeholder 2"/>
          <p:cNvSpPr>
            <a:spLocks noGrp="1"/>
          </p:cNvSpPr>
          <p:nvPr>
            <p:ph idx="1"/>
          </p:nvPr>
        </p:nvSpPr>
        <p:spPr>
          <a:xfrm>
            <a:off x="428596" y="1785926"/>
            <a:ext cx="8258204" cy="2357454"/>
          </a:xfrm>
          <a:ln>
            <a:solidFill>
              <a:schemeClr val="accent6">
                <a:lumMod val="50000"/>
              </a:schemeClr>
            </a:solidFill>
          </a:ln>
        </p:spPr>
        <p:txBody>
          <a:bodyPr>
            <a:normAutofit/>
          </a:bodyPr>
          <a:lstStyle/>
          <a:p>
            <a:pPr>
              <a:buFont typeface="Courier New" pitchFamily="49" charset="0"/>
              <a:buChar char="o"/>
            </a:pPr>
            <a:r>
              <a:rPr lang="sr-Latn-RS" sz="1600" dirty="0" smtClean="0">
                <a:solidFill>
                  <a:schemeClr val="accent6">
                    <a:lumMod val="50000"/>
                  </a:schemeClr>
                </a:solidFill>
              </a:rPr>
              <a:t>Pri izradi Planova integriteta, za sudove koji su ih doneli, odnos sa Agencijom za borbu protiv korupcije ocenjen je više nego pozitivno. Dostupnost agencije sudovima u svakom trenutku osobito je isticana. </a:t>
            </a:r>
          </a:p>
          <a:p>
            <a:pPr>
              <a:buFont typeface="Courier New" pitchFamily="49" charset="0"/>
              <a:buChar char="o"/>
            </a:pPr>
            <a:endParaRPr lang="en-US" sz="1600" dirty="0" smtClean="0">
              <a:solidFill>
                <a:schemeClr val="accent6">
                  <a:lumMod val="50000"/>
                </a:schemeClr>
              </a:solidFill>
            </a:endParaRPr>
          </a:p>
          <a:p>
            <a:pPr>
              <a:buFont typeface="Courier New" pitchFamily="49" charset="0"/>
              <a:buChar char="o"/>
            </a:pPr>
            <a:r>
              <a:rPr lang="sr-Latn-RS" sz="1600" dirty="0" smtClean="0">
                <a:solidFill>
                  <a:schemeClr val="accent6">
                    <a:lumMod val="50000"/>
                  </a:schemeClr>
                </a:solidFill>
              </a:rPr>
              <a:t>Iz razgovora sa intervjuisanim licima zaključeno je da Agencija nije vršila kontrolu kvaliteta same izrade Planova integriteta, odnosno objektivnosti onih koji su taj proces sprovodili, niti je postavila kriterijume izveštavanja o njegovoj primeni. </a:t>
            </a:r>
            <a:endParaRPr lang="en-US" sz="1600" dirty="0" smtClean="0">
              <a:solidFill>
                <a:schemeClr val="accent6">
                  <a:lumMod val="50000"/>
                </a:schemeClr>
              </a:solidFill>
            </a:endParaRPr>
          </a:p>
          <a:p>
            <a:pPr>
              <a:buFont typeface="Courier New" pitchFamily="49" charset="0"/>
              <a:buChar char="o"/>
            </a:pPr>
            <a:endParaRPr lang="en-US" sz="1600" dirty="0">
              <a:solidFill>
                <a:schemeClr val="accent6">
                  <a:lumMod val="50000"/>
                </a:schemeClr>
              </a:solidFill>
            </a:endParaRPr>
          </a:p>
        </p:txBody>
      </p:sp>
      <p:pic>
        <p:nvPicPr>
          <p:cNvPr id="4098" name="Picture 2" descr="http://ecms.infostud.com/remote/vesti/slike/files/kp_42025/image001.jpg"/>
          <p:cNvPicPr>
            <a:picLocks noChangeAspect="1" noChangeArrowheads="1"/>
          </p:cNvPicPr>
          <p:nvPr/>
        </p:nvPicPr>
        <p:blipFill>
          <a:blip r:embed="rId2" cstate="print"/>
          <a:srcRect/>
          <a:stretch>
            <a:fillRect/>
          </a:stretch>
        </p:blipFill>
        <p:spPr bwMode="auto">
          <a:xfrm>
            <a:off x="2571736" y="4214818"/>
            <a:ext cx="4376670" cy="1317164"/>
          </a:xfrm>
          <a:prstGeom prst="rect">
            <a:avLst/>
          </a:prstGeom>
          <a:noFill/>
          <a:ln w="3175">
            <a:noFill/>
          </a:ln>
        </p:spPr>
      </p:pic>
    </p:spTree>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929198"/>
            <a:ext cx="8229600" cy="1143000"/>
          </a:xfrm>
        </p:spPr>
        <p:txBody>
          <a:bodyPr>
            <a:noAutofit/>
          </a:bodyPr>
          <a:lstStyle/>
          <a:p>
            <a:pPr algn="ctr"/>
            <a:r>
              <a:rPr lang="sr-Latn-RS" sz="1400" b="1" dirty="0" smtClean="0">
                <a:solidFill>
                  <a:schemeClr val="accent6">
                    <a:lumMod val="50000"/>
                  </a:schemeClr>
                </a:solidFill>
              </a:rPr>
              <a:t>Palmotićeva 17</a:t>
            </a:r>
            <a:r>
              <a:rPr lang="en-US" sz="1400" b="1" dirty="0" smtClean="0">
                <a:solidFill>
                  <a:schemeClr val="accent6">
                    <a:lumMod val="50000"/>
                  </a:schemeClr>
                </a:solidFill>
              </a:rPr>
              <a:t>, 11000 Be</a:t>
            </a:r>
            <a:r>
              <a:rPr lang="sr-Latn-RS" sz="1400" b="1" dirty="0" smtClean="0">
                <a:solidFill>
                  <a:schemeClr val="accent6">
                    <a:lumMod val="50000"/>
                  </a:schemeClr>
                </a:solidFill>
              </a:rPr>
              <a:t>ograd</a:t>
            </a:r>
            <a:r>
              <a:rPr lang="en-US" sz="1400" b="1" dirty="0" smtClean="0">
                <a:solidFill>
                  <a:schemeClr val="accent6">
                    <a:lumMod val="50000"/>
                  </a:schemeClr>
                </a:solidFill>
              </a:rPr>
              <a:t/>
            </a:r>
            <a:br>
              <a:rPr lang="en-US" sz="1400" b="1" dirty="0" smtClean="0">
                <a:solidFill>
                  <a:schemeClr val="accent6">
                    <a:lumMod val="50000"/>
                  </a:schemeClr>
                </a:solidFill>
              </a:rPr>
            </a:br>
            <a:r>
              <a:rPr lang="en-US" sz="1400" b="1" dirty="0" err="1" smtClean="0">
                <a:solidFill>
                  <a:schemeClr val="accent6">
                    <a:lumMod val="50000"/>
                  </a:schemeClr>
                </a:solidFill>
              </a:rPr>
              <a:t>tel</a:t>
            </a:r>
            <a:r>
              <a:rPr lang="en-US" sz="1400" b="1" dirty="0" smtClean="0">
                <a:solidFill>
                  <a:schemeClr val="accent6">
                    <a:lumMod val="50000"/>
                  </a:schemeClr>
                </a:solidFill>
              </a:rPr>
              <a:t>:  + 381 11 3230 697; 3244 329</a:t>
            </a:r>
            <a:br>
              <a:rPr lang="en-US" sz="1400" b="1" dirty="0" smtClean="0">
                <a:solidFill>
                  <a:schemeClr val="accent6">
                    <a:lumMod val="50000"/>
                  </a:schemeClr>
                </a:solidFill>
              </a:rPr>
            </a:br>
            <a:r>
              <a:rPr lang="en-US" sz="1400" b="1" dirty="0" smtClean="0">
                <a:solidFill>
                  <a:schemeClr val="accent6">
                    <a:lumMod val="50000"/>
                  </a:schemeClr>
                </a:solidFill>
              </a:rPr>
              <a:t>e-mail: </a:t>
            </a:r>
            <a:r>
              <a:rPr lang="en-US" sz="1400" b="1" dirty="0" smtClean="0">
                <a:solidFill>
                  <a:schemeClr val="accent6">
                    <a:lumMod val="50000"/>
                  </a:schemeClr>
                </a:solidFill>
                <a:hlinkClick r:id="rId2"/>
              </a:rPr>
              <a:t>office@birodi.rs</a:t>
            </a:r>
            <a:r>
              <a:rPr lang="en-US" sz="1400" b="1" dirty="0" smtClean="0">
                <a:solidFill>
                  <a:schemeClr val="accent6">
                    <a:lumMod val="50000"/>
                  </a:schemeClr>
                </a:solidFill>
              </a:rPr>
              <a:t> </a:t>
            </a:r>
            <a:br>
              <a:rPr lang="en-US" sz="1400" b="1" dirty="0" smtClean="0">
                <a:solidFill>
                  <a:schemeClr val="accent6">
                    <a:lumMod val="50000"/>
                  </a:schemeClr>
                </a:solidFill>
              </a:rPr>
            </a:br>
            <a:r>
              <a:rPr lang="en-US" sz="1400" b="1" dirty="0" smtClean="0">
                <a:solidFill>
                  <a:schemeClr val="accent6">
                    <a:lumMod val="50000"/>
                  </a:schemeClr>
                </a:solidFill>
                <a:hlinkClick r:id="rId3"/>
              </a:rPr>
              <a:t>www.birodi.rs</a:t>
            </a:r>
            <a:r>
              <a:rPr lang="en-US" sz="1400" b="1" dirty="0" smtClean="0">
                <a:solidFill>
                  <a:schemeClr val="accent6">
                    <a:lumMod val="50000"/>
                  </a:schemeClr>
                </a:solidFill>
              </a:rPr>
              <a:t>,  </a:t>
            </a:r>
            <a:r>
              <a:rPr lang="en-US" sz="1400" b="1" dirty="0" smtClean="0">
                <a:solidFill>
                  <a:schemeClr val="accent6">
                    <a:lumMod val="50000"/>
                  </a:schemeClr>
                </a:solidFill>
                <a:hlinkClick r:id="rId4"/>
              </a:rPr>
              <a:t>www.tvojstav.com</a:t>
            </a:r>
            <a:r>
              <a:rPr lang="en-US" sz="1400" b="1" dirty="0" smtClean="0">
                <a:solidFill>
                  <a:schemeClr val="accent6">
                    <a:lumMod val="50000"/>
                  </a:schemeClr>
                </a:solidFill>
              </a:rPr>
              <a:t>, </a:t>
            </a:r>
            <a:r>
              <a:rPr lang="en-US" sz="1400" b="1" dirty="0" smtClean="0">
                <a:solidFill>
                  <a:schemeClr val="accent6">
                    <a:lumMod val="50000"/>
                  </a:schemeClr>
                </a:solidFill>
                <a:hlinkClick r:id="rId5"/>
              </a:rPr>
              <a:t>www.mediamonitor.rs</a:t>
            </a:r>
            <a:r>
              <a:rPr lang="en-US" sz="1400" b="1" dirty="0" smtClean="0">
                <a:solidFill>
                  <a:schemeClr val="accent6">
                    <a:lumMod val="50000"/>
                  </a:schemeClr>
                </a:solidFill>
              </a:rPr>
              <a:t>,  </a:t>
            </a:r>
            <a:r>
              <a:rPr lang="en-US" sz="1400" b="1" dirty="0" smtClean="0">
                <a:solidFill>
                  <a:schemeClr val="accent6">
                    <a:lumMod val="50000"/>
                  </a:schemeClr>
                </a:solidFill>
                <a:hlinkClick r:id="rId6"/>
              </a:rPr>
              <a:t>www.cistapolitika.rs</a:t>
            </a:r>
            <a:r>
              <a:rPr lang="en-US" sz="1400" b="1" dirty="0" smtClean="0">
                <a:solidFill>
                  <a:schemeClr val="accent6">
                    <a:lumMod val="50000"/>
                  </a:schemeClr>
                </a:solidFill>
              </a:rPr>
              <a:t>  </a:t>
            </a:r>
            <a:br>
              <a:rPr lang="en-US" sz="1400" b="1" dirty="0" smtClean="0">
                <a:solidFill>
                  <a:schemeClr val="accent6">
                    <a:lumMod val="50000"/>
                  </a:schemeClr>
                </a:solidFill>
              </a:rPr>
            </a:br>
            <a:endParaRPr lang="en-US" sz="1400" dirty="0">
              <a:solidFill>
                <a:schemeClr val="accent6">
                  <a:lumMod val="50000"/>
                </a:schemeClr>
              </a:solidFill>
            </a:endParaRPr>
          </a:p>
        </p:txBody>
      </p:sp>
      <p:pic>
        <p:nvPicPr>
          <p:cNvPr id="3" name="Picture Placeholder 5" descr="birodi_logo_1000px - SAJT.jpg"/>
          <p:cNvPicPr>
            <a:picLocks noChangeAspect="1"/>
          </p:cNvPicPr>
          <p:nvPr/>
        </p:nvPicPr>
        <p:blipFill>
          <a:blip r:embed="rId7"/>
          <a:srcRect l="26824" r="26824"/>
          <a:stretch>
            <a:fillRect/>
          </a:stretch>
        </p:blipFill>
        <p:spPr>
          <a:xfrm>
            <a:off x="2571736" y="2786058"/>
            <a:ext cx="3716308" cy="2004398"/>
          </a:xfrm>
          <a:prstGeom prst="rect">
            <a:avLst/>
          </a:prstGeom>
        </p:spPr>
      </p:pic>
      <p:pic>
        <p:nvPicPr>
          <p:cNvPr id="5" name="Picture 2" descr="C:\Users\Birodi\Desktop\open-book-on-top-of-pile-of-books31.jpg"/>
          <p:cNvPicPr>
            <a:picLocks noChangeAspect="1" noChangeArrowheads="1"/>
          </p:cNvPicPr>
          <p:nvPr/>
        </p:nvPicPr>
        <p:blipFill>
          <a:blip r:embed="rId8"/>
          <a:srcRect/>
          <a:stretch>
            <a:fillRect/>
          </a:stretch>
        </p:blipFill>
        <p:spPr bwMode="auto">
          <a:xfrm>
            <a:off x="0" y="0"/>
            <a:ext cx="9144000" cy="511552"/>
          </a:xfrm>
          <a:prstGeom prst="rect">
            <a:avLst/>
          </a:prstGeom>
          <a:noFill/>
        </p:spPr>
      </p:pic>
      <p:sp>
        <p:nvSpPr>
          <p:cNvPr id="6" name="Title 1"/>
          <p:cNvSpPr txBox="1">
            <a:spLocks/>
          </p:cNvSpPr>
          <p:nvPr/>
        </p:nvSpPr>
        <p:spPr>
          <a:xfrm>
            <a:off x="500034" y="1428736"/>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6">
                    <a:lumMod val="50000"/>
                  </a:schemeClr>
                </a:solidFill>
                <a:effectLst/>
                <a:uLnTx/>
                <a:uFillTx/>
                <a:latin typeface="+mj-lt"/>
                <a:ea typeface="+mj-ea"/>
                <a:cs typeface="+mj-cs"/>
              </a:rPr>
              <a:t>HVALA</a:t>
            </a:r>
            <a:r>
              <a:rPr kumimoji="0" lang="en-US" sz="2800" b="1" i="0" u="none" strike="noStrike" kern="1200" cap="none" spc="0" normalizeH="0" noProof="0" dirty="0" smtClean="0">
                <a:ln>
                  <a:noFill/>
                </a:ln>
                <a:solidFill>
                  <a:schemeClr val="accent6">
                    <a:lumMod val="50000"/>
                  </a:schemeClr>
                </a:solidFill>
                <a:effectLst/>
                <a:uLnTx/>
                <a:uFillTx/>
                <a:latin typeface="+mj-lt"/>
                <a:ea typeface="+mj-ea"/>
                <a:cs typeface="+mj-cs"/>
              </a:rPr>
              <a:t> NA PA</a:t>
            </a:r>
            <a:r>
              <a:rPr kumimoji="0" lang="sr-Latn-RS" sz="2800" b="1" i="0" u="none" strike="noStrike" kern="1200" cap="none" spc="0" normalizeH="0" noProof="0" dirty="0" smtClean="0">
                <a:ln>
                  <a:noFill/>
                </a:ln>
                <a:solidFill>
                  <a:schemeClr val="accent6">
                    <a:lumMod val="50000"/>
                  </a:schemeClr>
                </a:solidFill>
                <a:effectLst/>
                <a:uLnTx/>
                <a:uFillTx/>
                <a:latin typeface="+mj-lt"/>
                <a:ea typeface="+mj-ea"/>
                <a:cs typeface="+mj-cs"/>
              </a:rPr>
              <a:t>ŽNJI!</a:t>
            </a:r>
            <a:endParaRPr kumimoji="0" lang="en-US" sz="2800" b="0" i="0" u="none" strike="noStrike" kern="1200" cap="none"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Relevantnost</a:t>
            </a:r>
            <a:endParaRPr lang="en-US"/>
          </a:p>
        </p:txBody>
      </p:sp>
      <p:sp>
        <p:nvSpPr>
          <p:cNvPr id="3" name="Content Placeholder 2"/>
          <p:cNvSpPr>
            <a:spLocks noGrp="1"/>
          </p:cNvSpPr>
          <p:nvPr>
            <p:ph idx="1"/>
          </p:nvPr>
        </p:nvSpPr>
        <p:spPr>
          <a:xfrm>
            <a:off x="428596" y="1857364"/>
            <a:ext cx="8229600" cy="2071702"/>
          </a:xfrm>
          <a:ln/>
        </p:spPr>
        <p:style>
          <a:lnRef idx="1">
            <a:schemeClr val="accent6"/>
          </a:lnRef>
          <a:fillRef idx="2">
            <a:schemeClr val="accent6"/>
          </a:fillRef>
          <a:effectRef idx="1">
            <a:schemeClr val="accent6"/>
          </a:effectRef>
          <a:fontRef idx="minor">
            <a:schemeClr val="dk1"/>
          </a:fontRef>
        </p:style>
        <p:txBody>
          <a:bodyPr>
            <a:normAutofit/>
          </a:bodyPr>
          <a:lstStyle/>
          <a:p>
            <a:pPr>
              <a:buFont typeface="Courier New" pitchFamily="49" charset="0"/>
              <a:buChar char="o"/>
            </a:pPr>
            <a:r>
              <a:rPr lang="sr-Latn-RS" sz="1600" dirty="0" smtClean="0"/>
              <a:t>P</a:t>
            </a:r>
            <a:r>
              <a:rPr lang="en-US" sz="1600" dirty="0" err="1" smtClean="0"/>
              <a:t>oštovanje</a:t>
            </a:r>
            <a:r>
              <a:rPr lang="en-US" sz="1600" dirty="0" smtClean="0"/>
              <a:t> </a:t>
            </a:r>
            <a:r>
              <a:rPr lang="en-US" sz="1600" b="1" dirty="0" err="1"/>
              <a:t>epistemoloških</a:t>
            </a:r>
            <a:r>
              <a:rPr lang="en-US" sz="1600" b="1" dirty="0"/>
              <a:t> </a:t>
            </a:r>
            <a:r>
              <a:rPr lang="en-US" sz="1600" b="1" dirty="0" err="1"/>
              <a:t>principa</a:t>
            </a:r>
            <a:r>
              <a:rPr lang="en-US" sz="1600" b="1" dirty="0"/>
              <a:t> </a:t>
            </a:r>
            <a:r>
              <a:rPr lang="en-US" sz="1600" dirty="0"/>
              <a:t>(</a:t>
            </a:r>
            <a:r>
              <a:rPr lang="en-US" sz="1600" dirty="0" err="1"/>
              <a:t>objektivnost</a:t>
            </a:r>
            <a:r>
              <a:rPr lang="en-US" sz="1600" dirty="0"/>
              <a:t>, </a:t>
            </a:r>
            <a:r>
              <a:rPr lang="en-US" sz="1600" dirty="0" err="1" smtClean="0"/>
              <a:t>sistematičnost</a:t>
            </a:r>
            <a:r>
              <a:rPr lang="en-US" sz="1600" dirty="0"/>
              <a:t>,</a:t>
            </a:r>
            <a:r>
              <a:rPr lang="en-US" sz="1600" dirty="0" smtClean="0"/>
              <a:t> </a:t>
            </a:r>
            <a:r>
              <a:rPr lang="en-US" sz="1600" dirty="0" err="1"/>
              <a:t>opštost</a:t>
            </a:r>
            <a:r>
              <a:rPr lang="en-US" sz="1600" dirty="0"/>
              <a:t> ... ) </a:t>
            </a:r>
            <a:r>
              <a:rPr lang="en-US" sz="1600" dirty="0" err="1"/>
              <a:t>pri</a:t>
            </a:r>
            <a:r>
              <a:rPr lang="en-US" sz="1600" dirty="0"/>
              <a:t> </a:t>
            </a:r>
            <a:r>
              <a:rPr lang="en-US" sz="1600" dirty="0" err="1"/>
              <a:t>sakupljanju</a:t>
            </a:r>
            <a:r>
              <a:rPr lang="en-US" sz="1600" dirty="0"/>
              <a:t>, </a:t>
            </a:r>
            <a:r>
              <a:rPr lang="en-US" sz="1600" dirty="0" err="1"/>
              <a:t>analizi</a:t>
            </a:r>
            <a:r>
              <a:rPr lang="en-US" sz="1600" dirty="0"/>
              <a:t> </a:t>
            </a:r>
            <a:r>
              <a:rPr lang="en-US" sz="1600" dirty="0" err="1"/>
              <a:t>i</a:t>
            </a:r>
            <a:r>
              <a:rPr lang="en-US" sz="1600" dirty="0"/>
              <a:t> </a:t>
            </a:r>
            <a:r>
              <a:rPr lang="en-US" sz="1600" dirty="0" err="1"/>
              <a:t>obradi</a:t>
            </a:r>
            <a:r>
              <a:rPr lang="en-US" sz="1600" dirty="0"/>
              <a:t>/</a:t>
            </a:r>
            <a:r>
              <a:rPr lang="en-US" sz="1600" dirty="0" err="1"/>
              <a:t>tumačenju</a:t>
            </a:r>
            <a:r>
              <a:rPr lang="en-US" sz="1600" dirty="0"/>
              <a:t> </a:t>
            </a:r>
            <a:r>
              <a:rPr lang="en-US" sz="1600" dirty="0" err="1"/>
              <a:t>podataka</a:t>
            </a:r>
            <a:r>
              <a:rPr lang="en-US" sz="1600" dirty="0"/>
              <a:t> </a:t>
            </a:r>
            <a:r>
              <a:rPr lang="en-US" sz="1600" dirty="0" err="1"/>
              <a:t>na</a:t>
            </a:r>
            <a:r>
              <a:rPr lang="en-US" sz="1600" dirty="0"/>
              <a:t> </a:t>
            </a:r>
            <a:r>
              <a:rPr lang="en-US" sz="1600" dirty="0" err="1"/>
              <a:t>osnovu</a:t>
            </a:r>
            <a:r>
              <a:rPr lang="en-US" sz="1600" dirty="0"/>
              <a:t> </a:t>
            </a:r>
            <a:r>
              <a:rPr lang="en-US" sz="1600" dirty="0" err="1"/>
              <a:t>kojih</a:t>
            </a:r>
            <a:r>
              <a:rPr lang="en-US" sz="1600" dirty="0"/>
              <a:t> </a:t>
            </a:r>
            <a:r>
              <a:rPr lang="en-US" sz="1600" dirty="0" err="1"/>
              <a:t>su</a:t>
            </a:r>
            <a:r>
              <a:rPr lang="en-US" sz="1600" dirty="0"/>
              <a:t> </a:t>
            </a:r>
            <a:r>
              <a:rPr lang="en-US" sz="1600" dirty="0" err="1"/>
              <a:t>definisani</a:t>
            </a:r>
            <a:r>
              <a:rPr lang="en-US" sz="1600" dirty="0"/>
              <a:t> </a:t>
            </a:r>
            <a:r>
              <a:rPr lang="en-US" sz="1600" dirty="0" err="1"/>
              <a:t>rizici</a:t>
            </a:r>
            <a:r>
              <a:rPr lang="en-US" sz="1600" dirty="0"/>
              <a:t> </a:t>
            </a:r>
            <a:r>
              <a:rPr lang="en-US" sz="1600" dirty="0" err="1"/>
              <a:t>po</a:t>
            </a:r>
            <a:r>
              <a:rPr lang="en-US" sz="1600" dirty="0"/>
              <a:t> </a:t>
            </a:r>
            <a:r>
              <a:rPr lang="en-US" sz="1600" dirty="0" err="1" smtClean="0"/>
              <a:t>integritet</a:t>
            </a:r>
            <a:r>
              <a:rPr lang="en-US" sz="1600" dirty="0" smtClean="0"/>
              <a:t>,</a:t>
            </a:r>
            <a:endParaRPr lang="sr-Latn-RS" sz="1600" dirty="0" smtClean="0"/>
          </a:p>
          <a:p>
            <a:pPr>
              <a:buFont typeface="Courier New" pitchFamily="49" charset="0"/>
              <a:buChar char="o"/>
            </a:pPr>
            <a:endParaRPr lang="sr-Latn-RS" sz="1600" dirty="0" smtClean="0"/>
          </a:p>
          <a:p>
            <a:pPr>
              <a:buFont typeface="Courier New" pitchFamily="49" charset="0"/>
              <a:buChar char="o"/>
            </a:pPr>
            <a:r>
              <a:rPr lang="sr-Latn-RS" sz="1600" dirty="0" smtClean="0"/>
              <a:t>P</a:t>
            </a:r>
            <a:r>
              <a:rPr lang="en-US" sz="1600" dirty="0" err="1" smtClean="0"/>
              <a:t>rimenjenost</a:t>
            </a:r>
            <a:r>
              <a:rPr lang="en-US" sz="1600" dirty="0" smtClean="0"/>
              <a:t> </a:t>
            </a:r>
            <a:r>
              <a:rPr lang="en-US" sz="1600" b="1" dirty="0" err="1"/>
              <a:t>teorijskog</a:t>
            </a:r>
            <a:r>
              <a:rPr lang="en-US" sz="1600" b="1" dirty="0"/>
              <a:t> </a:t>
            </a:r>
            <a:r>
              <a:rPr lang="en-US" sz="1600" b="1" dirty="0" err="1"/>
              <a:t>i</a:t>
            </a:r>
            <a:r>
              <a:rPr lang="en-US" sz="1600" b="1" dirty="0"/>
              <a:t> </a:t>
            </a:r>
            <a:r>
              <a:rPr lang="en-US" sz="1600" b="1" dirty="0" err="1"/>
              <a:t>praktičnog</a:t>
            </a:r>
            <a:r>
              <a:rPr lang="en-US" sz="1600" b="1" dirty="0"/>
              <a:t> </a:t>
            </a:r>
            <a:r>
              <a:rPr lang="en-US" sz="1600" b="1" dirty="0" err="1"/>
              <a:t>znanja</a:t>
            </a:r>
            <a:r>
              <a:rPr lang="en-US" sz="1600" b="1" dirty="0"/>
              <a:t> u </a:t>
            </a:r>
            <a:r>
              <a:rPr lang="en-US" sz="1600" b="1" err="1"/>
              <a:t>oblasti</a:t>
            </a:r>
            <a:r>
              <a:rPr lang="en-US" sz="1600" b="1"/>
              <a:t> </a:t>
            </a:r>
            <a:r>
              <a:rPr lang="sr-Latn-RS" sz="1600" b="1" smtClean="0"/>
              <a:t>analize </a:t>
            </a:r>
            <a:r>
              <a:rPr lang="en-US" sz="1600" smtClean="0"/>
              <a:t>koje </a:t>
            </a:r>
            <a:r>
              <a:rPr lang="en-US" sz="1600" dirty="0" err="1"/>
              <a:t>tretira</a:t>
            </a:r>
            <a:r>
              <a:rPr lang="en-US" sz="1600" dirty="0"/>
              <a:t> plan </a:t>
            </a:r>
            <a:r>
              <a:rPr lang="en-US" sz="1600" dirty="0" err="1" smtClean="0"/>
              <a:t>integriteta</a:t>
            </a:r>
            <a:r>
              <a:rPr lang="en-US" sz="1600" dirty="0"/>
              <a:t>.</a:t>
            </a: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929198"/>
            <a:ext cx="8229600" cy="1143000"/>
          </a:xfrm>
        </p:spPr>
        <p:txBody>
          <a:bodyPr>
            <a:noAutofit/>
          </a:bodyPr>
          <a:lstStyle/>
          <a:p>
            <a:pPr algn="ctr"/>
            <a:r>
              <a:rPr lang="sr-Latn-RS" sz="1400" b="1" dirty="0" smtClean="0">
                <a:solidFill>
                  <a:schemeClr val="bg1"/>
                </a:solidFill>
              </a:rPr>
              <a:t>.</a:t>
            </a:r>
            <a:endParaRPr lang="en-US" sz="1400" dirty="0">
              <a:solidFill>
                <a:schemeClr val="bg1"/>
              </a:solidFill>
            </a:endParaRPr>
          </a:p>
        </p:txBody>
      </p:sp>
      <p:pic>
        <p:nvPicPr>
          <p:cNvPr id="5" name="Picture 2" descr="C:\Users\Birodi\Desktop\open-book-on-top-of-pile-of-books31.jpg"/>
          <p:cNvPicPr>
            <a:picLocks noChangeAspect="1" noChangeArrowheads="1"/>
          </p:cNvPicPr>
          <p:nvPr/>
        </p:nvPicPr>
        <p:blipFill>
          <a:blip r:embed="rId2" cstate="print"/>
          <a:srcRect/>
          <a:stretch>
            <a:fillRect/>
          </a:stretch>
        </p:blipFill>
        <p:spPr bwMode="auto">
          <a:xfrm>
            <a:off x="0" y="0"/>
            <a:ext cx="9144000" cy="511552"/>
          </a:xfrm>
          <a:prstGeom prst="rect">
            <a:avLst/>
          </a:prstGeom>
          <a:noFill/>
        </p:spPr>
      </p:pic>
      <p:sp>
        <p:nvSpPr>
          <p:cNvPr id="6" name="Title 1"/>
          <p:cNvSpPr txBox="1">
            <a:spLocks/>
          </p:cNvSpPr>
          <p:nvPr/>
        </p:nvSpPr>
        <p:spPr>
          <a:xfrm>
            <a:off x="500034" y="271462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RS" sz="4000" b="1" i="0" u="none" strike="noStrike" kern="1200" cap="none" spc="0" normalizeH="0" baseline="0" noProof="0" dirty="0" smtClean="0">
                <a:ln>
                  <a:noFill/>
                </a:ln>
                <a:solidFill>
                  <a:schemeClr val="accent6">
                    <a:lumMod val="50000"/>
                  </a:schemeClr>
                </a:solidFill>
                <a:effectLst/>
                <a:uLnTx/>
                <a:uFillTx/>
                <a:latin typeface="+mj-lt"/>
                <a:ea typeface="+mj-ea"/>
                <a:cs typeface="+mj-cs"/>
              </a:rPr>
              <a:t>Holistički pristup integritetu</a:t>
            </a:r>
            <a:endParaRPr kumimoji="0" lang="en-US" sz="4000" b="0" i="0" u="none" strike="noStrike" kern="1200" cap="none" spc="0" normalizeH="0" baseline="0" noProof="0" dirty="0">
              <a:ln>
                <a:noFill/>
              </a:ln>
              <a:solidFill>
                <a:schemeClr val="accent6">
                  <a:lumMod val="50000"/>
                </a:schemeClr>
              </a:solidFill>
              <a:effectLst/>
              <a:uLnTx/>
              <a:uFillTx/>
              <a:latin typeface="+mj-lt"/>
              <a:ea typeface="+mj-ea"/>
              <a:cs typeface="+mj-cs"/>
            </a:endParaRPr>
          </a:p>
        </p:txBody>
      </p:sp>
      <p:sp>
        <p:nvSpPr>
          <p:cNvPr id="7" name="Down Arrow 6"/>
          <p:cNvSpPr/>
          <p:nvPr/>
        </p:nvSpPr>
        <p:spPr>
          <a:xfrm>
            <a:off x="3857620" y="4000504"/>
            <a:ext cx="1500198" cy="178595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solidFill>
                  <a:schemeClr val="bg1"/>
                </a:solidFill>
              </a:rPr>
              <a:t>.</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25613983"/>
              </p:ext>
            </p:extLst>
          </p:nvPr>
        </p:nvGraphicFramePr>
        <p:xfrm>
          <a:off x="714348" y="857233"/>
          <a:ext cx="7572428"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357166"/>
            <a:ext cx="8229600" cy="857256"/>
          </a:xfrm>
        </p:spPr>
        <p:txBody>
          <a:bodyPr>
            <a:normAutofit/>
          </a:bodyPr>
          <a:lstStyle/>
          <a:p>
            <a:pPr eaLnBrk="1" hangingPunct="1">
              <a:defRPr/>
            </a:pPr>
            <a:r>
              <a:rPr lang="sr-Latn-CS" sz="4000" dirty="0" smtClean="0"/>
              <a:t>Holistički pristup analizi institucije </a:t>
            </a:r>
            <a:endParaRPr lang="sl-SI" sz="4000" dirty="0" smtClean="0"/>
          </a:p>
        </p:txBody>
      </p:sp>
      <p:sp>
        <p:nvSpPr>
          <p:cNvPr id="195587" name="Rectangle 3"/>
          <p:cNvSpPr>
            <a:spLocks noGrp="1" noChangeArrowheads="1"/>
          </p:cNvSpPr>
          <p:nvPr>
            <p:ph idx="1"/>
          </p:nvPr>
        </p:nvSpPr>
        <p:spPr>
          <a:xfrm>
            <a:off x="571472" y="1571612"/>
            <a:ext cx="8229600" cy="3214710"/>
          </a:xfrm>
          <a:ln w="19050">
            <a:solidFill>
              <a:schemeClr val="accent6">
                <a:lumMod val="50000"/>
              </a:schemeClr>
            </a:solidFill>
          </a:ln>
        </p:spPr>
        <p:txBody>
          <a:bodyPr>
            <a:normAutofit/>
          </a:bodyPr>
          <a:lstStyle/>
          <a:p>
            <a:pPr eaLnBrk="1" hangingPunct="1">
              <a:lnSpc>
                <a:spcPct val="90000"/>
              </a:lnSpc>
              <a:buFont typeface="Courier New" pitchFamily="49" charset="0"/>
              <a:buChar char="o"/>
              <a:defRPr/>
            </a:pPr>
            <a:r>
              <a:rPr lang="sr-Latn-CS" sz="1400" dirty="0" smtClean="0"/>
              <a:t>Prvi aspekt analize se odnosi na utvrđivanje u kojoj meri, na i koji način se </a:t>
            </a:r>
            <a:r>
              <a:rPr lang="sr-Latn-CS" sz="1400" b="1" dirty="0" smtClean="0"/>
              <a:t>ostvaruju interesi, potrebe </a:t>
            </a:r>
            <a:r>
              <a:rPr lang="sr-Latn-CS" sz="1400" b="1" smtClean="0"/>
              <a:t>i prava</a:t>
            </a:r>
            <a:r>
              <a:rPr lang="sr-Latn-CS" sz="1400" smtClean="0"/>
              <a:t>:</a:t>
            </a:r>
          </a:p>
          <a:p>
            <a:pPr lvl="1">
              <a:lnSpc>
                <a:spcPct val="90000"/>
              </a:lnSpc>
              <a:buFont typeface="Courier New" pitchFamily="49" charset="0"/>
              <a:buChar char="o"/>
              <a:defRPr/>
            </a:pPr>
            <a:r>
              <a:rPr lang="sr-Latn-CS" sz="1400" smtClean="0"/>
              <a:t>pripadnika </a:t>
            </a:r>
            <a:r>
              <a:rPr lang="sr-Latn-CS" sz="1400" dirty="0" smtClean="0"/>
              <a:t>institucije</a:t>
            </a:r>
            <a:r>
              <a:rPr lang="sr-Latn-CS" sz="1400" smtClean="0"/>
              <a:t>, </a:t>
            </a:r>
          </a:p>
          <a:p>
            <a:pPr lvl="1">
              <a:lnSpc>
                <a:spcPct val="90000"/>
              </a:lnSpc>
              <a:buFont typeface="Courier New" pitchFamily="49" charset="0"/>
              <a:buChar char="o"/>
              <a:defRPr/>
            </a:pPr>
            <a:r>
              <a:rPr lang="sr-Latn-CS" sz="1400" smtClean="0"/>
              <a:t>klijenata i </a:t>
            </a:r>
          </a:p>
          <a:p>
            <a:pPr lvl="1">
              <a:lnSpc>
                <a:spcPct val="90000"/>
              </a:lnSpc>
              <a:buFont typeface="Courier New" pitchFamily="49" charset="0"/>
              <a:buChar char="o"/>
              <a:defRPr/>
            </a:pPr>
            <a:r>
              <a:rPr lang="sr-Latn-CS" sz="1400" smtClean="0"/>
              <a:t>društva </a:t>
            </a:r>
            <a:r>
              <a:rPr lang="sr-Latn-CS" sz="1400" dirty="0" smtClean="0"/>
              <a:t>kao sistema. </a:t>
            </a:r>
          </a:p>
          <a:p>
            <a:pPr eaLnBrk="1" hangingPunct="1">
              <a:lnSpc>
                <a:spcPct val="90000"/>
              </a:lnSpc>
              <a:buFont typeface="Courier New" pitchFamily="49" charset="0"/>
              <a:buChar char="o"/>
              <a:defRPr/>
            </a:pPr>
            <a:endParaRPr lang="sr-Latn-CS" sz="1400" dirty="0" smtClean="0"/>
          </a:p>
          <a:p>
            <a:pPr eaLnBrk="1" hangingPunct="1">
              <a:lnSpc>
                <a:spcPct val="90000"/>
              </a:lnSpc>
              <a:buFont typeface="Courier New" pitchFamily="49" charset="0"/>
              <a:buChar char="o"/>
              <a:defRPr/>
            </a:pPr>
            <a:r>
              <a:rPr lang="sl-SI" sz="1400" dirty="0" smtClean="0"/>
              <a:t>Drugi aspekt strane </a:t>
            </a:r>
            <a:r>
              <a:rPr lang="sl-SI" sz="1400" b="1" dirty="0" smtClean="0"/>
              <a:t>- karakter </a:t>
            </a:r>
            <a:r>
              <a:rPr lang="sr-Latn-CS" sz="1400" b="1" dirty="0" smtClean="0"/>
              <a:t>struktur</a:t>
            </a:r>
            <a:r>
              <a:rPr lang="en-US" sz="1400" b="1" dirty="0" smtClean="0"/>
              <a:t>e</a:t>
            </a:r>
            <a:r>
              <a:rPr lang="sr-Latn-CS" sz="1400" b="1" dirty="0" smtClean="0"/>
              <a:t> institucije koju čine</a:t>
            </a:r>
            <a:r>
              <a:rPr lang="sr-Latn-CS" sz="1400" dirty="0" smtClean="0"/>
              <a:t>: </a:t>
            </a:r>
          </a:p>
          <a:p>
            <a:pPr lvl="1" eaLnBrk="1" hangingPunct="1">
              <a:lnSpc>
                <a:spcPct val="90000"/>
              </a:lnSpc>
              <a:buFont typeface="Courier New" pitchFamily="49" charset="0"/>
              <a:buChar char="o"/>
              <a:defRPr/>
            </a:pPr>
            <a:r>
              <a:rPr lang="sr-Latn-CS" sz="1400" dirty="0" smtClean="0"/>
              <a:t>vrednosni sistem  (vrednosne orijentacije), </a:t>
            </a:r>
          </a:p>
          <a:p>
            <a:pPr lvl="1" eaLnBrk="1" hangingPunct="1">
              <a:lnSpc>
                <a:spcPct val="90000"/>
              </a:lnSpc>
              <a:buFont typeface="Courier New" pitchFamily="49" charset="0"/>
              <a:buChar char="o"/>
              <a:defRPr/>
            </a:pPr>
            <a:r>
              <a:rPr lang="sr-Latn-CS" sz="1400" dirty="0" smtClean="0"/>
              <a:t>normativni sistem  (norme), </a:t>
            </a:r>
          </a:p>
          <a:p>
            <a:pPr lvl="1" eaLnBrk="1" hangingPunct="1">
              <a:lnSpc>
                <a:spcPct val="90000"/>
              </a:lnSpc>
              <a:buFont typeface="Courier New" pitchFamily="49" charset="0"/>
              <a:buChar char="o"/>
              <a:defRPr/>
            </a:pPr>
            <a:r>
              <a:rPr lang="sr-Latn-CS" sz="1400" dirty="0" smtClean="0"/>
              <a:t>organizacijski sistem (status i uloge), </a:t>
            </a:r>
          </a:p>
          <a:p>
            <a:pPr lvl="1" eaLnBrk="1" hangingPunct="1">
              <a:lnSpc>
                <a:spcPct val="90000"/>
              </a:lnSpc>
              <a:buFont typeface="Courier New" pitchFamily="49" charset="0"/>
              <a:buChar char="o"/>
              <a:defRPr/>
            </a:pPr>
            <a:r>
              <a:rPr lang="sl-SI" sz="1400" dirty="0" smtClean="0"/>
              <a:t>kadrovski sistem (kadrovi-ak</a:t>
            </a:r>
            <a:r>
              <a:rPr lang="en-US" sz="1400" dirty="0" smtClean="0"/>
              <a:t>t</a:t>
            </a:r>
            <a:r>
              <a:rPr lang="sl-SI" sz="1400" dirty="0" smtClean="0"/>
              <a:t>eri)</a:t>
            </a:r>
            <a:r>
              <a:rPr lang="en-US" sz="1400" dirty="0" smtClean="0"/>
              <a:t>,</a:t>
            </a:r>
            <a:endParaRPr lang="sl-SI" sz="1400" dirty="0" smtClean="0"/>
          </a:p>
          <a:p>
            <a:pPr lvl="1" eaLnBrk="1" hangingPunct="1">
              <a:lnSpc>
                <a:spcPct val="90000"/>
              </a:lnSpc>
              <a:buFont typeface="Courier New" pitchFamily="49" charset="0"/>
              <a:buChar char="o"/>
              <a:defRPr/>
            </a:pPr>
            <a:r>
              <a:rPr lang="sl-SI" sz="1400" dirty="0" smtClean="0"/>
              <a:t>komunikacijsk</a:t>
            </a:r>
            <a:r>
              <a:rPr lang="en-US" sz="1400" dirty="0" err="1" smtClean="0"/>
              <a:t>i</a:t>
            </a:r>
            <a:r>
              <a:rPr lang="sl-SI" sz="1400" dirty="0" smtClean="0"/>
              <a:t> sistem (informacija),</a:t>
            </a:r>
          </a:p>
          <a:p>
            <a:pPr lvl="1" eaLnBrk="1" hangingPunct="1">
              <a:lnSpc>
                <a:spcPct val="90000"/>
              </a:lnSpc>
              <a:buFont typeface="Courier New" pitchFamily="49" charset="0"/>
              <a:buChar char="o"/>
              <a:defRPr/>
            </a:pPr>
            <a:r>
              <a:rPr lang="sl-SI" sz="1400" dirty="0" smtClean="0"/>
              <a:t>Okruženje  (prava i obaveze klijenata i nadređenog okruženja)</a:t>
            </a:r>
            <a:r>
              <a:rPr lang="en-US" sz="1400" dirty="0" smtClean="0"/>
              <a:t>.</a:t>
            </a:r>
            <a:endParaRPr lang="sl-SI" sz="1400" dirty="0" smtClean="0"/>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a:bodyPr>
          <a:lstStyle/>
          <a:p>
            <a:pPr>
              <a:defRPr/>
            </a:pPr>
            <a:r>
              <a:rPr lang="sr-Latn-CS" sz="4000" smtClean="0"/>
              <a:t>Holistički pristup analizi institucije </a:t>
            </a:r>
            <a:endParaRPr lang="sl-SI" sz="4000" smtClean="0"/>
          </a:p>
        </p:txBody>
      </p:sp>
      <p:sp>
        <p:nvSpPr>
          <p:cNvPr id="196611" name="Rectangle 3"/>
          <p:cNvSpPr>
            <a:spLocks noGrp="1" noChangeArrowheads="1"/>
          </p:cNvSpPr>
          <p:nvPr>
            <p:ph idx="1"/>
          </p:nvPr>
        </p:nvSpPr>
        <p:spPr>
          <a:xfrm>
            <a:off x="428596" y="1785926"/>
            <a:ext cx="8229600" cy="3000396"/>
          </a:xfrm>
          <a:ln/>
        </p:spPr>
        <p:style>
          <a:lnRef idx="1">
            <a:schemeClr val="accent6"/>
          </a:lnRef>
          <a:fillRef idx="2">
            <a:schemeClr val="accent6"/>
          </a:fillRef>
          <a:effectRef idx="1">
            <a:schemeClr val="accent6"/>
          </a:effectRef>
          <a:fontRef idx="minor">
            <a:schemeClr val="dk1"/>
          </a:fontRef>
        </p:style>
        <p:txBody>
          <a:bodyPr>
            <a:normAutofit/>
          </a:bodyPr>
          <a:lstStyle/>
          <a:p>
            <a:pPr lvl="1" eaLnBrk="1" hangingPunct="1">
              <a:lnSpc>
                <a:spcPct val="90000"/>
              </a:lnSpc>
              <a:buFont typeface="Courier New" pitchFamily="49" charset="0"/>
              <a:buChar char="o"/>
              <a:defRPr/>
            </a:pPr>
            <a:r>
              <a:rPr lang="sl-SI" sz="1600" dirty="0" smtClean="0"/>
              <a:t>Svaka institucija ima strukturu i funkcije</a:t>
            </a:r>
            <a:r>
              <a:rPr lang="en-US" sz="1600" dirty="0" smtClean="0"/>
              <a:t>.</a:t>
            </a:r>
            <a:r>
              <a:rPr lang="sl-SI" sz="1600" dirty="0" smtClean="0"/>
              <a:t>  </a:t>
            </a:r>
          </a:p>
          <a:p>
            <a:pPr lvl="1" eaLnBrk="1" hangingPunct="1">
              <a:lnSpc>
                <a:spcPct val="90000"/>
              </a:lnSpc>
              <a:buFont typeface="Courier New" pitchFamily="49" charset="0"/>
              <a:buChar char="o"/>
              <a:defRPr/>
            </a:pPr>
            <a:r>
              <a:rPr lang="sl-SI" sz="1600" smtClean="0"/>
              <a:t>»</a:t>
            </a:r>
            <a:r>
              <a:rPr lang="sl-SI" sz="1600" dirty="0" smtClean="0"/>
              <a:t>O</a:t>
            </a:r>
            <a:r>
              <a:rPr lang="sl-SI" sz="1600" smtClean="0"/>
              <a:t>drživost</a:t>
            </a:r>
            <a:r>
              <a:rPr lang="sl-SI" sz="1600" dirty="0" smtClean="0"/>
              <a:t>» institucije </a:t>
            </a:r>
            <a:r>
              <a:rPr lang="sl-SI" sz="1600" smtClean="0"/>
              <a:t>- </a:t>
            </a:r>
            <a:r>
              <a:rPr lang="sl-SI" sz="1600" i="1" u="sng" smtClean="0"/>
              <a:t>mer</a:t>
            </a:r>
            <a:r>
              <a:rPr lang="sr-Latn-RS" sz="1600" i="1" u="sng" dirty="0" smtClean="0"/>
              <a:t>a</a:t>
            </a:r>
            <a:r>
              <a:rPr lang="sl-SI" sz="1600" i="1" u="sng" smtClean="0"/>
              <a:t> </a:t>
            </a:r>
            <a:r>
              <a:rPr lang="sl-SI" sz="1600" i="1" u="sng" dirty="0" smtClean="0"/>
              <a:t>usklađenosti struktura i funkcija. </a:t>
            </a:r>
          </a:p>
          <a:p>
            <a:pPr lvl="1" eaLnBrk="1" hangingPunct="1">
              <a:lnSpc>
                <a:spcPct val="90000"/>
              </a:lnSpc>
              <a:buFont typeface="Courier New" pitchFamily="49" charset="0"/>
              <a:buChar char="o"/>
              <a:defRPr/>
            </a:pPr>
            <a:r>
              <a:rPr lang="sr-Latn-CS" sz="1600" dirty="0" smtClean="0"/>
              <a:t>Institucija je održiva ako postoji sklad (funkcije i strukture)</a:t>
            </a:r>
          </a:p>
          <a:p>
            <a:pPr lvl="2" eaLnBrk="1" hangingPunct="1">
              <a:lnSpc>
                <a:spcPct val="90000"/>
              </a:lnSpc>
              <a:buFont typeface="Courier New" pitchFamily="49" charset="0"/>
              <a:buChar char="o"/>
              <a:defRPr/>
            </a:pPr>
            <a:r>
              <a:rPr lang="sl-SI" sz="1600" dirty="0" smtClean="0">
                <a:solidFill>
                  <a:srgbClr val="FF0000"/>
                </a:solidFill>
              </a:rPr>
              <a:t>Interesa, potreba i prava</a:t>
            </a:r>
            <a:r>
              <a:rPr lang="sl-SI" sz="1600" dirty="0" smtClean="0"/>
              <a:t> </a:t>
            </a:r>
            <a:r>
              <a:rPr lang="sl-SI" sz="1600" b="1" u="sng" dirty="0" smtClean="0"/>
              <a:t>pripadnika institucije</a:t>
            </a:r>
            <a:r>
              <a:rPr lang="sl-SI" sz="1600" dirty="0" smtClean="0"/>
              <a:t> sa njenom strukturom – interna održivost</a:t>
            </a:r>
            <a:r>
              <a:rPr lang="en-US" sz="1600" dirty="0" smtClean="0"/>
              <a:t>,</a:t>
            </a:r>
            <a:endParaRPr lang="sl-SI" sz="1600" dirty="0" smtClean="0"/>
          </a:p>
          <a:p>
            <a:pPr lvl="2" eaLnBrk="1" hangingPunct="1">
              <a:lnSpc>
                <a:spcPct val="90000"/>
              </a:lnSpc>
              <a:buFont typeface="Courier New" pitchFamily="49" charset="0"/>
              <a:buChar char="o"/>
              <a:defRPr/>
            </a:pPr>
            <a:r>
              <a:rPr lang="sl-SI" sz="1600" dirty="0" smtClean="0">
                <a:solidFill>
                  <a:srgbClr val="FF0000"/>
                </a:solidFill>
              </a:rPr>
              <a:t>Interesa, potreba i prava </a:t>
            </a:r>
            <a:r>
              <a:rPr lang="sl-SI" sz="1600" b="1" u="sng" dirty="0" smtClean="0"/>
              <a:t>klijenata inst</a:t>
            </a:r>
            <a:r>
              <a:rPr lang="en-US" sz="1600" b="1" u="sng" dirty="0" smtClean="0"/>
              <a:t>it</a:t>
            </a:r>
            <a:r>
              <a:rPr lang="sl-SI" sz="1600" b="1" u="sng" dirty="0" smtClean="0"/>
              <a:t>ucije</a:t>
            </a:r>
            <a:r>
              <a:rPr lang="sl-SI" sz="1600" dirty="0" smtClean="0"/>
              <a:t> sa njenom strukturom – eksterna održivost</a:t>
            </a:r>
            <a:r>
              <a:rPr lang="en-US" sz="1600" dirty="0" smtClean="0"/>
              <a:t>,</a:t>
            </a:r>
            <a:endParaRPr lang="sl-SI" sz="1600" dirty="0" smtClean="0"/>
          </a:p>
          <a:p>
            <a:pPr lvl="2" eaLnBrk="1" hangingPunct="1">
              <a:lnSpc>
                <a:spcPct val="90000"/>
              </a:lnSpc>
              <a:buFont typeface="Courier New" pitchFamily="49" charset="0"/>
              <a:buChar char="o"/>
              <a:defRPr/>
            </a:pPr>
            <a:r>
              <a:rPr lang="sl-SI" sz="1600" dirty="0" smtClean="0">
                <a:solidFill>
                  <a:srgbClr val="FF0000"/>
                </a:solidFill>
              </a:rPr>
              <a:t>Interesa, potreba i prava </a:t>
            </a:r>
            <a:r>
              <a:rPr lang="sl-SI" sz="1600" b="1" u="sng" dirty="0" smtClean="0"/>
              <a:t>društvnog sistema</a:t>
            </a:r>
            <a:r>
              <a:rPr lang="sl-SI" sz="1600" dirty="0" smtClean="0"/>
              <a:t> sa njenom strukturom – sistemska održivost</a:t>
            </a:r>
            <a:r>
              <a:rPr lang="en-US" sz="1600" dirty="0" smtClean="0"/>
              <a:t>.</a:t>
            </a:r>
            <a:endParaRPr lang="sl-SI" sz="1600" dirty="0" smtClean="0"/>
          </a:p>
          <a:p>
            <a:pPr lvl="1" eaLnBrk="1" hangingPunct="1">
              <a:lnSpc>
                <a:spcPct val="90000"/>
              </a:lnSpc>
              <a:buFont typeface="Courier New" pitchFamily="49" charset="0"/>
              <a:buChar char="o"/>
              <a:defRPr/>
            </a:pPr>
            <a:endParaRPr lang="sl-SI" sz="1600" dirty="0" smtClean="0"/>
          </a:p>
          <a:p>
            <a:pPr lvl="1" eaLnBrk="1" hangingPunct="1">
              <a:lnSpc>
                <a:spcPct val="90000"/>
              </a:lnSpc>
              <a:buFont typeface="Courier New" pitchFamily="49" charset="0"/>
              <a:buChar char="o"/>
              <a:defRPr/>
            </a:pPr>
            <a:endParaRPr lang="sl-SI" sz="1600" dirty="0" smtClean="0"/>
          </a:p>
          <a:p>
            <a:pPr eaLnBrk="1" hangingPunct="1">
              <a:lnSpc>
                <a:spcPct val="90000"/>
              </a:lnSpc>
              <a:buFont typeface="Courier New" pitchFamily="49" charset="0"/>
              <a:buChar char="o"/>
              <a:defRPr/>
            </a:pPr>
            <a:endParaRPr lang="sl-SI" sz="1600" dirty="0" smtClean="0"/>
          </a:p>
        </p:txBody>
      </p: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TotalTime>
  <Words>3927</Words>
  <Application>Microsoft Office PowerPoint</Application>
  <PresentationFormat>On-screen Show (4:3)</PresentationFormat>
  <Paragraphs>313</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Integritet sudova </vt:lpstr>
      <vt:lpstr>Ciljevi istraživanja</vt:lpstr>
      <vt:lpstr>Aspekti izrade Plana integriteta</vt:lpstr>
      <vt:lpstr>Integritet izrade Plana</vt:lpstr>
      <vt:lpstr>Relevantnost</vt:lpstr>
      <vt:lpstr>.</vt:lpstr>
      <vt:lpstr>.</vt:lpstr>
      <vt:lpstr>Holistički pristup analizi institucije </vt:lpstr>
      <vt:lpstr>Holistički pristup analizi institucije </vt:lpstr>
      <vt:lpstr>Holistički pristup analizi institucije </vt:lpstr>
      <vt:lpstr>Shema (ne)održivosti institucije</vt:lpstr>
      <vt:lpstr>Holistički pristup integritetu suda/sudija </vt:lpstr>
      <vt:lpstr>Analiza procesa- tačke rizika u izradi   Planova interiteta (Smernice)</vt:lpstr>
      <vt:lpstr>Analiza procesa- tačke rizika u izradi   Planova interiteta</vt:lpstr>
      <vt:lpstr>Metodološke sugestije</vt:lpstr>
      <vt:lpstr>Metodološke sugestije</vt:lpstr>
      <vt:lpstr>Sumarni nalazi</vt:lpstr>
      <vt:lpstr>Shema uticaja</vt:lpstr>
      <vt:lpstr>Preporuke</vt:lpstr>
      <vt:lpstr>Preporuke</vt:lpstr>
      <vt:lpstr>Preporuke</vt:lpstr>
      <vt:lpstr>Nalazi kvalitativnog  istraživanja o integritetu sudova</vt:lpstr>
      <vt:lpstr>Podaci o istraživanju</vt:lpstr>
      <vt:lpstr>Pregled sudova po sedištu i vrsti suda, odnosno realizaciji Plana  </vt:lpstr>
      <vt:lpstr>Stanje u sudovima</vt:lpstr>
      <vt:lpstr>Ocena stanja na nivou sudova</vt:lpstr>
      <vt:lpstr>Normativni okvir</vt:lpstr>
      <vt:lpstr>Institucionalni okvir</vt:lpstr>
      <vt:lpstr>Upravljanje dokumentacijom/bezbednost</vt:lpstr>
      <vt:lpstr>Upravljanje finansijama</vt:lpstr>
      <vt:lpstr>Ocena sistema javnih nabavki</vt:lpstr>
      <vt:lpstr>Upravljanje kadrovima</vt:lpstr>
      <vt:lpstr>Edukacija</vt:lpstr>
      <vt:lpstr>Položaj sudija</vt:lpstr>
      <vt:lpstr>Međuodnos sudova i građana</vt:lpstr>
      <vt:lpstr>Odnos sa medijima</vt:lpstr>
      <vt:lpstr>Odnos sa drugim institucijama</vt:lpstr>
      <vt:lpstr>Sudovi i advokatura</vt:lpstr>
      <vt:lpstr>Plan integriteta</vt:lpstr>
      <vt:lpstr>Ocena Plana integriteta kao mehanizma</vt:lpstr>
      <vt:lpstr>Ocena procedure izrade Plana integriteta/Upitnik</vt:lpstr>
      <vt:lpstr>Odnos sa Agencijom za borbu protiv korupcije</vt:lpstr>
      <vt:lpstr>Palmotićeva 17, 11000 Beograd tel:  + 381 11 3230 697; 3244 329 e-mail: office@birodi.rs  www.birodi.rs,  www.tvojstav.com, www.mediamonitor.rs,  www.cistapolitika.rs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Integritet sudova</dc:title>
  <dc:creator>Birodi</dc:creator>
  <cp:lastModifiedBy>Birodi</cp:lastModifiedBy>
  <cp:revision>126</cp:revision>
  <dcterms:created xsi:type="dcterms:W3CDTF">2014-09-01T11:09:38Z</dcterms:created>
  <dcterms:modified xsi:type="dcterms:W3CDTF">2014-09-17T09:06:28Z</dcterms:modified>
</cp:coreProperties>
</file>