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1" r:id="rId4"/>
    <p:sldId id="282" r:id="rId5"/>
    <p:sldId id="260" r:id="rId6"/>
    <p:sldId id="261" r:id="rId7"/>
    <p:sldId id="262" r:id="rId8"/>
    <p:sldId id="263" r:id="rId9"/>
    <p:sldId id="290" r:id="rId10"/>
    <p:sldId id="291" r:id="rId11"/>
    <p:sldId id="265" r:id="rId12"/>
    <p:sldId id="266" r:id="rId13"/>
    <p:sldId id="267" r:id="rId14"/>
    <p:sldId id="268" r:id="rId15"/>
    <p:sldId id="270" r:id="rId16"/>
    <p:sldId id="283" r:id="rId17"/>
    <p:sldId id="289" r:id="rId18"/>
    <p:sldId id="285" r:id="rId19"/>
    <p:sldId id="287" r:id="rId20"/>
    <p:sldId id="288" r:id="rId21"/>
    <p:sldId id="2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gradjani%20izbor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Sheet3!$B$5</c:f>
              <c:strCache>
                <c:ptCount val="1"/>
                <c:pt idx="0">
                  <c:v>Gradjani</c:v>
                </c:pt>
              </c:strCache>
            </c:strRef>
          </c:tx>
          <c:dLbls>
            <c:showVal val="1"/>
          </c:dLbls>
          <c:cat>
            <c:strRef>
              <c:f>Sheet3!$A$6:$A$11</c:f>
              <c:strCache>
                <c:ptCount val="6"/>
                <c:pt idx="0">
                  <c:v>Mediji su svojim izveštavanjem pomogli građanima da sagledaju pozitivne i negativne strane programa stranka/lista</c:v>
                </c:pt>
                <c:pt idx="1">
                  <c:v>Mediji su uspeli da dobiju konkretne informacije o programima stranaka/lista i njihovom uticaju na život građana</c:v>
                </c:pt>
                <c:pt idx="2">
                  <c:v>Mediji su svim strankama shodno njihovim aktivnostima dali adekvatno vreme da se predstave biračima</c:v>
                </c:pt>
                <c:pt idx="3">
                  <c:v>Mediji su propitivali stranke one stvari koje biste ih Vi pitali</c:v>
                </c:pt>
                <c:pt idx="4">
                  <c:v>Mediji su van izbornog dela izveštavali o temama/događajima na način da ne favorizuju bilo koju stranku/listu, a posebno one koje čine Vladu Srbije</c:v>
                </c:pt>
                <c:pt idx="5">
                  <c:v>Mediji su samo prenosili ono što političari izjave  </c:v>
                </c:pt>
              </c:strCache>
            </c:strRef>
          </c:cat>
          <c:val>
            <c:numRef>
              <c:f>Sheet3!$B$6:$B$11</c:f>
              <c:numCache>
                <c:formatCode>General</c:formatCode>
                <c:ptCount val="6"/>
                <c:pt idx="0">
                  <c:v>29</c:v>
                </c:pt>
                <c:pt idx="1">
                  <c:v>29</c:v>
                </c:pt>
                <c:pt idx="2">
                  <c:v>36</c:v>
                </c:pt>
                <c:pt idx="3">
                  <c:v>24</c:v>
                </c:pt>
                <c:pt idx="4">
                  <c:v>26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Sheet3!$C$5</c:f>
              <c:strCache>
                <c:ptCount val="1"/>
                <c:pt idx="0">
                  <c:v>Novinari</c:v>
                </c:pt>
              </c:strCache>
            </c:strRef>
          </c:tx>
          <c:dLbls>
            <c:showVal val="1"/>
          </c:dLbls>
          <c:cat>
            <c:strRef>
              <c:f>Sheet3!$A$6:$A$11</c:f>
              <c:strCache>
                <c:ptCount val="6"/>
                <c:pt idx="0">
                  <c:v>Mediji su svojim izveštavanjem pomogli građanima da sagledaju pozitivne i negativne strane programa stranka/lista</c:v>
                </c:pt>
                <c:pt idx="1">
                  <c:v>Mediji su uspeli da dobiju konkretne informacije o programima stranaka/lista i njihovom uticaju na život građana</c:v>
                </c:pt>
                <c:pt idx="2">
                  <c:v>Mediji su svim strankama shodno njihovim aktivnostima dali adekvatno vreme da se predstave biračima</c:v>
                </c:pt>
                <c:pt idx="3">
                  <c:v>Mediji su propitivali stranke one stvari koje biste ih Vi pitali</c:v>
                </c:pt>
                <c:pt idx="4">
                  <c:v>Mediji su van izbornog dela izveštavali o temama/događajima na način da ne favorizuju bilo koju stranku/listu, a posebno one koje čine Vladu Srbije</c:v>
                </c:pt>
                <c:pt idx="5">
                  <c:v>Mediji su samo prenosili ono što političari izjave  </c:v>
                </c:pt>
              </c:strCache>
            </c:strRef>
          </c:cat>
          <c:val>
            <c:numRef>
              <c:f>Sheet3!$C$6:$C$11</c:f>
              <c:numCache>
                <c:formatCode>General</c:formatCode>
                <c:ptCount val="6"/>
                <c:pt idx="0">
                  <c:v>14</c:v>
                </c:pt>
                <c:pt idx="1">
                  <c:v>19</c:v>
                </c:pt>
                <c:pt idx="2">
                  <c:v>27</c:v>
                </c:pt>
                <c:pt idx="3">
                  <c:v>12</c:v>
                </c:pt>
                <c:pt idx="4">
                  <c:v>19</c:v>
                </c:pt>
                <c:pt idx="5">
                  <c:v>57</c:v>
                </c:pt>
              </c:numCache>
            </c:numRef>
          </c:val>
        </c:ser>
        <c:axId val="67796352"/>
        <c:axId val="67798144"/>
      </c:barChart>
      <c:catAx>
        <c:axId val="6779635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7798144"/>
        <c:crosses val="autoZero"/>
        <c:auto val="1"/>
        <c:lblAlgn val="ctr"/>
        <c:lblOffset val="100"/>
      </c:catAx>
      <c:valAx>
        <c:axId val="67798144"/>
        <c:scaling>
          <c:orientation val="minMax"/>
        </c:scaling>
        <c:axPos val="b"/>
        <c:majorGridlines/>
        <c:numFmt formatCode="General" sourceLinked="1"/>
        <c:tickLblPos val="nextTo"/>
        <c:crossAx val="677963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Sheet1!$B$4</c:f>
              <c:strCache>
                <c:ptCount val="1"/>
                <c:pt idx="0">
                  <c:v>Prosečna ocena</c:v>
                </c:pt>
              </c:strCache>
            </c:strRef>
          </c:tx>
          <c:dLbls>
            <c:showVal val="1"/>
          </c:dLbls>
          <c:cat>
            <c:strRef>
              <c:f>Sheet1!$C$3:$J$3</c:f>
              <c:strCache>
                <c:ptCount val="8"/>
                <c:pt idx="0">
                  <c:v>Republičko telo za elektonske medije</c:v>
                </c:pt>
                <c:pt idx="1">
                  <c:v>Savet za štampu</c:v>
                </c:pt>
                <c:pt idx="2">
                  <c:v>Ministarstvo kulture</c:v>
                </c:pt>
                <c:pt idx="3">
                  <c:v>NUNS</c:v>
                </c:pt>
                <c:pt idx="4">
                  <c:v>UNS</c:v>
                </c:pt>
                <c:pt idx="5">
                  <c:v>NDNV</c:v>
                </c:pt>
                <c:pt idx="6">
                  <c:v>Medijska  koalicija</c:v>
                </c:pt>
                <c:pt idx="7">
                  <c:v>Lokal Press</c:v>
                </c:pt>
              </c:strCache>
            </c:strRef>
          </c:cat>
          <c:val>
            <c:numRef>
              <c:f>Sheet1!$C$4:$J$4</c:f>
              <c:numCache>
                <c:formatCode>General</c:formatCode>
                <c:ptCount val="8"/>
                <c:pt idx="0">
                  <c:v>1.6400000000000001</c:v>
                </c:pt>
                <c:pt idx="1">
                  <c:v>2.42</c:v>
                </c:pt>
                <c:pt idx="2">
                  <c:v>1.9300000000000002</c:v>
                </c:pt>
                <c:pt idx="3">
                  <c:v>3.4099999999999997</c:v>
                </c:pt>
                <c:pt idx="4">
                  <c:v>2.63</c:v>
                </c:pt>
                <c:pt idx="5">
                  <c:v>3.6</c:v>
                </c:pt>
                <c:pt idx="6">
                  <c:v>2.68</c:v>
                </c:pt>
                <c:pt idx="7">
                  <c:v>2.3899999999999997</c:v>
                </c:pt>
              </c:numCache>
            </c:numRef>
          </c:val>
        </c:ser>
        <c:overlap val="100"/>
        <c:axId val="69606784"/>
        <c:axId val="69608576"/>
      </c:barChart>
      <c:catAx>
        <c:axId val="69606784"/>
        <c:scaling>
          <c:orientation val="minMax"/>
        </c:scaling>
        <c:axPos val="b"/>
        <c:tickLblPos val="nextTo"/>
        <c:crossAx val="69608576"/>
        <c:crosses val="autoZero"/>
        <c:auto val="1"/>
        <c:lblAlgn val="ctr"/>
        <c:lblOffset val="100"/>
      </c:catAx>
      <c:valAx>
        <c:axId val="69608576"/>
        <c:scaling>
          <c:orientation val="minMax"/>
        </c:scaling>
        <c:axPos val="l"/>
        <c:majorGridlines/>
        <c:numFmt formatCode="General" sourceLinked="1"/>
        <c:tickLblPos val="nextTo"/>
        <c:crossAx val="696067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Sheet1!$B$9:$B$14</c:f>
              <c:strCache>
                <c:ptCount val="6"/>
                <c:pt idx="0">
                  <c:v>Nimalo</c:v>
                </c:pt>
                <c:pt idx="1">
                  <c:v> Malo</c:v>
                </c:pt>
                <c:pt idx="2">
                  <c:v> Osrednje</c:v>
                </c:pt>
                <c:pt idx="3">
                  <c:v>Uglavnom</c:v>
                </c:pt>
                <c:pt idx="4">
                  <c:v>Potpuno</c:v>
                </c:pt>
                <c:pt idx="5">
                  <c:v>Nemam stav</c:v>
                </c:pt>
              </c:strCache>
            </c:strRef>
          </c:cat>
          <c:val>
            <c:numRef>
              <c:f>Sheet1!$C$9:$C$14</c:f>
              <c:numCache>
                <c:formatCode>General</c:formatCode>
                <c:ptCount val="6"/>
                <c:pt idx="0">
                  <c:v>35.9</c:v>
                </c:pt>
                <c:pt idx="1">
                  <c:v>23.4</c:v>
                </c:pt>
                <c:pt idx="2">
                  <c:v>25</c:v>
                </c:pt>
                <c:pt idx="3">
                  <c:v>6.3</c:v>
                </c:pt>
                <c:pt idx="4">
                  <c:v>1.6</c:v>
                </c:pt>
                <c:pt idx="5">
                  <c:v>7.8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Sheet1!$B$18:$B$22</c:f>
              <c:strCache>
                <c:ptCount val="5"/>
                <c:pt idx="0">
                  <c:v>Opšte izveštavaju o relevantnim temama</c:v>
                </c:pt>
                <c:pt idx="1">
                  <c:v>Pravovremeno o relevantnim temama</c:v>
                </c:pt>
                <c:pt idx="2">
                  <c:v>Istinito o relevantnim temama</c:v>
                </c:pt>
                <c:pt idx="3">
                  <c:v>Analitički u o relevantnim temama</c:v>
                </c:pt>
                <c:pt idx="4">
                  <c:v>Kritički o relevanim temama</c:v>
                </c:pt>
              </c:strCache>
            </c:strRef>
          </c:cat>
          <c:val>
            <c:numRef>
              <c:f>Sheet1!$C$18:$C$22</c:f>
              <c:numCache>
                <c:formatCode>General</c:formatCode>
                <c:ptCount val="5"/>
                <c:pt idx="0">
                  <c:v>51</c:v>
                </c:pt>
                <c:pt idx="1">
                  <c:v>58</c:v>
                </c:pt>
                <c:pt idx="2">
                  <c:v>73</c:v>
                </c:pt>
                <c:pt idx="3">
                  <c:v>90</c:v>
                </c:pt>
                <c:pt idx="4">
                  <c:v>95</c:v>
                </c:pt>
              </c:numCache>
            </c:numRef>
          </c:val>
        </c:ser>
        <c:overlap val="100"/>
        <c:axId val="74257152"/>
        <c:axId val="74258688"/>
      </c:barChart>
      <c:catAx>
        <c:axId val="74257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258688"/>
        <c:crosses val="autoZero"/>
        <c:auto val="1"/>
        <c:lblAlgn val="ctr"/>
        <c:lblOffset val="100"/>
      </c:catAx>
      <c:valAx>
        <c:axId val="74258688"/>
        <c:scaling>
          <c:orientation val="minMax"/>
        </c:scaling>
        <c:axPos val="l"/>
        <c:majorGridlines/>
        <c:numFmt formatCode="General" sourceLinked="1"/>
        <c:tickLblPos val="nextTo"/>
        <c:crossAx val="7425715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Sheet1!$B$24</c:f>
              <c:strCache>
                <c:ptCount val="1"/>
                <c:pt idx="0">
                  <c:v>Cenzura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Sheet1!$C$23:$D$23</c:f>
              <c:strCache>
                <c:ptCount val="2"/>
                <c:pt idx="0">
                  <c:v>maj</c:v>
                </c:pt>
                <c:pt idx="1">
                  <c:v>septembar</c:v>
                </c:pt>
              </c:strCache>
            </c:strRef>
          </c:cat>
          <c:val>
            <c:numRef>
              <c:f>Sheet1!$C$24:$D$24</c:f>
              <c:numCache>
                <c:formatCode>General</c:formatCode>
                <c:ptCount val="2"/>
                <c:pt idx="0">
                  <c:v>89</c:v>
                </c:pt>
                <c:pt idx="1">
                  <c:v>98</c:v>
                </c:pt>
              </c:numCache>
            </c:numRef>
          </c:val>
        </c:ser>
        <c:ser>
          <c:idx val="1"/>
          <c:order val="1"/>
          <c:tx>
            <c:strRef>
              <c:f>Sheet1!$B$25</c:f>
              <c:strCache>
                <c:ptCount val="1"/>
                <c:pt idx="0">
                  <c:v>Autocenzura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Sheet1!$C$23:$D$23</c:f>
              <c:strCache>
                <c:ptCount val="2"/>
                <c:pt idx="0">
                  <c:v>maj</c:v>
                </c:pt>
                <c:pt idx="1">
                  <c:v>septembar</c:v>
                </c:pt>
              </c:strCache>
            </c:strRef>
          </c:cat>
          <c:val>
            <c:numRef>
              <c:f>Sheet1!$C$25:$D$25</c:f>
              <c:numCache>
                <c:formatCode>General</c:formatCode>
                <c:ptCount val="2"/>
                <c:pt idx="0">
                  <c:v>93</c:v>
                </c:pt>
                <c:pt idx="1">
                  <c:v>90</c:v>
                </c:pt>
              </c:numCache>
            </c:numRef>
          </c:val>
        </c:ser>
        <c:overlap val="100"/>
        <c:axId val="74267648"/>
        <c:axId val="74298112"/>
      </c:barChart>
      <c:catAx>
        <c:axId val="74267648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298112"/>
        <c:crosses val="autoZero"/>
        <c:auto val="1"/>
        <c:lblAlgn val="ctr"/>
        <c:lblOffset val="100"/>
      </c:catAx>
      <c:valAx>
        <c:axId val="74298112"/>
        <c:scaling>
          <c:orientation val="minMax"/>
        </c:scaling>
        <c:axPos val="l"/>
        <c:majorGridlines/>
        <c:numFmt formatCode="General" sourceLinked="1"/>
        <c:tickLblPos val="nextTo"/>
        <c:crossAx val="74267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Sheet1!$B$31:$B$38</c:f>
              <c:strCache>
                <c:ptCount val="8"/>
                <c:pt idx="0">
                  <c:v>Materijalni položaj</c:v>
                </c:pt>
                <c:pt idx="1">
                  <c:v>Tehnički uslovi u kojima radite</c:v>
                </c:pt>
                <c:pt idx="2">
                  <c:v>Mogućnostima napredovanja u redakciji</c:v>
                </c:pt>
                <c:pt idx="3">
                  <c:v>Mogućnostima da se usavršavate</c:v>
                </c:pt>
                <c:pt idx="4">
                  <c:v>Slobodnom koju imate</c:v>
                </c:pt>
                <c:pt idx="5">
                  <c:v>Bezbednošću</c:v>
                </c:pt>
                <c:pt idx="6">
                  <c:v>Podrškom udruženja novinara</c:v>
                </c:pt>
                <c:pt idx="7">
                  <c:v>Podrškom sindikata</c:v>
                </c:pt>
              </c:strCache>
            </c:strRef>
          </c:cat>
          <c:val>
            <c:numRef>
              <c:f>Sheet1!$C$31:$C$38</c:f>
              <c:numCache>
                <c:formatCode>General</c:formatCode>
                <c:ptCount val="8"/>
                <c:pt idx="0">
                  <c:v>4</c:v>
                </c:pt>
                <c:pt idx="1">
                  <c:v>33</c:v>
                </c:pt>
                <c:pt idx="2">
                  <c:v>20</c:v>
                </c:pt>
                <c:pt idx="3">
                  <c:v>28</c:v>
                </c:pt>
                <c:pt idx="4">
                  <c:v>60</c:v>
                </c:pt>
                <c:pt idx="5">
                  <c:v>39</c:v>
                </c:pt>
                <c:pt idx="6">
                  <c:v>42</c:v>
                </c:pt>
                <c:pt idx="7">
                  <c:v>4</c:v>
                </c:pt>
              </c:numCache>
            </c:numRef>
          </c:val>
        </c:ser>
        <c:overlap val="100"/>
        <c:axId val="74314496"/>
        <c:axId val="74316032"/>
      </c:barChart>
      <c:catAx>
        <c:axId val="74314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316032"/>
        <c:crosses val="autoZero"/>
        <c:auto val="1"/>
        <c:lblAlgn val="ctr"/>
        <c:lblOffset val="100"/>
      </c:catAx>
      <c:valAx>
        <c:axId val="74316032"/>
        <c:scaling>
          <c:orientation val="minMax"/>
        </c:scaling>
        <c:axPos val="l"/>
        <c:majorGridlines/>
        <c:numFmt formatCode="General" sourceLinked="1"/>
        <c:tickLblPos val="nextTo"/>
        <c:crossAx val="7431449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stacked"/>
        <c:ser>
          <c:idx val="0"/>
          <c:order val="0"/>
          <c:tx>
            <c:strRef>
              <c:f>Sheet2!$B$1</c:f>
              <c:strCache>
                <c:ptCount val="1"/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Sheet2!$A$2:$A$9</c:f>
              <c:strCache>
                <c:ptCount val="8"/>
                <c:pt idx="0">
                  <c:v>Građani Srbije se mogu osloniti na informacije iz medija prilikom donošenja bitnih životnih odluka</c:v>
                </c:pt>
                <c:pt idx="1">
                  <c:v>Mediji u Srbiji ispunjavaju svoju ulogu kritičara i kontrolora u društvu.</c:v>
                </c:pt>
                <c:pt idx="2">
                  <c:v>U Srbiji se ceni kvalitetno i profesionalno novinarstvo.</c:v>
                </c:pt>
                <c:pt idx="3">
                  <c:v>Građani Srbije su spremni da plate sadržaje koji poštuju standarde profesionalnog novinarstva.</c:v>
                </c:pt>
                <c:pt idx="4">
                  <c:v>Mediji u Srbiji poštuju svoje konzumente (čitaoce, slušaoce, gledaoce).</c:v>
                </c:pt>
                <c:pt idx="5">
                  <c:v>Građani Srbije razlikuju tabloidno od profesionalnog novinarstva.</c:v>
                </c:pt>
                <c:pt idx="6">
                  <c:v>Građani Srbije iz medija dobijaju dovoljno kvalitetnih informacija.</c:v>
                </c:pt>
                <c:pt idx="7">
                  <c:v>Sve više primećujem prisutnost govora mržnje u novim medijima.</c:v>
                </c:pt>
              </c:strCache>
            </c:strRef>
          </c:cat>
          <c:val>
            <c:numRef>
              <c:f>Sheet2!$B$2:$B$9</c:f>
              <c:numCache>
                <c:formatCode>General</c:formatCode>
                <c:ptCount val="8"/>
                <c:pt idx="0">
                  <c:v>2.06</c:v>
                </c:pt>
                <c:pt idx="1">
                  <c:v>2.17</c:v>
                </c:pt>
                <c:pt idx="2">
                  <c:v>1.77</c:v>
                </c:pt>
                <c:pt idx="3">
                  <c:v>2.8</c:v>
                </c:pt>
                <c:pt idx="4">
                  <c:v>2.21</c:v>
                </c:pt>
                <c:pt idx="5">
                  <c:v>2.13</c:v>
                </c:pt>
                <c:pt idx="6">
                  <c:v>2.25</c:v>
                </c:pt>
                <c:pt idx="7">
                  <c:v>3.53</c:v>
                </c:pt>
              </c:numCache>
            </c:numRef>
          </c:val>
        </c:ser>
        <c:overlap val="100"/>
        <c:axId val="74496256"/>
        <c:axId val="74506240"/>
      </c:barChart>
      <c:catAx>
        <c:axId val="7449625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74506240"/>
        <c:crosses val="autoZero"/>
        <c:auto val="1"/>
        <c:lblAlgn val="ctr"/>
        <c:lblOffset val="100"/>
      </c:catAx>
      <c:valAx>
        <c:axId val="74506240"/>
        <c:scaling>
          <c:orientation val="minMax"/>
        </c:scaling>
        <c:axPos val="b"/>
        <c:majorGridlines/>
        <c:numFmt formatCode="General" sourceLinked="1"/>
        <c:tickLblPos val="nextTo"/>
        <c:crossAx val="74496256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howVal val="1"/>
          </c:dLbls>
          <c:cat>
            <c:strRef>
              <c:f>Sheet1!$A$2:$A$11</c:f>
              <c:strCache>
                <c:ptCount val="10"/>
                <c:pt idx="0">
                  <c:v>Ne</c:v>
                </c:pt>
                <c:pt idx="1">
                  <c:v>Ne znam</c:v>
                </c:pt>
                <c:pt idx="2">
                  <c:v>Da, ako bi takav fond bio u vlasnistvu gradana</c:v>
                </c:pt>
                <c:pt idx="3">
                  <c:v>Da, ako bi to uticalo na sadrzaje koji ce biti podrzani</c:v>
                </c:pt>
                <c:pt idx="4">
                  <c:v>Da, ako bi bio i neko ko odlucuje o radu fonda (upravljanje, organizacija, kadrovi)</c:v>
                </c:pt>
                <c:pt idx="5">
                  <c:v>Da, ako bi takav fond bio osnovan na nivou mog grada</c:v>
                </c:pt>
                <c:pt idx="6">
                  <c:v>Da, ako bi takav fond bio u vlasnistvu medija</c:v>
                </c:pt>
                <c:pt idx="7">
                  <c:v>Da, ako bi takav fond bio podrzan od drzave</c:v>
                </c:pt>
                <c:pt idx="8">
                  <c:v>Da, ako bih imao finansijskih mogucnosti</c:v>
                </c:pt>
                <c:pt idx="9">
                  <c:v>Da, ako bih uticlo na izbor medija koji bi se podrzali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24.2</c:v>
                </c:pt>
                <c:pt idx="1">
                  <c:v>21.4</c:v>
                </c:pt>
                <c:pt idx="2">
                  <c:v>17.100000000000001</c:v>
                </c:pt>
                <c:pt idx="3">
                  <c:v>13</c:v>
                </c:pt>
                <c:pt idx="4">
                  <c:v>7.8</c:v>
                </c:pt>
                <c:pt idx="5">
                  <c:v>5.5</c:v>
                </c:pt>
                <c:pt idx="6">
                  <c:v>3.4</c:v>
                </c:pt>
                <c:pt idx="7">
                  <c:v>4</c:v>
                </c:pt>
                <c:pt idx="8">
                  <c:v>1.5</c:v>
                </c:pt>
                <c:pt idx="9">
                  <c:v>3</c:v>
                </c:pt>
              </c:numCache>
            </c:numRef>
          </c:val>
        </c:ser>
        <c:axId val="122907264"/>
        <c:axId val="123031936"/>
      </c:barChart>
      <c:catAx>
        <c:axId val="1229072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3031936"/>
        <c:crosses val="autoZero"/>
        <c:auto val="1"/>
        <c:lblAlgn val="ctr"/>
        <c:lblOffset val="100"/>
      </c:catAx>
      <c:valAx>
        <c:axId val="123031936"/>
        <c:scaling>
          <c:orientation val="minMax"/>
        </c:scaling>
        <c:axPos val="b"/>
        <c:majorGridlines/>
        <c:numFmt formatCode="General" sourceLinked="1"/>
        <c:tickLblPos val="nextTo"/>
        <c:crossAx val="12290726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plotArea>
      <c:layout>
        <c:manualLayout>
          <c:layoutTarget val="inner"/>
          <c:xMode val="edge"/>
          <c:yMode val="edge"/>
          <c:x val="8.0470071449402172E-2"/>
          <c:y val="0.14052850189842794"/>
          <c:w val="0.83577343154686523"/>
          <c:h val="0.4403863109344355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Za razvoj kojih vrsta programa biste izdvajali sredstva?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Informativnih</c:v>
                </c:pt>
                <c:pt idx="1">
                  <c:v>Obrazovnih</c:v>
                </c:pt>
                <c:pt idx="2">
                  <c:v>Iz kulture</c:v>
                </c:pt>
                <c:pt idx="3">
                  <c:v>Zabavnih</c:v>
                </c:pt>
                <c:pt idx="4">
                  <c:v>Istrazivacko novinarstvo</c:v>
                </c:pt>
                <c:pt idx="5">
                  <c:v>Tematske emisije</c:v>
                </c:pt>
                <c:pt idx="6">
                  <c:v>Autorske emisije</c:v>
                </c:pt>
                <c:pt idx="7">
                  <c:v>Sportskih</c:v>
                </c:pt>
                <c:pt idx="8">
                  <c:v>Decijih i skolskih programa</c:v>
                </c:pt>
                <c:pt idx="9">
                  <c:v>Poljoprivreda</c:v>
                </c:pt>
                <c:pt idx="10">
                  <c:v>IT sektor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0.39500000000000052</c:v>
                </c:pt>
                <c:pt idx="1">
                  <c:v>0.75700000000000089</c:v>
                </c:pt>
                <c:pt idx="2">
                  <c:v>0.53100000000000003</c:v>
                </c:pt>
                <c:pt idx="3">
                  <c:v>0.25800000000000001</c:v>
                </c:pt>
                <c:pt idx="4">
                  <c:v>0.43300000000000038</c:v>
                </c:pt>
                <c:pt idx="5">
                  <c:v>0.23600000000000004</c:v>
                </c:pt>
                <c:pt idx="6">
                  <c:v>0.15200000000000019</c:v>
                </c:pt>
                <c:pt idx="7">
                  <c:v>1.7000000000000001E-2</c:v>
                </c:pt>
                <c:pt idx="8">
                  <c:v>9.0000000000000028E-3</c:v>
                </c:pt>
                <c:pt idx="9">
                  <c:v>3.0000000000000035E-3</c:v>
                </c:pt>
                <c:pt idx="10">
                  <c:v>4.0000000000000062E-3</c:v>
                </c:pt>
              </c:numCache>
            </c:numRef>
          </c:val>
        </c:ser>
        <c:axId val="123424768"/>
        <c:axId val="123426304"/>
      </c:barChart>
      <c:catAx>
        <c:axId val="123424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3426304"/>
        <c:crosses val="autoZero"/>
        <c:auto val="1"/>
        <c:lblAlgn val="ctr"/>
        <c:lblOffset val="100"/>
      </c:catAx>
      <c:valAx>
        <c:axId val="123426304"/>
        <c:scaling>
          <c:orientation val="minMax"/>
        </c:scaling>
        <c:axPos val="l"/>
        <c:majorGridlines/>
        <c:numFmt formatCode="General" sourceLinked="0"/>
        <c:tickLblPos val="nextTo"/>
        <c:crossAx val="123424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54255370856421"/>
          <c:y val="5.7155518566356217E-4"/>
          <c:w val="0.58229057305336829"/>
          <c:h val="8.7630608673915686E-2"/>
        </c:manualLayout>
      </c:layout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F7438-07F0-4D5C-9528-A3516A9D0FA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0835FB-BAA8-4108-89F6-4D516F416684}">
      <dgm:prSet phldrT="[Text]"/>
      <dgm:spPr/>
      <dgm:t>
        <a:bodyPr/>
        <a:lstStyle/>
        <a:p>
          <a:r>
            <a:rPr lang="sr-Latn-RS" smtClean="0"/>
            <a:t>Nedovršena medijska tranzicija</a:t>
          </a:r>
          <a:endParaRPr lang="en-US"/>
        </a:p>
      </dgm:t>
    </dgm:pt>
    <dgm:pt modelId="{03AD5A9E-504D-4DF6-B3EE-391DBAEE5294}" type="parTrans" cxnId="{39E316AC-5896-45AD-8839-614398683DD2}">
      <dgm:prSet/>
      <dgm:spPr/>
      <dgm:t>
        <a:bodyPr/>
        <a:lstStyle/>
        <a:p>
          <a:endParaRPr lang="en-US"/>
        </a:p>
      </dgm:t>
    </dgm:pt>
    <dgm:pt modelId="{3B13CD44-0597-4F01-B396-8F1578834BFE}" type="sibTrans" cxnId="{39E316AC-5896-45AD-8839-614398683DD2}">
      <dgm:prSet/>
      <dgm:spPr/>
      <dgm:t>
        <a:bodyPr/>
        <a:lstStyle/>
        <a:p>
          <a:endParaRPr lang="en-US"/>
        </a:p>
      </dgm:t>
    </dgm:pt>
    <dgm:pt modelId="{64B938EF-35F0-474A-B23E-A1D99C2B42E4}">
      <dgm:prSet phldrT="[Text]"/>
      <dgm:spPr/>
      <dgm:t>
        <a:bodyPr/>
        <a:lstStyle/>
        <a:p>
          <a:r>
            <a:rPr lang="sr-Latn-RS" smtClean="0"/>
            <a:t>Biltensko medijsko izveštavanje</a:t>
          </a:r>
          <a:endParaRPr lang="en-US"/>
        </a:p>
      </dgm:t>
    </dgm:pt>
    <dgm:pt modelId="{4B6C823D-F2C0-4C21-BE66-49FFCA9D4B9D}" type="parTrans" cxnId="{D9D1B0B7-0F82-437D-97F9-76551AFFF597}">
      <dgm:prSet/>
      <dgm:spPr/>
      <dgm:t>
        <a:bodyPr/>
        <a:lstStyle/>
        <a:p>
          <a:endParaRPr lang="en-US"/>
        </a:p>
      </dgm:t>
    </dgm:pt>
    <dgm:pt modelId="{472E09BE-3CA9-4625-AA5B-38686E66F87C}" type="sibTrans" cxnId="{D9D1B0B7-0F82-437D-97F9-76551AFFF597}">
      <dgm:prSet/>
      <dgm:spPr/>
      <dgm:t>
        <a:bodyPr/>
        <a:lstStyle/>
        <a:p>
          <a:endParaRPr lang="en-US"/>
        </a:p>
      </dgm:t>
    </dgm:pt>
    <dgm:pt modelId="{729EF9F7-4DB5-4E86-BA6C-2640D117709F}">
      <dgm:prSet phldrT="[Text]"/>
      <dgm:spPr/>
      <dgm:t>
        <a:bodyPr/>
        <a:lstStyle/>
        <a:p>
          <a:r>
            <a:rPr lang="sr-Latn-RS" smtClean="0"/>
            <a:t>Zarobljeni mediji</a:t>
          </a:r>
          <a:endParaRPr lang="en-US"/>
        </a:p>
      </dgm:t>
    </dgm:pt>
    <dgm:pt modelId="{39091EEC-FD14-4EAF-B582-6AD4A578DA83}" type="parTrans" cxnId="{A101FA92-47F0-4C5D-A90A-EFEDF7D577CE}">
      <dgm:prSet/>
      <dgm:spPr/>
      <dgm:t>
        <a:bodyPr/>
        <a:lstStyle/>
        <a:p>
          <a:endParaRPr lang="en-US"/>
        </a:p>
      </dgm:t>
    </dgm:pt>
    <dgm:pt modelId="{A83E900A-1240-4735-927B-3D67D601CD14}" type="sibTrans" cxnId="{A101FA92-47F0-4C5D-A90A-EFEDF7D577CE}">
      <dgm:prSet/>
      <dgm:spPr/>
      <dgm:t>
        <a:bodyPr/>
        <a:lstStyle/>
        <a:p>
          <a:endParaRPr lang="en-US"/>
        </a:p>
      </dgm:t>
    </dgm:pt>
    <dgm:pt modelId="{329308D0-8A3F-4A54-B292-5CD35FEE1F50}" type="pres">
      <dgm:prSet presAssocID="{217F7438-07F0-4D5C-9528-A3516A9D0F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E5ABDB-88D5-4C99-9946-1530E2BCA9D7}" type="pres">
      <dgm:prSet presAssocID="{A30835FB-BAA8-4108-89F6-4D516F41668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E80DB-FEB1-4AB6-82F8-6A173579A340}" type="pres">
      <dgm:prSet presAssocID="{3B13CD44-0597-4F01-B396-8F1578834BF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353FE3-6C4C-4C90-800E-1DA8F274FD1F}" type="pres">
      <dgm:prSet presAssocID="{3B13CD44-0597-4F01-B396-8F1578834BF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0065666-FA48-4577-8179-0E7112D61390}" type="pres">
      <dgm:prSet presAssocID="{64B938EF-35F0-474A-B23E-A1D99C2B42E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B170A-A31F-494D-BF7E-8E27469924E2}" type="pres">
      <dgm:prSet presAssocID="{472E09BE-3CA9-4625-AA5B-38686E66F87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066CF91-5976-447B-9E18-BFBDEB39B975}" type="pres">
      <dgm:prSet presAssocID="{472E09BE-3CA9-4625-AA5B-38686E66F87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583C7AD-D4FC-4208-AC4B-5EDC3903FB7A}" type="pres">
      <dgm:prSet presAssocID="{729EF9F7-4DB5-4E86-BA6C-2640D117709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1633A-6A97-47E6-9418-2B124CC23B0E}" type="pres">
      <dgm:prSet presAssocID="{A83E900A-1240-4735-927B-3D67D601CD1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DCA95A7-C50E-4C98-AD6A-1A00020222F8}" type="pres">
      <dgm:prSet presAssocID="{A83E900A-1240-4735-927B-3D67D601CD1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37F63C0-B91D-466A-8166-B9487EB2E199}" type="presOf" srcId="{472E09BE-3CA9-4625-AA5B-38686E66F87C}" destId="{C066CF91-5976-447B-9E18-BFBDEB39B975}" srcOrd="1" destOrd="0" presId="urn:microsoft.com/office/officeart/2005/8/layout/cycle7"/>
    <dgm:cxn modelId="{8709C3DE-8A1A-416A-9C70-7DEDA3772DB0}" type="presOf" srcId="{729EF9F7-4DB5-4E86-BA6C-2640D117709F}" destId="{8583C7AD-D4FC-4208-AC4B-5EDC3903FB7A}" srcOrd="0" destOrd="0" presId="urn:microsoft.com/office/officeart/2005/8/layout/cycle7"/>
    <dgm:cxn modelId="{39E316AC-5896-45AD-8839-614398683DD2}" srcId="{217F7438-07F0-4D5C-9528-A3516A9D0FA2}" destId="{A30835FB-BAA8-4108-89F6-4D516F416684}" srcOrd="0" destOrd="0" parTransId="{03AD5A9E-504D-4DF6-B3EE-391DBAEE5294}" sibTransId="{3B13CD44-0597-4F01-B396-8F1578834BFE}"/>
    <dgm:cxn modelId="{ED55217C-3A77-4F2C-9B78-C7AEC8A64433}" type="presOf" srcId="{217F7438-07F0-4D5C-9528-A3516A9D0FA2}" destId="{329308D0-8A3F-4A54-B292-5CD35FEE1F50}" srcOrd="0" destOrd="0" presId="urn:microsoft.com/office/officeart/2005/8/layout/cycle7"/>
    <dgm:cxn modelId="{32BA5A30-C988-4127-ADC5-67354439E18B}" type="presOf" srcId="{3B13CD44-0597-4F01-B396-8F1578834BFE}" destId="{96AE80DB-FEB1-4AB6-82F8-6A173579A340}" srcOrd="0" destOrd="0" presId="urn:microsoft.com/office/officeart/2005/8/layout/cycle7"/>
    <dgm:cxn modelId="{A101FA92-47F0-4C5D-A90A-EFEDF7D577CE}" srcId="{217F7438-07F0-4D5C-9528-A3516A9D0FA2}" destId="{729EF9F7-4DB5-4E86-BA6C-2640D117709F}" srcOrd="2" destOrd="0" parTransId="{39091EEC-FD14-4EAF-B582-6AD4A578DA83}" sibTransId="{A83E900A-1240-4735-927B-3D67D601CD14}"/>
    <dgm:cxn modelId="{2E97E22A-CBAD-4E0F-95D0-E8DB62B7DBE1}" type="presOf" srcId="{A83E900A-1240-4735-927B-3D67D601CD14}" destId="{D831633A-6A97-47E6-9418-2B124CC23B0E}" srcOrd="0" destOrd="0" presId="urn:microsoft.com/office/officeart/2005/8/layout/cycle7"/>
    <dgm:cxn modelId="{C5526C00-E908-4959-816E-C75F3A60872E}" type="presOf" srcId="{64B938EF-35F0-474A-B23E-A1D99C2B42E4}" destId="{F0065666-FA48-4577-8179-0E7112D61390}" srcOrd="0" destOrd="0" presId="urn:microsoft.com/office/officeart/2005/8/layout/cycle7"/>
    <dgm:cxn modelId="{D9D1B0B7-0F82-437D-97F9-76551AFFF597}" srcId="{217F7438-07F0-4D5C-9528-A3516A9D0FA2}" destId="{64B938EF-35F0-474A-B23E-A1D99C2B42E4}" srcOrd="1" destOrd="0" parTransId="{4B6C823D-F2C0-4C21-BE66-49FFCA9D4B9D}" sibTransId="{472E09BE-3CA9-4625-AA5B-38686E66F87C}"/>
    <dgm:cxn modelId="{FAF01E33-9FD2-415E-9757-0B6933BE1F1A}" type="presOf" srcId="{3B13CD44-0597-4F01-B396-8F1578834BFE}" destId="{1E353FE3-6C4C-4C90-800E-1DA8F274FD1F}" srcOrd="1" destOrd="0" presId="urn:microsoft.com/office/officeart/2005/8/layout/cycle7"/>
    <dgm:cxn modelId="{9FA4A02A-485B-485E-B7D7-F1BDE41A9C3D}" type="presOf" srcId="{A83E900A-1240-4735-927B-3D67D601CD14}" destId="{0DCA95A7-C50E-4C98-AD6A-1A00020222F8}" srcOrd="1" destOrd="0" presId="urn:microsoft.com/office/officeart/2005/8/layout/cycle7"/>
    <dgm:cxn modelId="{5E2C4829-13C0-44C4-AC8B-2BB4ABCBE2E9}" type="presOf" srcId="{472E09BE-3CA9-4625-AA5B-38686E66F87C}" destId="{F56B170A-A31F-494D-BF7E-8E27469924E2}" srcOrd="0" destOrd="0" presId="urn:microsoft.com/office/officeart/2005/8/layout/cycle7"/>
    <dgm:cxn modelId="{FDABC5D4-80FA-4DC5-BF43-B4C2F856E92F}" type="presOf" srcId="{A30835FB-BAA8-4108-89F6-4D516F416684}" destId="{06E5ABDB-88D5-4C99-9946-1530E2BCA9D7}" srcOrd="0" destOrd="0" presId="urn:microsoft.com/office/officeart/2005/8/layout/cycle7"/>
    <dgm:cxn modelId="{21E27225-F6F5-40AF-BEB3-4DC1A3EE8152}" type="presParOf" srcId="{329308D0-8A3F-4A54-B292-5CD35FEE1F50}" destId="{06E5ABDB-88D5-4C99-9946-1530E2BCA9D7}" srcOrd="0" destOrd="0" presId="urn:microsoft.com/office/officeart/2005/8/layout/cycle7"/>
    <dgm:cxn modelId="{BCCE7DE9-2680-40BF-8367-636A3B53D144}" type="presParOf" srcId="{329308D0-8A3F-4A54-B292-5CD35FEE1F50}" destId="{96AE80DB-FEB1-4AB6-82F8-6A173579A340}" srcOrd="1" destOrd="0" presId="urn:microsoft.com/office/officeart/2005/8/layout/cycle7"/>
    <dgm:cxn modelId="{54521E0B-2598-40D1-834B-C13A6E2A5EAB}" type="presParOf" srcId="{96AE80DB-FEB1-4AB6-82F8-6A173579A340}" destId="{1E353FE3-6C4C-4C90-800E-1DA8F274FD1F}" srcOrd="0" destOrd="0" presId="urn:microsoft.com/office/officeart/2005/8/layout/cycle7"/>
    <dgm:cxn modelId="{6FD0BA48-3FA9-4350-B2CB-601FFDC79CB9}" type="presParOf" srcId="{329308D0-8A3F-4A54-B292-5CD35FEE1F50}" destId="{F0065666-FA48-4577-8179-0E7112D61390}" srcOrd="2" destOrd="0" presId="urn:microsoft.com/office/officeart/2005/8/layout/cycle7"/>
    <dgm:cxn modelId="{233CADC0-B1F4-4086-90D6-DF9232078D19}" type="presParOf" srcId="{329308D0-8A3F-4A54-B292-5CD35FEE1F50}" destId="{F56B170A-A31F-494D-BF7E-8E27469924E2}" srcOrd="3" destOrd="0" presId="urn:microsoft.com/office/officeart/2005/8/layout/cycle7"/>
    <dgm:cxn modelId="{81C2C948-58D9-4AE4-80A0-4028AB7D9321}" type="presParOf" srcId="{F56B170A-A31F-494D-BF7E-8E27469924E2}" destId="{C066CF91-5976-447B-9E18-BFBDEB39B975}" srcOrd="0" destOrd="0" presId="urn:microsoft.com/office/officeart/2005/8/layout/cycle7"/>
    <dgm:cxn modelId="{9C643380-B09D-40B4-ADC4-E87E2A0E6F56}" type="presParOf" srcId="{329308D0-8A3F-4A54-B292-5CD35FEE1F50}" destId="{8583C7AD-D4FC-4208-AC4B-5EDC3903FB7A}" srcOrd="4" destOrd="0" presId="urn:microsoft.com/office/officeart/2005/8/layout/cycle7"/>
    <dgm:cxn modelId="{FD887F17-3691-4B6D-9246-F4B68A69341D}" type="presParOf" srcId="{329308D0-8A3F-4A54-B292-5CD35FEE1F50}" destId="{D831633A-6A97-47E6-9418-2B124CC23B0E}" srcOrd="5" destOrd="0" presId="urn:microsoft.com/office/officeart/2005/8/layout/cycle7"/>
    <dgm:cxn modelId="{14C412C7-F356-4022-91D4-9D9F074FC214}" type="presParOf" srcId="{D831633A-6A97-47E6-9418-2B124CC23B0E}" destId="{0DCA95A7-C50E-4C98-AD6A-1A00020222F8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E5ABDB-88D5-4C99-9946-1530E2BCA9D7}">
      <dsp:nvSpPr>
        <dsp:cNvPr id="0" name=""/>
        <dsp:cNvSpPr/>
      </dsp:nvSpPr>
      <dsp:spPr>
        <a:xfrm>
          <a:off x="2917328" y="1456"/>
          <a:ext cx="2394942" cy="1197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200" kern="1200" smtClean="0"/>
            <a:t>Nedovršena medijska tranzicija</a:t>
          </a:r>
          <a:endParaRPr lang="en-US" sz="2200" kern="1200"/>
        </a:p>
      </dsp:txBody>
      <dsp:txXfrm>
        <a:off x="2917328" y="1456"/>
        <a:ext cx="2394942" cy="1197471"/>
      </dsp:txXfrm>
    </dsp:sp>
    <dsp:sp modelId="{96AE80DB-FEB1-4AB6-82F8-6A173579A340}">
      <dsp:nvSpPr>
        <dsp:cNvPr id="0" name=""/>
        <dsp:cNvSpPr/>
      </dsp:nvSpPr>
      <dsp:spPr>
        <a:xfrm rot="3600000">
          <a:off x="4479447" y="2103430"/>
          <a:ext cx="1248471" cy="4191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3600000">
        <a:off x="4479447" y="2103430"/>
        <a:ext cx="1248471" cy="419114"/>
      </dsp:txXfrm>
    </dsp:sp>
    <dsp:sp modelId="{F0065666-FA48-4577-8179-0E7112D61390}">
      <dsp:nvSpPr>
        <dsp:cNvPr id="0" name=""/>
        <dsp:cNvSpPr/>
      </dsp:nvSpPr>
      <dsp:spPr>
        <a:xfrm>
          <a:off x="4895094" y="3427047"/>
          <a:ext cx="2394942" cy="1197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200" kern="1200" smtClean="0"/>
            <a:t>Biltensko medijsko izveštavanje</a:t>
          </a:r>
          <a:endParaRPr lang="en-US" sz="2200" kern="1200"/>
        </a:p>
      </dsp:txBody>
      <dsp:txXfrm>
        <a:off x="4895094" y="3427047"/>
        <a:ext cx="2394942" cy="1197471"/>
      </dsp:txXfrm>
    </dsp:sp>
    <dsp:sp modelId="{F56B170A-A31F-494D-BF7E-8E27469924E2}">
      <dsp:nvSpPr>
        <dsp:cNvPr id="0" name=""/>
        <dsp:cNvSpPr/>
      </dsp:nvSpPr>
      <dsp:spPr>
        <a:xfrm rot="10800000">
          <a:off x="3490564" y="3816225"/>
          <a:ext cx="1248471" cy="4191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490564" y="3816225"/>
        <a:ext cx="1248471" cy="419114"/>
      </dsp:txXfrm>
    </dsp:sp>
    <dsp:sp modelId="{8583C7AD-D4FC-4208-AC4B-5EDC3903FB7A}">
      <dsp:nvSpPr>
        <dsp:cNvPr id="0" name=""/>
        <dsp:cNvSpPr/>
      </dsp:nvSpPr>
      <dsp:spPr>
        <a:xfrm>
          <a:off x="939563" y="3427047"/>
          <a:ext cx="2394942" cy="1197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200" kern="1200" smtClean="0"/>
            <a:t>Zarobljeni mediji</a:t>
          </a:r>
          <a:endParaRPr lang="en-US" sz="2200" kern="1200"/>
        </a:p>
      </dsp:txBody>
      <dsp:txXfrm>
        <a:off x="939563" y="3427047"/>
        <a:ext cx="2394942" cy="1197471"/>
      </dsp:txXfrm>
    </dsp:sp>
    <dsp:sp modelId="{D831633A-6A97-47E6-9418-2B124CC23B0E}">
      <dsp:nvSpPr>
        <dsp:cNvPr id="0" name=""/>
        <dsp:cNvSpPr/>
      </dsp:nvSpPr>
      <dsp:spPr>
        <a:xfrm rot="18000000">
          <a:off x="2501681" y="2103430"/>
          <a:ext cx="1248471" cy="4191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8000000">
        <a:off x="2501681" y="2103430"/>
        <a:ext cx="1248471" cy="419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7A746B1-E0C6-4538-B420-715463C48FE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68506D-0323-4FD9-8273-9BC257571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odi.rs/" TargetMode="External"/><Relationship Id="rId7" Type="http://schemas.openxmlformats.org/officeDocument/2006/relationships/image" Target="../media/image2.jpeg"/><Relationship Id="rId2" Type="http://schemas.openxmlformats.org/officeDocument/2006/relationships/hyperlink" Target="mailto:office@birodi.r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cistapolitika.rs/" TargetMode="External"/><Relationship Id="rId5" Type="http://schemas.openxmlformats.org/officeDocument/2006/relationships/hyperlink" Target="http://www.mediamonitor.rs/" TargetMode="External"/><Relationship Id="rId4" Type="http://schemas.openxmlformats.org/officeDocument/2006/relationships/hyperlink" Target="http://www.tvojstav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Medijski monitor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Jelena\JELENA\BIRODI\birodi_logo_1000px - SAJ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9144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mtClean="0"/>
              <a:t>Nalazi pilot Panel straživanja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smtClean="0"/>
              <a:t>Prigodan uzorak; </a:t>
            </a:r>
          </a:p>
          <a:p>
            <a:r>
              <a:rPr lang="sr-Latn-RS" smtClean="0"/>
              <a:t>65 ispitanika; </a:t>
            </a:r>
          </a:p>
          <a:p>
            <a:r>
              <a:rPr lang="sr-Latn-RS" smtClean="0"/>
              <a:t>Online anketa:</a:t>
            </a:r>
          </a:p>
          <a:p>
            <a:pPr lvl="1"/>
            <a:r>
              <a:rPr lang="sr-Latn-RS" smtClean="0"/>
              <a:t>NUNS - poslana putem mejling-liste (41 ispitanika); </a:t>
            </a:r>
          </a:p>
          <a:p>
            <a:pPr lvl="1"/>
            <a:r>
              <a:rPr lang="sr-Latn-RS" smtClean="0"/>
              <a:t>NDNV - poslana putem mejling-liste (14 ispitanika);  </a:t>
            </a:r>
          </a:p>
          <a:p>
            <a:pPr lvl="1"/>
            <a:r>
              <a:rPr lang="sr-Latn-RS" smtClean="0"/>
              <a:t>UNS  postavio na svoju internet stranicu (5 ispitanika);</a:t>
            </a:r>
          </a:p>
          <a:p>
            <a:pPr lvl="1"/>
            <a:r>
              <a:rPr lang="sr-Latn-RS" smtClean="0"/>
              <a:t>6 ispitanika je izjavilo da nije član ni jednog udruženja; </a:t>
            </a:r>
          </a:p>
          <a:p>
            <a:pPr lvl="1"/>
            <a:r>
              <a:rPr lang="sr-Latn-RS" smtClean="0"/>
              <a:t>trajanje od 3.9. do 6.9.2014. godine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Ocena institucionalnog okvira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smtClean="0"/>
              <a:t>Stav prema zakonodavnim reformama u oblasti medija</a:t>
            </a:r>
            <a:endParaRPr lang="en-US" sz="32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mtClean="0"/>
              <a:t>Izveštavanje o relevtnim događajima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Stav o cenzuri autocenzuri septembar 2014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Zadovoljstvo novinara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Zadovoljstvo 2012. godine</a:t>
            </a:r>
            <a:endParaRPr lang="en-US"/>
          </a:p>
        </p:txBody>
      </p:sp>
      <p:pic>
        <p:nvPicPr>
          <p:cNvPr id="1026" name="Picture 2" descr="C:\Users\Birodi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11809312" cy="7128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Evalucija izveštavanja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smtClean="0"/>
              <a:t> </a:t>
            </a:r>
          </a:p>
          <a:p>
            <a:r>
              <a:rPr lang="en-US" sz="1600" smtClean="0"/>
              <a:t>Ispitanici su kao dominantno </a:t>
            </a:r>
            <a:r>
              <a:rPr lang="en-US" sz="1600" b="1" i="1" smtClean="0"/>
              <a:t>provladine medije naveli TV Pink, Informer i Kurir, Alo i Naše novine</a:t>
            </a:r>
            <a:r>
              <a:rPr lang="en-US" sz="1600" smtClean="0"/>
              <a:t>;</a:t>
            </a:r>
          </a:p>
          <a:p>
            <a:pPr>
              <a:buNone/>
            </a:pPr>
            <a:r>
              <a:rPr lang="en-US" sz="1600" smtClean="0"/>
              <a:t> </a:t>
            </a:r>
          </a:p>
          <a:p>
            <a:r>
              <a:rPr lang="sr-Latn-RS" sz="1600" smtClean="0"/>
              <a:t>TV</a:t>
            </a:r>
            <a:r>
              <a:rPr lang="sr-Latn-RS" sz="1600" b="1" i="1" smtClean="0"/>
              <a:t>: </a:t>
            </a:r>
            <a:r>
              <a:rPr lang="en-US" sz="1600" b="1" i="1" smtClean="0"/>
              <a:t>propagadni način izveštavanja je karaterističan za Pink, RTS-a </a:t>
            </a:r>
            <a:r>
              <a:rPr lang="en-US" sz="1600" smtClean="0"/>
              <a:t>je označeno kao </a:t>
            </a:r>
            <a:r>
              <a:rPr lang="en-US" sz="1600" b="1" smtClean="0"/>
              <a:t>promotivano</a:t>
            </a:r>
            <a:r>
              <a:rPr lang="sr-Latn-RS" sz="1600" b="1" smtClean="0"/>
              <a:t>-</a:t>
            </a:r>
            <a:r>
              <a:rPr lang="en-US" sz="1600" b="1" smtClean="0"/>
              <a:t>propagad</a:t>
            </a:r>
            <a:r>
              <a:rPr lang="sr-Latn-RS" sz="1600" b="1" smtClean="0"/>
              <a:t>a</a:t>
            </a:r>
            <a:r>
              <a:rPr lang="en-US" sz="1600" b="1" smtClean="0"/>
              <a:t>n</a:t>
            </a:r>
            <a:r>
              <a:rPr lang="en-US" sz="1600" smtClean="0"/>
              <a:t>, </a:t>
            </a:r>
            <a:r>
              <a:rPr lang="sr-Latn-RS" sz="1600" smtClean="0"/>
              <a:t>zatim </a:t>
            </a:r>
            <a:r>
              <a:rPr lang="en-US" sz="1600" b="1" i="1" smtClean="0"/>
              <a:t>izveštavanje B92 informativno</a:t>
            </a:r>
            <a:r>
              <a:rPr lang="sr-Latn-RS" sz="1600" b="1" i="1" smtClean="0"/>
              <a:t>-analitično</a:t>
            </a:r>
            <a:r>
              <a:rPr lang="en-US" sz="1600" smtClean="0"/>
              <a:t>, </a:t>
            </a:r>
            <a:r>
              <a:rPr lang="sr-Latn-RS" sz="1600" smtClean="0"/>
              <a:t>a Prve informativno-promotivno, </a:t>
            </a:r>
            <a:r>
              <a:rPr lang="en-US" sz="1600" smtClean="0"/>
              <a:t>dok o</a:t>
            </a:r>
            <a:r>
              <a:rPr lang="sr-Latn-RS" sz="1600" smtClean="0"/>
              <a:t> izveštavanju </a:t>
            </a:r>
            <a:r>
              <a:rPr lang="en-US" sz="1600" smtClean="0"/>
              <a:t>televizij</a:t>
            </a:r>
            <a:r>
              <a:rPr lang="sr-Latn-RS" sz="1600" smtClean="0"/>
              <a:t>e</a:t>
            </a:r>
            <a:r>
              <a:rPr lang="en-US" sz="1600" smtClean="0"/>
              <a:t> Košava nisu imali stav;</a:t>
            </a:r>
          </a:p>
          <a:p>
            <a:pPr>
              <a:buNone/>
            </a:pPr>
            <a:r>
              <a:rPr lang="en-US" sz="1600" smtClean="0"/>
              <a:t> </a:t>
            </a:r>
          </a:p>
          <a:p>
            <a:r>
              <a:rPr lang="en-US" sz="1600" b="1" i="1" smtClean="0"/>
              <a:t>Kurir, Informer, Naše novine i Alo-a u najvećoj meri propagadno</a:t>
            </a:r>
            <a:r>
              <a:rPr lang="sr-Latn-RS" sz="1600" b="1" i="1" smtClean="0"/>
              <a:t> izveštavaju</a:t>
            </a:r>
            <a:r>
              <a:rPr lang="en-US" sz="1600" smtClean="0"/>
              <a:t>, </a:t>
            </a:r>
            <a:r>
              <a:rPr lang="en-US" sz="1600" b="1" i="1" smtClean="0"/>
              <a:t>Danasom dominira analitički diskurs</a:t>
            </a:r>
            <a:r>
              <a:rPr lang="en-US" sz="1600" smtClean="0"/>
              <a:t>, </a:t>
            </a:r>
            <a:r>
              <a:rPr lang="en-US" sz="1600" b="1" i="1" smtClean="0"/>
              <a:t>Politikom analitički i propagandni</a:t>
            </a:r>
            <a:r>
              <a:rPr lang="en-US" sz="1600" smtClean="0"/>
              <a:t>, </a:t>
            </a:r>
            <a:r>
              <a:rPr lang="en-US" sz="1600" b="1" i="1" smtClean="0"/>
              <a:t>Novostima promotivno-propagandan</a:t>
            </a:r>
            <a:r>
              <a:rPr lang="en-US" sz="1600" smtClean="0"/>
              <a:t>, </a:t>
            </a:r>
            <a:r>
              <a:rPr lang="en-US" sz="1600" b="1" i="1" smtClean="0"/>
              <a:t>Blicom propagadno-informativni</a:t>
            </a:r>
            <a:r>
              <a:rPr lang="en-US" sz="1600" smtClean="0"/>
              <a:t>;</a:t>
            </a:r>
          </a:p>
          <a:p>
            <a:pPr>
              <a:buNone/>
            </a:pPr>
            <a:r>
              <a:rPr lang="en-US" sz="1600" smtClean="0"/>
              <a:t> </a:t>
            </a:r>
          </a:p>
          <a:p>
            <a:r>
              <a:rPr lang="en-US" sz="1600" b="1" i="1" smtClean="0"/>
              <a:t>Radio Beograd i Radio S su opisana kao uglavnom provladina, B92 kao ni vladin i antivladin</a:t>
            </a:r>
            <a:r>
              <a:rPr lang="en-US" sz="1600" smtClean="0"/>
              <a:t>, dok Radio Indeks nisu mogli da ocene.</a:t>
            </a:r>
          </a:p>
          <a:p>
            <a:pPr>
              <a:buNone/>
            </a:pPr>
            <a:r>
              <a:rPr lang="en-US" sz="1600" smtClean="0"/>
              <a:t> </a:t>
            </a:r>
          </a:p>
          <a:p>
            <a:r>
              <a:rPr lang="en-US" sz="1600" smtClean="0"/>
              <a:t>U pogledu načina izveštavanja sva četri analizirana radija sa nacionanom frekvecijom su od novinara-ispitanika ocenena kao informativna, uz napomenu </a:t>
            </a:r>
            <a:r>
              <a:rPr lang="en-US" sz="1600" b="1" i="1" smtClean="0"/>
              <a:t>da su Radio Beograd i Radio B92 analitičniji i kritičkiji.</a:t>
            </a:r>
            <a:endParaRPr lang="en-US" sz="1600" b="1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200" smtClean="0"/>
              <a:t>Novinari o medijima  </a:t>
            </a:r>
            <a:br>
              <a:rPr lang="sr-Latn-RS" sz="3200" smtClean="0"/>
            </a:br>
            <a:r>
              <a:rPr lang="sr-Latn-RS" sz="3200" smtClean="0"/>
              <a:t>(2014.godina,  Medijska pismenost, 290  novinara)</a:t>
            </a:r>
            <a:br>
              <a:rPr lang="sr-Latn-RS" sz="3200" smtClean="0"/>
            </a:br>
            <a:r>
              <a:rPr lang="sr-Latn-RS" sz="3200" smtClean="0"/>
              <a:t>1 - nimalo 5 - potpuno</a:t>
            </a:r>
            <a:endParaRPr lang="en-US" sz="32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Preduslovi za davanje novca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Šta posmatramo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smtClean="0"/>
              <a:t>Strategiju</a:t>
            </a:r>
          </a:p>
          <a:p>
            <a:r>
              <a:rPr lang="sr-Latn-RS" smtClean="0"/>
              <a:t>Zakone</a:t>
            </a:r>
          </a:p>
          <a:p>
            <a:r>
              <a:rPr lang="sr-Latn-RS" smtClean="0"/>
              <a:t>Kodekse</a:t>
            </a:r>
          </a:p>
          <a:p>
            <a:r>
              <a:rPr lang="sr-Latn-RS" smtClean="0"/>
              <a:t>Institucije </a:t>
            </a:r>
          </a:p>
          <a:p>
            <a:pPr lvl="1"/>
            <a:r>
              <a:rPr lang="sr-Latn-RS" smtClean="0"/>
              <a:t>Mediji</a:t>
            </a:r>
          </a:p>
          <a:p>
            <a:pPr lvl="1"/>
            <a:r>
              <a:rPr lang="sr-Latn-RS" smtClean="0"/>
              <a:t>(Samo)</a:t>
            </a:r>
            <a:r>
              <a:rPr lang="en-US" smtClean="0"/>
              <a:t>R</a:t>
            </a:r>
            <a:r>
              <a:rPr lang="sr-Latn-RS" smtClean="0"/>
              <a:t>egulatorna tela </a:t>
            </a:r>
          </a:p>
          <a:p>
            <a:r>
              <a:rPr lang="sr-Latn-RS" smtClean="0"/>
              <a:t>Profesiju</a:t>
            </a:r>
          </a:p>
          <a:p>
            <a:pPr lvl="1"/>
            <a:r>
              <a:rPr lang="sr-Latn-RS" smtClean="0"/>
              <a:t>Udruženje</a:t>
            </a:r>
          </a:p>
          <a:p>
            <a:pPr lvl="1"/>
            <a:r>
              <a:rPr lang="sr-Latn-RS" smtClean="0"/>
              <a:t>Novinari</a:t>
            </a:r>
          </a:p>
          <a:p>
            <a:r>
              <a:rPr lang="sr-Latn-RS" smtClean="0"/>
              <a:t>Slušaooce/Čitaoce/Gledaoce</a:t>
            </a:r>
          </a:p>
          <a:p>
            <a:r>
              <a:rPr lang="sr-Latn-RS" smtClean="0"/>
              <a:t>Komercijalne partnere (PR i Advertajzing agencije)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mtClean="0"/>
              <a:t>Za koje programske sadržaje bi dali novac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92919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Latn-RS" sz="1400" b="1" dirty="0" smtClean="0">
                <a:solidFill>
                  <a:schemeClr val="tx1"/>
                </a:solidFill>
              </a:rPr>
              <a:t>Palmotićeva 17</a:t>
            </a:r>
            <a:r>
              <a:rPr lang="en-US" sz="1400" b="1" dirty="0" smtClean="0">
                <a:solidFill>
                  <a:schemeClr val="tx1"/>
                </a:solidFill>
              </a:rPr>
              <a:t>, 11000 Be</a:t>
            </a:r>
            <a:r>
              <a:rPr lang="sr-Latn-RS" sz="1400" b="1" dirty="0" smtClean="0">
                <a:solidFill>
                  <a:schemeClr val="tx1"/>
                </a:solidFill>
              </a:rPr>
              <a:t>ograd</a:t>
            </a:r>
            <a:r>
              <a:rPr lang="en-US" sz="1400" b="1" dirty="0" smtClean="0">
                <a:solidFill>
                  <a:schemeClr val="tx1"/>
                </a:solidFill>
              </a:rPr>
              <a:t/>
            </a:r>
            <a:br>
              <a:rPr lang="en-US" sz="1400" b="1" dirty="0" smtClean="0">
                <a:solidFill>
                  <a:schemeClr val="tx1"/>
                </a:solidFill>
              </a:rPr>
            </a:br>
            <a:r>
              <a:rPr lang="en-US" sz="1400" b="1" dirty="0" err="1" smtClean="0">
                <a:solidFill>
                  <a:schemeClr val="tx1"/>
                </a:solidFill>
              </a:rPr>
              <a:t>tel</a:t>
            </a:r>
            <a:r>
              <a:rPr lang="en-US" sz="1400" b="1" dirty="0" smtClean="0">
                <a:solidFill>
                  <a:schemeClr val="tx1"/>
                </a:solidFill>
              </a:rPr>
              <a:t>:  + 381 11 3230 697; 3244 329</a:t>
            </a:r>
            <a:br>
              <a:rPr lang="en-US" sz="1400" b="1" dirty="0" smtClean="0">
                <a:solidFill>
                  <a:schemeClr val="tx1"/>
                </a:solidFill>
              </a:rPr>
            </a:br>
            <a:r>
              <a:rPr lang="en-US" sz="1400" b="1" dirty="0" smtClean="0">
                <a:solidFill>
                  <a:schemeClr val="tx1"/>
                </a:solidFill>
              </a:rPr>
              <a:t>e-mail: </a:t>
            </a:r>
            <a:r>
              <a:rPr lang="en-US" sz="1400" b="1" dirty="0" smtClean="0">
                <a:solidFill>
                  <a:schemeClr val="tx1"/>
                </a:solidFill>
                <a:hlinkClick r:id="rId2"/>
              </a:rPr>
              <a:t>office@birodi.rs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br>
              <a:rPr lang="en-US" sz="1400" b="1" dirty="0" smtClean="0">
                <a:solidFill>
                  <a:schemeClr val="tx1"/>
                </a:solidFill>
              </a:rPr>
            </a:br>
            <a:r>
              <a:rPr lang="en-US" sz="1400" b="1" dirty="0" smtClean="0">
                <a:solidFill>
                  <a:schemeClr val="tx1"/>
                </a:solidFill>
                <a:hlinkClick r:id="rId3"/>
              </a:rPr>
              <a:t>www.birodi.rs</a:t>
            </a:r>
            <a:r>
              <a:rPr lang="en-US" sz="1400" b="1" dirty="0" smtClean="0">
                <a:solidFill>
                  <a:schemeClr val="tx1"/>
                </a:solidFill>
              </a:rPr>
              <a:t>,  </a:t>
            </a:r>
            <a:r>
              <a:rPr lang="en-US" sz="1400" b="1" dirty="0" smtClean="0">
                <a:solidFill>
                  <a:schemeClr val="tx1"/>
                </a:solidFill>
                <a:hlinkClick r:id="rId4"/>
              </a:rPr>
              <a:t>www.tvojstav.com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smtClean="0">
                <a:solidFill>
                  <a:schemeClr val="tx1"/>
                </a:solidFill>
                <a:hlinkClick r:id="rId5"/>
              </a:rPr>
              <a:t>www.mediamonitor.rs</a:t>
            </a:r>
            <a:r>
              <a:rPr lang="en-US" sz="1400" b="1" dirty="0" smtClean="0">
                <a:solidFill>
                  <a:schemeClr val="tx1"/>
                </a:solidFill>
              </a:rPr>
              <a:t>,  </a:t>
            </a:r>
            <a:r>
              <a:rPr lang="en-US" sz="1400" b="1" dirty="0" smtClean="0">
                <a:solidFill>
                  <a:schemeClr val="tx1"/>
                </a:solidFill>
                <a:hlinkClick r:id="rId6"/>
              </a:rPr>
              <a:t>www.cistapolitika.rs</a:t>
            </a:r>
            <a:r>
              <a:rPr lang="en-US" sz="1400" b="1" dirty="0" smtClean="0">
                <a:solidFill>
                  <a:schemeClr val="tx1"/>
                </a:solidFill>
              </a:rPr>
              <a:t>  </a:t>
            </a:r>
            <a:br>
              <a:rPr lang="en-US" sz="1400" b="1" dirty="0" smtClean="0">
                <a:solidFill>
                  <a:schemeClr val="tx1"/>
                </a:solidFill>
              </a:rPr>
            </a:b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" name="Picture Placeholder 5" descr="birodi_logo_1000px - SAJT.jpg"/>
          <p:cNvPicPr>
            <a:picLocks noChangeAspect="1"/>
          </p:cNvPicPr>
          <p:nvPr/>
        </p:nvPicPr>
        <p:blipFill>
          <a:blip r:embed="rId7"/>
          <a:srcRect l="26824" r="26824"/>
          <a:stretch>
            <a:fillRect/>
          </a:stretch>
        </p:blipFill>
        <p:spPr>
          <a:xfrm>
            <a:off x="2571736" y="2786058"/>
            <a:ext cx="3716308" cy="200439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Hipoteza o biltenizaciji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Šta je biltenizacija medija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sz="2400" smtClean="0"/>
          </a:p>
          <a:p>
            <a:r>
              <a:rPr lang="sr-Latn-RS" sz="2400" smtClean="0"/>
              <a:t>Dominatan način izveštavanja:propagandno-promotivan  </a:t>
            </a:r>
          </a:p>
          <a:p>
            <a:endParaRPr lang="sr-Latn-RS" sz="2400" smtClean="0"/>
          </a:p>
          <a:p>
            <a:r>
              <a:rPr lang="sr-Latn-RS" sz="2400" smtClean="0"/>
              <a:t>Teme: U najvećoj meri relevatne za političke i ekonomske centre moći, a manje za građane</a:t>
            </a:r>
          </a:p>
          <a:p>
            <a:pPr>
              <a:buNone/>
            </a:pPr>
            <a:endParaRPr lang="sr-Latn-RS" sz="2400" smtClean="0"/>
          </a:p>
          <a:p>
            <a:r>
              <a:rPr lang="sr-Latn-RS" sz="2400" smtClean="0"/>
              <a:t>Mediji postaju sredstvo propagande/promocije (procenat pozitivnog izveštavanja je preko 60%)</a:t>
            </a:r>
          </a:p>
          <a:p>
            <a:pPr>
              <a:buNone/>
            </a:pPr>
            <a:endParaRPr lang="sr-Latn-RS" sz="2400" smtClean="0"/>
          </a:p>
          <a:p>
            <a:r>
              <a:rPr lang="sr-Latn-RS" sz="2400" smtClean="0"/>
              <a:t>Druge i treće najčešće strane nema, ako ima ona je u funkciji “prve” strane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Pozitivan ton 2012. </a:t>
            </a:r>
            <a:r>
              <a:rPr lang="sr-Latn-RS" smtClean="0"/>
              <a:t>godine 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5419014"/>
              </p:ext>
            </p:extLst>
          </p:nvPr>
        </p:nvGraphicFramePr>
        <p:xfrm>
          <a:off x="395536" y="1600200"/>
          <a:ext cx="8319867" cy="408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2636"/>
                <a:gridCol w="919974"/>
                <a:gridCol w="919974"/>
                <a:gridCol w="919974"/>
                <a:gridCol w="1060942"/>
                <a:gridCol w="1376367"/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RTS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Pink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B92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Prva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Vojvodina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DSS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Demokratska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stranka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Srbije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Srpska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radikalna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stranka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Preokret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Čedomir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Jovanović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URS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Ujedinjeni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regioni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Srbije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Izbor za bolji život - Boris Tadić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Dveri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Ivica Dačić - SPS, PUPS, JS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Pokrenimo Srbiju - Tomislav Nikolić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PROSEK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64.2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65.</a:t>
                      </a:r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63.6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53.</a:t>
                      </a:r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56.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Pozitivan ton 2014. </a:t>
            </a:r>
            <a:r>
              <a:rPr lang="sr-Latn-RS" dirty="0"/>
              <a:t>godine(%)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53947280"/>
              </p:ext>
            </p:extLst>
          </p:nvPr>
        </p:nvGraphicFramePr>
        <p:xfrm>
          <a:off x="1" y="1003809"/>
          <a:ext cx="9144000" cy="5662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6371"/>
                <a:gridCol w="1031882"/>
                <a:gridCol w="873131"/>
                <a:gridCol w="1111258"/>
                <a:gridCol w="873131"/>
                <a:gridCol w="1238227"/>
              </a:tblGrid>
              <a:tr h="2047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Vojvodina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SNS, SDPS, NS, SPO,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Pokret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socijalista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93.6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93.1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LDP, BDZS, SDU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91.9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SVM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97.4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88.9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Dveri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SDA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Sand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aka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4194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NDS, Zeleni, LSV, Zajedno za Srbiju, VMDK, Zajedno za </a:t>
                      </a:r>
                      <a:r>
                        <a:rPr lang="pl-PL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Vojvodinu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Tre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Srbija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Crnogorska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partija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419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Lista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nacionalnih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zajednica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BDZ-MPSZ-DZH-MRM-MEP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48.1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Dosta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je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bilo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Radulovi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Partija demokratsko delovanje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Patriotski front - Borislav 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Pelevi</a:t>
                      </a:r>
                      <a:r>
                        <a:rPr lang="sr-Latn-R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Ruska stranka - Slobodan 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Nikoli</a:t>
                      </a:r>
                      <a:r>
                        <a:rPr lang="sr-Latn-R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Koalicija svih naroda i narodnosti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Jeste svejedno - Brakus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3998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PROSEK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93.0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Funkcionerska kampanja </a:t>
            </a:r>
            <a:br>
              <a:rPr lang="sr-Latn-RS" dirty="0" smtClean="0"/>
            </a:br>
            <a:r>
              <a:rPr lang="sr-Latn-RS" dirty="0" smtClean="0"/>
              <a:t>Izbori 2012. </a:t>
            </a:r>
            <a:r>
              <a:rPr lang="sr-Latn-RS" dirty="0"/>
              <a:t>godina 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1427064"/>
              </p:ext>
            </p:extLst>
          </p:nvPr>
        </p:nvGraphicFramePr>
        <p:xfrm>
          <a:off x="304800" y="1554163"/>
          <a:ext cx="8686800" cy="471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264"/>
                <a:gridCol w="975256"/>
                <a:gridCol w="975256"/>
                <a:gridCol w="975256"/>
                <a:gridCol w="975256"/>
                <a:gridCol w="975256"/>
                <a:gridCol w="975256"/>
              </a:tblGrid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Vojvodina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STB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Predsednik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Vlade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Mirko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Cvetkovic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73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Ministarstvo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odbrane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Ministarstvo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poljoprivrede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trgovine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unutrašnjih poslova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99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za Kosovo i Metohiju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Gradonacelnik Beograda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</a:t>
                      </a:r>
                    </a:p>
                  </a:txBody>
                  <a:tcPr marL="10054" marR="10054" marT="9525" marB="0" anchor="ctr"/>
                </a:tc>
              </a:tr>
              <a:tr h="486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Predsednik Vlade Vojvodine Bojan Pajtic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odbrane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marL="10054" marR="10054" marT="9525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Funkcionerska kampanja </a:t>
            </a:r>
            <a:br>
              <a:rPr lang="sr-Latn-RS" dirty="0" smtClean="0"/>
            </a:br>
            <a:r>
              <a:rPr lang="sr-Latn-RS" dirty="0" smtClean="0"/>
              <a:t>Izbori 2014. </a:t>
            </a:r>
            <a:r>
              <a:rPr lang="sr-Latn-RS" dirty="0"/>
              <a:t>godina </a:t>
            </a:r>
            <a:r>
              <a:rPr lang="sr-Latn-RS" dirty="0" smtClean="0"/>
              <a:t>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7046339"/>
              </p:ext>
            </p:extLst>
          </p:nvPr>
        </p:nvGraphicFramePr>
        <p:xfrm>
          <a:off x="457200" y="1600200"/>
          <a:ext cx="8115331" cy="5011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914407"/>
                <a:gridCol w="914407"/>
                <a:gridCol w="914407"/>
                <a:gridCol w="914407"/>
                <a:gridCol w="914407"/>
              </a:tblGrid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Vojvodina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Aleksandar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Vučić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rvi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potpredsednik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Vlade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95.2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Ivica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Dačić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redsednik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Vlade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83.1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Tomislav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Nikolić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redsednik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Republike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Srbije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Lazar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Krstic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istar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finansija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Jovan Krkobabić, potpredsednik Vlade i ministar rada, zapošljavanja i socijalne politike</a:t>
                      </a: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Dragan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Glamo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istar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poljoprivrede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umarstva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vodoprivred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94.7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©</a:t>
            </a:r>
            <a:r>
              <a:rPr lang="en-US" sz="1400" dirty="0" smtClean="0">
                <a:solidFill>
                  <a:prstClr val="black"/>
                </a:solidFill>
              </a:rPr>
              <a:t>201</a:t>
            </a:r>
            <a:r>
              <a:rPr lang="sr-Latn-RS" sz="1400" dirty="0" smtClean="0">
                <a:solidFill>
                  <a:prstClr val="black"/>
                </a:solidFill>
              </a:rPr>
              <a:t>4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BIRODI</a:t>
            </a:r>
          </a:p>
        </p:txBody>
      </p:sp>
    </p:spTree>
    <p:extLst>
      <p:ext uri="{BB962C8B-B14F-4D97-AF65-F5344CB8AC3E}">
        <p14:creationId xmlns="" xmlns:p14="http://schemas.microsoft.com/office/powerpoint/2010/main" val="6906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smtClean="0"/>
              <a:t>Evalucija ponašanja medija u kampanji za parlamentarne izbore 2014, panel tvojstav.com, 1000 ispitanika, </a:t>
            </a:r>
            <a:br>
              <a:rPr lang="sr-Latn-RS" sz="2400" smtClean="0"/>
            </a:br>
            <a:r>
              <a:rPr lang="sr-Latn-RS" sz="2400" smtClean="0"/>
              <a:t>110 novinara članova NUNS-a</a:t>
            </a:r>
            <a:endParaRPr lang="en-US" sz="2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1510</TotalTime>
  <Words>641</Words>
  <Application>Microsoft Office PowerPoint</Application>
  <PresentationFormat>On-screen Show (4:3)</PresentationFormat>
  <Paragraphs>362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Medijski monitor </vt:lpstr>
      <vt:lpstr>Šta posmatramo</vt:lpstr>
      <vt:lpstr>Hipoteza o biltenizaciji</vt:lpstr>
      <vt:lpstr>Šta je biltenizacija medija</vt:lpstr>
      <vt:lpstr>Pozitivan ton 2012. godine (%)</vt:lpstr>
      <vt:lpstr>Pozitivan ton 2014. godine(%)</vt:lpstr>
      <vt:lpstr>Funkcionerska kampanja  Izbori 2012. godina (%)</vt:lpstr>
      <vt:lpstr>Funkcionerska kampanja  Izbori 2014. godina (%)</vt:lpstr>
      <vt:lpstr>Evalucija ponašanja medija u kampanji za parlamentarne izbore 2014, panel tvojstav.com, 1000 ispitanika,  110 novinara članova NUNS-a</vt:lpstr>
      <vt:lpstr>Nalazi pilot Panel straživanja</vt:lpstr>
      <vt:lpstr>Ocena institucionalnog okvira</vt:lpstr>
      <vt:lpstr>Stav prema zakonodavnim reformama u oblasti medija</vt:lpstr>
      <vt:lpstr>Izveštavanje o relevtnim događajima</vt:lpstr>
      <vt:lpstr>Stav o cenzuri autocenzuri septembar 2014</vt:lpstr>
      <vt:lpstr>Zadovoljstvo novinara</vt:lpstr>
      <vt:lpstr>Zadovoljstvo 2012. godine</vt:lpstr>
      <vt:lpstr>Evalucija izveštavanja</vt:lpstr>
      <vt:lpstr>Novinari o medijima   (2014.godina,  Medijska pismenost, 290  novinara) 1 - nimalo 5 - potpuno</vt:lpstr>
      <vt:lpstr>Preduslovi za davanje novca</vt:lpstr>
      <vt:lpstr>Za koje programske sadržaje bi dali novac</vt:lpstr>
      <vt:lpstr>Palmotićeva 17, 11000 Beograd tel:  + 381 11 3230 697; 3244 329 e-mail: office@birodi.rs  www.birodi.rs,  www.tvojstav.com, www.mediamonitor.rs,  www.cistapolitika.rs 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Medijski monitor </dc:title>
  <dc:creator>Birodi</dc:creator>
  <cp:lastModifiedBy>Birodi</cp:lastModifiedBy>
  <cp:revision>10</cp:revision>
  <dcterms:created xsi:type="dcterms:W3CDTF">2014-09-07T04:16:28Z</dcterms:created>
  <dcterms:modified xsi:type="dcterms:W3CDTF">2014-09-08T12:06:35Z</dcterms:modified>
</cp:coreProperties>
</file>