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52"/>
  </p:notesMasterIdLst>
  <p:sldIdLst>
    <p:sldId id="256" r:id="rId3"/>
    <p:sldId id="319" r:id="rId4"/>
    <p:sldId id="306" r:id="rId5"/>
    <p:sldId id="307" r:id="rId6"/>
    <p:sldId id="321" r:id="rId7"/>
    <p:sldId id="297" r:id="rId8"/>
    <p:sldId id="308" r:id="rId9"/>
    <p:sldId id="309" r:id="rId10"/>
    <p:sldId id="310" r:id="rId11"/>
    <p:sldId id="311" r:id="rId12"/>
    <p:sldId id="312" r:id="rId13"/>
    <p:sldId id="314" r:id="rId14"/>
    <p:sldId id="315" r:id="rId15"/>
    <p:sldId id="316" r:id="rId16"/>
    <p:sldId id="298" r:id="rId17"/>
    <p:sldId id="299" r:id="rId18"/>
    <p:sldId id="300" r:id="rId19"/>
    <p:sldId id="301" r:id="rId20"/>
    <p:sldId id="271" r:id="rId21"/>
    <p:sldId id="276" r:id="rId22"/>
    <p:sldId id="272" r:id="rId23"/>
    <p:sldId id="259" r:id="rId24"/>
    <p:sldId id="258" r:id="rId25"/>
    <p:sldId id="260" r:id="rId26"/>
    <p:sldId id="261" r:id="rId27"/>
    <p:sldId id="263" r:id="rId28"/>
    <p:sldId id="264" r:id="rId29"/>
    <p:sldId id="257" r:id="rId30"/>
    <p:sldId id="267" r:id="rId31"/>
    <p:sldId id="262" r:id="rId32"/>
    <p:sldId id="265" r:id="rId33"/>
    <p:sldId id="266" r:id="rId34"/>
    <p:sldId id="269" r:id="rId35"/>
    <p:sldId id="268" r:id="rId36"/>
    <p:sldId id="270" r:id="rId37"/>
    <p:sldId id="273" r:id="rId38"/>
    <p:sldId id="279" r:id="rId39"/>
    <p:sldId id="281" r:id="rId40"/>
    <p:sldId id="280" r:id="rId41"/>
    <p:sldId id="274" r:id="rId42"/>
    <p:sldId id="282" r:id="rId43"/>
    <p:sldId id="283" r:id="rId44"/>
    <p:sldId id="284" r:id="rId45"/>
    <p:sldId id="285" r:id="rId46"/>
    <p:sldId id="286" r:id="rId47"/>
    <p:sldId id="287" r:id="rId48"/>
    <p:sldId id="288" r:id="rId49"/>
    <p:sldId id="289" r:id="rId50"/>
    <p:sldId id="317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neza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9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1C6CF-998E-44AD-B1F8-C4014E3ADC7A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BDB9D-CF53-4D2D-B710-B7A9E72851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1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sl-SI"/>
              <a:t>Lokalna samouprava u borbi protiv korupcije</a:t>
            </a: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075467-4C03-4755-886F-9C9CB5DAA1DF}" type="slidenum">
              <a:rPr lang="sl-SI"/>
              <a:pPr/>
              <a:t>8</a:t>
            </a:fld>
            <a:endParaRPr lang="sl-SI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400" b="1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05104" cy="13756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60" y="1"/>
            <a:ext cx="3143240" cy="129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Placeholder 5" descr="birodi_logo_1000px - SAJT.jpg"/>
          <p:cNvPicPr>
            <a:picLocks noChangeAspect="1"/>
          </p:cNvPicPr>
          <p:nvPr userDrawn="1"/>
        </p:nvPicPr>
        <p:blipFill>
          <a:blip r:embed="rId2" cstate="print"/>
          <a:srcRect l="26824" r="26824"/>
          <a:stretch>
            <a:fillRect/>
          </a:stretch>
        </p:blipFill>
        <p:spPr>
          <a:xfrm>
            <a:off x="6572264" y="5702110"/>
            <a:ext cx="2143109" cy="1155890"/>
          </a:xfrm>
          <a:prstGeom prst="rect">
            <a:avLst/>
          </a:prstGeom>
        </p:spPr>
      </p:pic>
      <p:pic>
        <p:nvPicPr>
          <p:cNvPr id="10" name="Picture 2" descr="C:\Users\Birodi\Desktop\open-book-on-top-of-pile-of-books31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11552"/>
          </a:xfrm>
          <a:prstGeom prst="rect">
            <a:avLst/>
          </a:prstGeom>
          <a:noFill/>
        </p:spPr>
      </p:pic>
      <p:pic>
        <p:nvPicPr>
          <p:cNvPr id="11" name="Picture 10" descr="C:\Documents and Settings\Stasa\My Documents\JAS OFFICE\NOVI LOGO I MEMORANDUM 2013\logo sr-eg.jpg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6000768"/>
            <a:ext cx="2000264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d.bukvicki\Desktop\Vazno za sve\Serbian_Horizontal_RGB.bmp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6000768"/>
            <a:ext cx="2357422" cy="8572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1024" cy="85723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8" y="0"/>
            <a:ext cx="1909872" cy="78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t="8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A192-7593-4F4E-BA7D-7B28D8A044FF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8EEA3-D290-4CC4-8DA2-95FE4893C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t="8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65064-DDF0-4D9C-A3D6-F82A41D3861E}" type="datetimeFigureOut">
              <a:rPr lang="en-US" smtClean="0"/>
              <a:pPr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4697-B35D-414B-A8FB-BB3FC15C6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rodi.rs/" TargetMode="External"/><Relationship Id="rId7" Type="http://schemas.openxmlformats.org/officeDocument/2006/relationships/image" Target="../media/image9.jpeg"/><Relationship Id="rId2" Type="http://schemas.openxmlformats.org/officeDocument/2006/relationships/hyperlink" Target="mailto:office@birodi.rs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www.cistapolitika.rs/" TargetMode="External"/><Relationship Id="rId5" Type="http://schemas.openxmlformats.org/officeDocument/2006/relationships/hyperlink" Target="http://www.mediamonitor.rs/" TargetMode="External"/><Relationship Id="rId4" Type="http://schemas.openxmlformats.org/officeDocument/2006/relationships/hyperlink" Target="http://www.tvojstav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43918" cy="1441451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Integritet političkih partija u Srbiji</a:t>
            </a:r>
            <a:br>
              <a:rPr lang="sr-Latn-RS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071570"/>
          </a:xfrm>
        </p:spPr>
        <p:txBody>
          <a:bodyPr/>
          <a:lstStyle/>
          <a:p>
            <a:r>
              <a:rPr lang="sr-Latn-RS" b="1" dirty="0" smtClean="0">
                <a:solidFill>
                  <a:schemeClr val="accent6">
                    <a:lumMod val="50000"/>
                  </a:schemeClr>
                </a:solidFill>
              </a:rPr>
              <a:t>Biro za društvena istraživanja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je INTEGRITET?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86055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sr-Latn-RS" b="1" dirty="0" err="1" smtClean="0"/>
              <a:t>Integrtet</a:t>
            </a:r>
            <a:r>
              <a:rPr lang="sr-Latn-RS" b="1" dirty="0" smtClean="0"/>
              <a:t> je </a:t>
            </a:r>
            <a:r>
              <a:rPr lang="sr-Latn-RS" b="1" dirty="0" err="1" smtClean="0"/>
              <a:t>čestitost</a:t>
            </a:r>
            <a:r>
              <a:rPr lang="sr-Latn-RS" b="1" dirty="0" smtClean="0"/>
              <a:t>, doslednost, postojanost, principijelnost, funkcionalnost</a:t>
            </a:r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Nivoi:</a:t>
            </a:r>
          </a:p>
          <a:p>
            <a:pPr lvl="1"/>
            <a:r>
              <a:rPr lang="sr-Latn-RS" dirty="0" smtClean="0"/>
              <a:t>Lični</a:t>
            </a:r>
          </a:p>
          <a:p>
            <a:pPr lvl="1"/>
            <a:r>
              <a:rPr lang="sr-Latn-RS" dirty="0" smtClean="0"/>
              <a:t>Građanski</a:t>
            </a:r>
          </a:p>
          <a:p>
            <a:pPr lvl="1"/>
            <a:r>
              <a:rPr lang="sr-Latn-RS" dirty="0" smtClean="0"/>
              <a:t>Profesionalni</a:t>
            </a:r>
          </a:p>
          <a:p>
            <a:pPr lvl="1"/>
            <a:r>
              <a:rPr lang="sr-Latn-RS" dirty="0" smtClean="0"/>
              <a:t>Institucionalni</a:t>
            </a: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Principi etičkog upravljanja</a:t>
            </a:r>
            <a:endParaRPr lang="sl-SI" dirty="0" smtClean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2000240"/>
            <a:ext cx="5715040" cy="757229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Javne službe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sr-Latn-CS" dirty="0" smtClean="0"/>
              <a:t> </a:t>
            </a:r>
            <a:r>
              <a:rPr lang="sr-Latn-CS" b="1" dirty="0" smtClean="0"/>
              <a:t>jasan sistem odgovornosti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14480" y="3071810"/>
            <a:ext cx="6715172" cy="785817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C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Jasan institucionalno-normativni okvir za </a:t>
            </a:r>
            <a:r>
              <a:rPr kumimoji="0" lang="sr-Latn-C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sankcionisanja prestupa</a:t>
            </a:r>
            <a:endParaRPr kumimoji="0" lang="sl-SI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KANADA primer</a:t>
            </a:r>
            <a:endParaRPr lang="sl-SI" dirty="0" smtClean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757494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sr-Latn-CS" dirty="0" smtClean="0"/>
              <a:t>Na nivou federalnih organa i pokrajina ustanovljeni su </a:t>
            </a:r>
            <a:r>
              <a:rPr lang="sr-Latn-CS" dirty="0" err="1"/>
              <a:t>poverenici</a:t>
            </a:r>
            <a:r>
              <a:rPr lang="sr-Latn-CS" dirty="0"/>
              <a:t> </a:t>
            </a:r>
            <a:r>
              <a:rPr lang="sr-Latn-CS" dirty="0" smtClean="0"/>
              <a:t>za etiku, etički savetnici koji su zaduženi za sprovođenje kodeksa – savetodavno-informativna funkcija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Oni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CS" dirty="0" smtClean="0"/>
              <a:t> potrebe parlamenta i vlade, </a:t>
            </a:r>
            <a:r>
              <a:rPr lang="sr-Latn-CS" dirty="0" err="1" smtClean="0"/>
              <a:t>vrš</a:t>
            </a:r>
            <a:r>
              <a:rPr lang="en-US" dirty="0" smtClean="0"/>
              <a:t>e </a:t>
            </a:r>
            <a:r>
              <a:rPr lang="sr-Latn-CS" dirty="0" smtClean="0"/>
              <a:t>istraživanja i daj</a:t>
            </a:r>
            <a:r>
              <a:rPr lang="en-US" dirty="0" smtClean="0"/>
              <a:t>u</a:t>
            </a:r>
            <a:r>
              <a:rPr lang="sr-Latn-CS" dirty="0" smtClean="0"/>
              <a:t> komentare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sr-Latn-C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Latn-CS" dirty="0" smtClean="0"/>
              <a:t>Polazni stav je da su javni funkcioneri moralni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dirty="0" smtClean="0"/>
          </a:p>
          <a:p>
            <a:pPr eaLnBrk="1" hangingPunct="1">
              <a:lnSpc>
                <a:spcPct val="90000"/>
              </a:lnSpc>
              <a:defRPr/>
            </a:pPr>
            <a:endParaRPr lang="sl-SI" dirty="0" smtClean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SAD primer</a:t>
            </a:r>
            <a:endParaRPr lang="sl-SI" dirty="0" smtClean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71612"/>
            <a:ext cx="8229600" cy="207170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sr-Latn-CS" dirty="0" smtClean="0"/>
              <a:t>1978</a:t>
            </a:r>
            <a:r>
              <a:rPr lang="sr-Latn-RS" dirty="0" smtClean="0"/>
              <a:t>, </a:t>
            </a:r>
            <a:r>
              <a:rPr lang="sr-Latn-CS" dirty="0" smtClean="0"/>
              <a:t>Vlada SAD osnovala </a:t>
            </a:r>
            <a:r>
              <a:rPr lang="sr-Latn-CS" dirty="0"/>
              <a:t>je Službu </a:t>
            </a:r>
            <a:r>
              <a:rPr lang="sr-Latn-CS" dirty="0" smtClean="0"/>
              <a:t>za </a:t>
            </a:r>
            <a:r>
              <a:rPr lang="sr-Latn-CS" dirty="0" err="1" smtClean="0"/>
              <a:t>etičnost</a:t>
            </a:r>
            <a:r>
              <a:rPr lang="sr-Latn-CS" dirty="0" smtClean="0"/>
              <a:t> koja je organizovana na nivou ministarstava (129 službenika)</a:t>
            </a:r>
          </a:p>
          <a:p>
            <a:pPr eaLnBrk="1" hangingPunct="1">
              <a:defRPr/>
            </a:pPr>
            <a:r>
              <a:rPr lang="sr-Latn-CS" dirty="0" smtClean="0"/>
              <a:t>Svako ministarstvo ima službenika za etiku</a:t>
            </a:r>
          </a:p>
          <a:p>
            <a:pPr eaLnBrk="1" hangingPunct="1">
              <a:defRPr/>
            </a:pPr>
            <a:r>
              <a:rPr lang="sr-Latn-CS" dirty="0" smtClean="0"/>
              <a:t>Poslovi izrade etičkih programa kao i edukativno-savetodavno-</a:t>
            </a:r>
            <a:r>
              <a:rPr lang="sr-Latn-CS" dirty="0" err="1" smtClean="0"/>
              <a:t>informativn</a:t>
            </a:r>
            <a:r>
              <a:rPr lang="en-US" dirty="0" smtClean="0"/>
              <a:t>a</a:t>
            </a:r>
            <a:r>
              <a:rPr lang="sr-Latn-CS" dirty="0" smtClean="0"/>
              <a:t> aktivnost</a:t>
            </a:r>
          </a:p>
          <a:p>
            <a:pPr eaLnBrk="1" hangingPunct="1">
              <a:defRPr/>
            </a:pPr>
            <a:endParaRPr lang="sl-SI" dirty="0" smtClean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Latn-CS" dirty="0" smtClean="0"/>
              <a:t>AUSTRALIJA primer</a:t>
            </a:r>
            <a:endParaRPr lang="sl-SI" sz="3200" dirty="0" smtClean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411481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r-Latn-CS" dirty="0"/>
              <a:t>Zakon o etici u javnom sektoru iz 1994</a:t>
            </a:r>
            <a:r>
              <a:rPr lang="en-US" dirty="0"/>
              <a:t>.</a:t>
            </a:r>
            <a:endParaRPr lang="sl-SI" dirty="0"/>
          </a:p>
          <a:p>
            <a:pPr eaLnBrk="1" hangingPunct="1">
              <a:lnSpc>
                <a:spcPct val="90000"/>
              </a:lnSpc>
              <a:defRPr/>
            </a:pPr>
            <a:r>
              <a:rPr lang="sr-Latn-CS" dirty="0" smtClean="0"/>
              <a:t>Zakon se sastoji od „Pet moralnih obaveza“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Latn-CS" dirty="0" smtClean="0"/>
              <a:t>Poštovanje zakona i parlamentarne demokratije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Latn-CS" dirty="0" smtClean="0"/>
              <a:t>Poštovanje ličnosti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Latn-CS" dirty="0" smtClean="0"/>
              <a:t>Integritet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sr-Latn-CS" dirty="0" smtClean="0"/>
              <a:t>Održi i unapredi poverenje u </a:t>
            </a:r>
            <a:r>
              <a:rPr lang="sr-Latn-CS" dirty="0" err="1" smtClean="0"/>
              <a:t>čestitost</a:t>
            </a:r>
            <a:r>
              <a:rPr lang="sr-Latn-CS" dirty="0" smtClean="0"/>
              <a:t> javne administracije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sr-Latn-CS" dirty="0" smtClean="0"/>
              <a:t>Održi i unapredi poverenje da javne administracije rade za dobro zajednice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sl-SI" dirty="0" smtClean="0"/>
              <a:t>Ne koristi </a:t>
            </a:r>
            <a:r>
              <a:rPr lang="en-US" dirty="0" err="1" smtClean="0"/>
              <a:t>neprikladno</a:t>
            </a:r>
            <a:r>
              <a:rPr lang="en-US" dirty="0" smtClean="0"/>
              <a:t> </a:t>
            </a:r>
            <a:r>
              <a:rPr lang="en-US" dirty="0" err="1" smtClean="0"/>
              <a:t>svoja</a:t>
            </a:r>
            <a:r>
              <a:rPr lang="sr-Latn-CS" dirty="0" smtClean="0"/>
              <a:t> ovlašćenja i položaj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sr-Latn-CS" dirty="0" smtClean="0"/>
              <a:t>Izbegavaj konflikte interesa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sr-Latn-CS" dirty="0" err="1" smtClean="0"/>
              <a:t>Otkrivaj</a:t>
            </a:r>
            <a:r>
              <a:rPr lang="sr-Latn-CS" dirty="0" smtClean="0"/>
              <a:t> i </a:t>
            </a:r>
            <a:r>
              <a:rPr lang="sr-Latn-CS" dirty="0" err="1" smtClean="0"/>
              <a:t>prijavljuj</a:t>
            </a:r>
            <a:r>
              <a:rPr lang="sr-Latn-CS" dirty="0" smtClean="0"/>
              <a:t> slučajeve </a:t>
            </a:r>
            <a:r>
              <a:rPr lang="sr-Latn-CS" dirty="0" err="1" smtClean="0"/>
              <a:t>neetič</a:t>
            </a:r>
            <a:r>
              <a:rPr lang="en-US" dirty="0" smtClean="0"/>
              <a:t>k</a:t>
            </a:r>
            <a:r>
              <a:rPr lang="sr-Latn-CS" dirty="0" err="1" smtClean="0"/>
              <a:t>og</a:t>
            </a:r>
            <a:r>
              <a:rPr lang="sr-Latn-CS" dirty="0" smtClean="0"/>
              <a:t> ponašanja i korupcije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Latn-CS" dirty="0" smtClean="0"/>
              <a:t>Marljivost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Latn-CS" dirty="0" smtClean="0"/>
              <a:t>Ekonomičnost i delotvornost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sl-SI" dirty="0" smtClean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dirty="0" smtClean="0"/>
              <a:t/>
            </a:r>
            <a:br>
              <a:rPr lang="sr-Latn-RS" dirty="0" smtClean="0"/>
            </a:br>
            <a:r>
              <a:rPr lang="vi-VN" dirty="0" smtClean="0">
                <a:latin typeface="Calibri (Body)"/>
              </a:rPr>
              <a:t>Integritativna definicija</a:t>
            </a:r>
            <a:r>
              <a:rPr lang="sr-Latn-RS" dirty="0" smtClean="0">
                <a:latin typeface="Calibri (Body)"/>
              </a:rPr>
              <a:t/>
            </a:r>
            <a:br>
              <a:rPr lang="sr-Latn-RS" dirty="0" smtClean="0">
                <a:latin typeface="Calibri (Body)"/>
              </a:rPr>
            </a:br>
            <a:r>
              <a:rPr lang="vi-VN" dirty="0" smtClean="0">
                <a:latin typeface="Calibri (Body)"/>
              </a:rPr>
              <a:t> političkih stran</a:t>
            </a:r>
            <a:r>
              <a:rPr lang="sr-Latn-RS" dirty="0" smtClean="0">
                <a:latin typeface="Calibri (Body)"/>
              </a:rPr>
              <a:t>a</a:t>
            </a:r>
            <a:r>
              <a:rPr lang="vi-VN" dirty="0" smtClean="0">
                <a:latin typeface="Calibri (Body)"/>
              </a:rPr>
              <a:t>ka</a:t>
            </a: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2686055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vi-VN" dirty="0" smtClean="0">
                <a:latin typeface="Corbel" pitchFamily="34" charset="0"/>
              </a:rPr>
              <a:t>Političke partije su </a:t>
            </a:r>
            <a:r>
              <a:rPr lang="vi-VN" b="1" dirty="0" smtClean="0">
                <a:latin typeface="Corbel" pitchFamily="34" charset="0"/>
              </a:rPr>
              <a:t>politički agensi </a:t>
            </a:r>
            <a:r>
              <a:rPr lang="sr-Latn-RS" dirty="0" smtClean="0">
                <a:latin typeface="Corbel" pitchFamily="34" charset="0"/>
              </a:rPr>
              <a:t>u društvu</a:t>
            </a:r>
            <a:r>
              <a:rPr lang="vi-VN" dirty="0" smtClean="0">
                <a:latin typeface="Corbel" pitchFamily="34" charset="0"/>
              </a:rPr>
              <a:t> koje putem</a:t>
            </a:r>
            <a:endParaRPr lang="sr-Latn-RS" dirty="0" smtClean="0">
              <a:latin typeface="Corbel" pitchFamily="34" charset="0"/>
            </a:endParaRPr>
          </a:p>
          <a:p>
            <a:pPr marL="118872" indent="0" algn="ctr">
              <a:buNone/>
            </a:pPr>
            <a:r>
              <a:rPr lang="vi-VN" b="1" dirty="0" smtClean="0">
                <a:latin typeface="Corbel" pitchFamily="34" charset="0"/>
              </a:rPr>
              <a:t>javnog</a:t>
            </a:r>
            <a:r>
              <a:rPr lang="vi-VN" dirty="0" smtClean="0">
                <a:latin typeface="Corbel" pitchFamily="34" charset="0"/>
              </a:rPr>
              <a:t>, </a:t>
            </a:r>
            <a:r>
              <a:rPr lang="vi-VN" b="1" dirty="0" smtClean="0">
                <a:latin typeface="Corbel" pitchFamily="34" charset="0"/>
              </a:rPr>
              <a:t>zakonitog</a:t>
            </a:r>
            <a:r>
              <a:rPr lang="vi-VN" dirty="0" smtClean="0">
                <a:latin typeface="Corbel" pitchFamily="34" charset="0"/>
              </a:rPr>
              <a:t>, </a:t>
            </a:r>
            <a:r>
              <a:rPr lang="vi-VN" b="1" dirty="0" smtClean="0">
                <a:latin typeface="Corbel" pitchFamily="34" charset="0"/>
              </a:rPr>
              <a:t>etičkog</a:t>
            </a:r>
            <a:r>
              <a:rPr lang="vi-VN" dirty="0" smtClean="0">
                <a:latin typeface="Corbel" pitchFamily="34" charset="0"/>
              </a:rPr>
              <a:t> i </a:t>
            </a:r>
            <a:r>
              <a:rPr lang="vi-VN" b="1" dirty="0" smtClean="0">
                <a:latin typeface="Corbel" pitchFamily="34" charset="0"/>
              </a:rPr>
              <a:t>nediskriminativ</a:t>
            </a:r>
            <a:r>
              <a:rPr lang="sr-Latn-RS" b="1" dirty="0" smtClean="0">
                <a:latin typeface="Corbel" pitchFamily="34" charset="0"/>
              </a:rPr>
              <a:t>n</a:t>
            </a:r>
            <a:r>
              <a:rPr lang="vi-VN" b="1" dirty="0" smtClean="0">
                <a:latin typeface="Corbel" pitchFamily="34" charset="0"/>
              </a:rPr>
              <a:t>og </a:t>
            </a:r>
            <a:r>
              <a:rPr lang="vi-VN" dirty="0" smtClean="0">
                <a:latin typeface="Corbel" pitchFamily="34" charset="0"/>
              </a:rPr>
              <a:t>postu</a:t>
            </a:r>
            <a:r>
              <a:rPr lang="sr-Latn-RS" dirty="0" smtClean="0">
                <a:latin typeface="Corbel" pitchFamily="34" charset="0"/>
              </a:rPr>
              <a:t>panja</a:t>
            </a:r>
          </a:p>
          <a:p>
            <a:pPr marL="118872" indent="0" algn="ctr">
              <a:buNone/>
            </a:pPr>
            <a:r>
              <a:rPr lang="vi-VN" b="1" dirty="0" smtClean="0">
                <a:latin typeface="Corbel" pitchFamily="34" charset="0"/>
              </a:rPr>
              <a:t>za račun i u interesu građana</a:t>
            </a:r>
            <a:r>
              <a:rPr lang="sr-Latn-RS" dirty="0" smtClean="0">
                <a:latin typeface="Corbel" pitchFamily="34" charset="0"/>
              </a:rPr>
              <a:t>,</a:t>
            </a:r>
            <a:endParaRPr lang="sr-Latn-RS" dirty="0">
              <a:latin typeface="Corbel" pitchFamily="34" charset="0"/>
            </a:endParaRPr>
          </a:p>
          <a:p>
            <a:pPr marL="118872" indent="0" algn="ctr">
              <a:buNone/>
            </a:pPr>
            <a:r>
              <a:rPr lang="vi-VN" dirty="0" smtClean="0">
                <a:latin typeface="Corbel" pitchFamily="34" charset="0"/>
              </a:rPr>
              <a:t>u mandatu ako su vladajuća politička stranka</a:t>
            </a:r>
            <a:r>
              <a:rPr lang="sr-Latn-RS" dirty="0" smtClean="0">
                <a:latin typeface="Corbel" pitchFamily="34" charset="0"/>
              </a:rPr>
              <a:t>,</a:t>
            </a:r>
          </a:p>
          <a:p>
            <a:pPr marL="118872" indent="0" algn="ctr">
              <a:buNone/>
            </a:pPr>
            <a:r>
              <a:rPr lang="vi-VN" dirty="0" smtClean="0">
                <a:latin typeface="Corbel" pitchFamily="34" charset="0"/>
              </a:rPr>
              <a:t>vrše </a:t>
            </a:r>
            <a:r>
              <a:rPr lang="vi-VN" b="1" dirty="0" smtClean="0">
                <a:latin typeface="Corbel" pitchFamily="34" charset="0"/>
              </a:rPr>
              <a:t>upravljanje i realizaciju javnih interesa i javnih </a:t>
            </a:r>
            <a:r>
              <a:rPr lang="sr-Latn-RS" b="1" dirty="0" smtClean="0">
                <a:latin typeface="Corbel" pitchFamily="34" charset="0"/>
              </a:rPr>
              <a:t>politika</a:t>
            </a:r>
            <a:endParaRPr lang="sr-Latn-RS" dirty="0">
              <a:latin typeface="Corbel" pitchFamily="34" charset="0"/>
            </a:endParaRPr>
          </a:p>
          <a:p>
            <a:pPr marL="118872" indent="0" algn="ctr">
              <a:buNone/>
            </a:pPr>
            <a:r>
              <a:rPr lang="sr-Latn-RS" dirty="0" smtClean="0">
                <a:latin typeface="Corbel" pitchFamily="34" charset="0"/>
              </a:rPr>
              <a:t>kroz institucije i </a:t>
            </a:r>
            <a:r>
              <a:rPr lang="vi-VN" dirty="0" smtClean="0">
                <a:latin typeface="Corbel" pitchFamily="34" charset="0"/>
              </a:rPr>
              <a:t>servis</a:t>
            </a:r>
            <a:r>
              <a:rPr lang="sr-Latn-RS" dirty="0" smtClean="0">
                <a:latin typeface="Corbel" pitchFamily="34" charset="0"/>
              </a:rPr>
              <a:t>e</a:t>
            </a:r>
            <a:r>
              <a:rPr lang="vi-VN" dirty="0" smtClean="0">
                <a:latin typeface="Corbel" pitchFamily="34" charset="0"/>
              </a:rPr>
              <a:t>, odnosno ako su opoziciona stranka </a:t>
            </a:r>
            <a:r>
              <a:rPr lang="sr-Latn-RS" b="1" dirty="0" smtClean="0">
                <a:latin typeface="Corbel" pitchFamily="34" charset="0"/>
              </a:rPr>
              <a:t>vrše </a:t>
            </a:r>
            <a:r>
              <a:rPr lang="vi-VN" b="1" dirty="0" smtClean="0">
                <a:latin typeface="Corbel" pitchFamily="34" charset="0"/>
              </a:rPr>
              <a:t>kontrolu rada vladajuć</a:t>
            </a:r>
            <a:r>
              <a:rPr lang="sr-Latn-RS" b="1" dirty="0" smtClean="0">
                <a:latin typeface="Corbel" pitchFamily="34" charset="0"/>
              </a:rPr>
              <a:t>ih</a:t>
            </a:r>
            <a:r>
              <a:rPr lang="vi-VN" b="1" dirty="0" smtClean="0">
                <a:latin typeface="Corbel" pitchFamily="34" charset="0"/>
              </a:rPr>
              <a:t> stran</a:t>
            </a:r>
            <a:r>
              <a:rPr lang="sr-Latn-RS" b="1" dirty="0" smtClean="0">
                <a:latin typeface="Corbel" pitchFamily="34" charset="0"/>
              </a:rPr>
              <a:t>a</a:t>
            </a:r>
            <a:r>
              <a:rPr lang="vi-VN" b="1" dirty="0" smtClean="0">
                <a:latin typeface="Corbel" pitchFamily="34" charset="0"/>
              </a:rPr>
              <a:t>k</a:t>
            </a:r>
            <a:r>
              <a:rPr lang="sr-Latn-RS" b="1" dirty="0" smtClean="0">
                <a:latin typeface="Corbel" pitchFamily="34" charset="0"/>
              </a:rPr>
              <a:t>a </a:t>
            </a:r>
            <a:r>
              <a:rPr lang="sr-Latn-RS" dirty="0" smtClean="0">
                <a:latin typeface="Corbel" pitchFamily="34" charset="0"/>
              </a:rPr>
              <a:t>i predlaganje alternative u skladu.</a:t>
            </a:r>
            <a:endParaRPr lang="vi-VN" dirty="0" smtClean="0">
              <a:latin typeface="Corbel" pitchFamily="34" charset="0"/>
            </a:endParaRPr>
          </a:p>
          <a:p>
            <a:pPr algn="ctr"/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vi-VN" dirty="0" smtClean="0">
                <a:latin typeface="Calibri (Body)"/>
              </a:rPr>
              <a:t>Principi </a:t>
            </a:r>
            <a:r>
              <a:rPr lang="vi-VN" dirty="0">
                <a:latin typeface="Calibri (Body)"/>
              </a:rPr>
              <a:t>integriteta</a:t>
            </a:r>
            <a:r>
              <a:rPr lang="sr-Latn-RS" dirty="0">
                <a:latin typeface="Calibri (Body)"/>
              </a:rPr>
              <a:t/>
            </a:r>
            <a:br>
              <a:rPr lang="sr-Latn-RS" dirty="0">
                <a:latin typeface="Calibri (Body)"/>
              </a:rPr>
            </a:br>
            <a:r>
              <a:rPr lang="sr-Latn-RS" dirty="0">
                <a:latin typeface="Calibri (Body)"/>
              </a:rPr>
              <a:t> političkog organizovanja</a:t>
            </a:r>
            <a:r>
              <a:rPr lang="vi-VN" dirty="0">
                <a:latin typeface="Calibri (Body)"/>
              </a:rPr>
              <a:t>:</a:t>
            </a:r>
            <a:r>
              <a:rPr lang="vi-VN" dirty="0" smtClean="0">
                <a:latin typeface="Calibri (Body)"/>
              </a:rPr>
              <a:t/>
            </a:r>
            <a:br>
              <a:rPr lang="vi-VN" dirty="0" smtClean="0">
                <a:latin typeface="Calibri (Body)"/>
              </a:rPr>
            </a:br>
            <a:endParaRPr lang="en-US" dirty="0">
              <a:latin typeface="Calibri (Body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08621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vi-VN" b="1" dirty="0" smtClean="0">
                <a:latin typeface="Corbel" pitchFamily="34" charset="0"/>
              </a:rPr>
              <a:t>Zakonitost</a:t>
            </a:r>
            <a:r>
              <a:rPr lang="vi-VN" dirty="0" smtClean="0">
                <a:latin typeface="Corbel" pitchFamily="34" charset="0"/>
              </a:rPr>
              <a:t> (poštovanja zakona)</a:t>
            </a:r>
            <a:endParaRPr lang="sr-Latn-RS" dirty="0" smtClean="0">
              <a:latin typeface="Corbel" pitchFamily="34" charset="0"/>
            </a:endParaRPr>
          </a:p>
          <a:p>
            <a:endParaRPr lang="sr-Latn-RS" dirty="0" smtClean="0">
              <a:latin typeface="Corbel" pitchFamily="34" charset="0"/>
            </a:endParaRPr>
          </a:p>
          <a:p>
            <a:r>
              <a:rPr lang="sr-Latn-RS" dirty="0" smtClean="0">
                <a:latin typeface="Corbel" pitchFamily="34" charset="0"/>
              </a:rPr>
              <a:t>Racionalnost i legitimitet (</a:t>
            </a:r>
            <a:r>
              <a:rPr lang="sr-Latn-RS" b="1" dirty="0" smtClean="0">
                <a:latin typeface="Corbel" pitchFamily="34" charset="0"/>
              </a:rPr>
              <a:t>zaštita javnog interesa</a:t>
            </a:r>
            <a:r>
              <a:rPr lang="sr-Latn-RS" dirty="0" smtClean="0">
                <a:latin typeface="Corbel" pitchFamily="34" charset="0"/>
              </a:rPr>
              <a:t>)</a:t>
            </a:r>
          </a:p>
          <a:p>
            <a:endParaRPr lang="sr-Latn-RS" dirty="0" smtClean="0">
              <a:latin typeface="Corbel" pitchFamily="34" charset="0"/>
            </a:endParaRPr>
          </a:p>
          <a:p>
            <a:r>
              <a:rPr lang="sr-Latn-RS" dirty="0" smtClean="0">
                <a:latin typeface="Corbel" pitchFamily="34" charset="0"/>
              </a:rPr>
              <a:t>Ideološki </a:t>
            </a:r>
            <a:r>
              <a:rPr lang="sr-Latn-RS" b="1" dirty="0" smtClean="0">
                <a:latin typeface="Corbel" pitchFamily="34" charset="0"/>
              </a:rPr>
              <a:t>integritet</a:t>
            </a:r>
            <a:r>
              <a:rPr lang="sr-Latn-RS" dirty="0" smtClean="0">
                <a:latin typeface="Corbel" pitchFamily="34" charset="0"/>
              </a:rPr>
              <a:t> (javne politike, zakonska rešenja, predlaganje i selekcija javnih funkcionera u skladu sa ideološkim okvirom stranke i u funkciji njegovog istraživanja)</a:t>
            </a:r>
          </a:p>
          <a:p>
            <a:endParaRPr lang="sr-Latn-RS" dirty="0" smtClean="0">
              <a:latin typeface="Corbel" pitchFamily="34" charset="0"/>
            </a:endParaRPr>
          </a:p>
          <a:p>
            <a:r>
              <a:rPr lang="sr-Latn-RS" b="1" dirty="0" smtClean="0">
                <a:latin typeface="Corbel" pitchFamily="34" charset="0"/>
              </a:rPr>
              <a:t>Reprezentativni</a:t>
            </a:r>
            <a:r>
              <a:rPr lang="sr-Latn-RS" dirty="0" smtClean="0">
                <a:latin typeface="Corbel" pitchFamily="34" charset="0"/>
              </a:rPr>
              <a:t> integritet (shodno svom ideološkom okviru koji je izraz stremljenja članstva, politička partija zastupa interese određenog dela društva čineći njihove interese vidljivim i relevantnim procesima kreiranja javnih politika i zakona na zakonit, </a:t>
            </a:r>
            <a:r>
              <a:rPr lang="sr-Latn-RS" dirty="0" err="1" smtClean="0">
                <a:latin typeface="Corbel" pitchFamily="34" charset="0"/>
              </a:rPr>
              <a:t>nediskriminatorni</a:t>
            </a:r>
            <a:r>
              <a:rPr lang="sr-Latn-RS" dirty="0" smtClean="0">
                <a:latin typeface="Corbel" pitchFamily="34" charset="0"/>
              </a:rPr>
              <a:t> i </a:t>
            </a:r>
            <a:r>
              <a:rPr lang="sr-Latn-RS" dirty="0" err="1" smtClean="0">
                <a:latin typeface="Corbel" pitchFamily="34" charset="0"/>
              </a:rPr>
              <a:t>nekoruptivni</a:t>
            </a:r>
            <a:r>
              <a:rPr lang="sr-Latn-RS" dirty="0" smtClean="0">
                <a:latin typeface="Corbel" pitchFamily="34" charset="0"/>
              </a:rPr>
              <a:t> način</a:t>
            </a: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dirty="0" smtClean="0">
                <a:latin typeface="Calibri (Body)"/>
              </a:rPr>
              <a:t>Principi integriteta</a:t>
            </a:r>
            <a:r>
              <a:rPr lang="sr-Latn-RS" dirty="0" smtClean="0">
                <a:latin typeface="Calibri (Body)"/>
              </a:rPr>
              <a:t/>
            </a:r>
            <a:br>
              <a:rPr lang="sr-Latn-RS" dirty="0" smtClean="0">
                <a:latin typeface="Calibri (Body)"/>
              </a:rPr>
            </a:br>
            <a:r>
              <a:rPr lang="sr-Latn-RS" dirty="0" smtClean="0">
                <a:latin typeface="Calibri (Body)"/>
              </a:rPr>
              <a:t> političkog organizovanja</a:t>
            </a:r>
            <a:r>
              <a:rPr lang="vi-VN" dirty="0" smtClean="0">
                <a:latin typeface="Calibri (Body)"/>
              </a:rPr>
              <a:t>:</a:t>
            </a:r>
            <a:endParaRPr lang="en-US" dirty="0">
              <a:latin typeface="Calibri (Body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3114683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b="1" dirty="0" smtClean="0">
                <a:latin typeface="Corbel" pitchFamily="34" charset="0"/>
              </a:rPr>
              <a:t>T</a:t>
            </a:r>
            <a:r>
              <a:rPr lang="vi-VN" b="1" dirty="0" smtClean="0">
                <a:latin typeface="Corbel" pitchFamily="34" charset="0"/>
              </a:rPr>
              <a:t>ransparetnost</a:t>
            </a:r>
            <a:r>
              <a:rPr lang="vi-VN" dirty="0" smtClean="0">
                <a:latin typeface="Corbel" pitchFamily="34" charset="0"/>
              </a:rPr>
              <a:t> (</a:t>
            </a:r>
            <a:r>
              <a:rPr lang="sr-Latn-RS" dirty="0" smtClean="0">
                <a:latin typeface="Corbel" pitchFamily="34" charset="0"/>
              </a:rPr>
              <a:t>kako </a:t>
            </a:r>
            <a:r>
              <a:rPr lang="vi-VN" dirty="0" smtClean="0">
                <a:latin typeface="Corbel" pitchFamily="34" charset="0"/>
              </a:rPr>
              <a:t>unutar stranke</a:t>
            </a:r>
            <a:r>
              <a:rPr lang="sr-Latn-RS" dirty="0" smtClean="0">
                <a:latin typeface="Corbel" pitchFamily="34" charset="0"/>
              </a:rPr>
              <a:t>, tako i prema </a:t>
            </a:r>
            <a:r>
              <a:rPr lang="vi-VN" dirty="0" smtClean="0">
                <a:latin typeface="Corbel" pitchFamily="34" charset="0"/>
              </a:rPr>
              <a:t>javnosti</a:t>
            </a:r>
            <a:r>
              <a:rPr lang="sr-Latn-RS" dirty="0" smtClean="0">
                <a:latin typeface="Corbel" pitchFamily="34" charset="0"/>
              </a:rPr>
              <a:t>: </a:t>
            </a:r>
            <a:r>
              <a:rPr lang="vi-VN" dirty="0" smtClean="0">
                <a:latin typeface="Corbel" pitchFamily="34" charset="0"/>
              </a:rPr>
              <a:t>upravljanja, odlučivanja, kreiranja politika i zastupanj</a:t>
            </a:r>
            <a:r>
              <a:rPr lang="sr-Latn-RS" dirty="0" smtClean="0">
                <a:latin typeface="Corbel" pitchFamily="34" charset="0"/>
              </a:rPr>
              <a:t>a</a:t>
            </a:r>
            <a:r>
              <a:rPr lang="vi-VN" dirty="0" smtClean="0">
                <a:latin typeface="Corbel" pitchFamily="34" charset="0"/>
              </a:rPr>
              <a:t> interesa, finansiranja/doniranja)</a:t>
            </a:r>
          </a:p>
          <a:p>
            <a:endParaRPr lang="sr-Latn-RS" dirty="0" smtClean="0">
              <a:latin typeface="Corbel" pitchFamily="34" charset="0"/>
            </a:endParaRPr>
          </a:p>
          <a:p>
            <a:r>
              <a:rPr lang="sr-Latn-RS" b="1" dirty="0" smtClean="0">
                <a:latin typeface="Corbel" pitchFamily="34" charset="0"/>
              </a:rPr>
              <a:t>Od</a:t>
            </a:r>
            <a:r>
              <a:rPr lang="en-US" b="1" dirty="0" smtClean="0">
                <a:latin typeface="Corbel" pitchFamily="34" charset="0"/>
              </a:rPr>
              <a:t>g</a:t>
            </a:r>
            <a:r>
              <a:rPr lang="vi-VN" b="1" dirty="0" smtClean="0">
                <a:latin typeface="Corbel" pitchFamily="34" charset="0"/>
              </a:rPr>
              <a:t>ovornost</a:t>
            </a:r>
            <a:r>
              <a:rPr lang="vi-VN" dirty="0" smtClean="0">
                <a:latin typeface="Corbel" pitchFamily="34" charset="0"/>
              </a:rPr>
              <a:t> </a:t>
            </a:r>
            <a:r>
              <a:rPr lang="vi-VN" dirty="0" smtClean="0">
                <a:latin typeface="Corbel" pitchFamily="34" charset="0"/>
              </a:rPr>
              <a:t>(polaganja računa unutar stranke i prema javnost</a:t>
            </a:r>
            <a:r>
              <a:rPr lang="sr-Latn-RS" dirty="0" smtClean="0">
                <a:latin typeface="Corbel" pitchFamily="34" charset="0"/>
              </a:rPr>
              <a:t>i</a:t>
            </a:r>
            <a:r>
              <a:rPr lang="vi-VN" dirty="0" smtClean="0">
                <a:latin typeface="Corbel" pitchFamily="34" charset="0"/>
              </a:rPr>
              <a:t>, posebno biračima prema napred definisanim kriterij</a:t>
            </a:r>
            <a:r>
              <a:rPr lang="sr-Latn-RS" dirty="0" smtClean="0">
                <a:latin typeface="Corbel" pitchFamily="34" charset="0"/>
              </a:rPr>
              <a:t>u</a:t>
            </a:r>
            <a:r>
              <a:rPr lang="vi-VN" dirty="0" smtClean="0">
                <a:latin typeface="Corbel" pitchFamily="34" charset="0"/>
              </a:rPr>
              <a:t>mima i planiranim rezultatima)</a:t>
            </a:r>
          </a:p>
          <a:p>
            <a:endParaRPr lang="sr-Latn-RS" dirty="0" smtClean="0">
              <a:latin typeface="Corbel" pitchFamily="34" charset="0"/>
            </a:endParaRPr>
          </a:p>
          <a:p>
            <a:r>
              <a:rPr lang="vi-VN" b="1" dirty="0" smtClean="0">
                <a:latin typeface="Corbel" pitchFamily="34" charset="0"/>
              </a:rPr>
              <a:t>Posvećen</a:t>
            </a:r>
            <a:r>
              <a:rPr lang="sr-Latn-RS" b="1" dirty="0" err="1" smtClean="0">
                <a:latin typeface="Corbel" pitchFamily="34" charset="0"/>
              </a:rPr>
              <a:t>ost</a:t>
            </a:r>
            <a:r>
              <a:rPr lang="vi-VN" dirty="0" smtClean="0">
                <a:latin typeface="Corbel" pitchFamily="34" charset="0"/>
              </a:rPr>
              <a:t> (javnim postupanjem što političkih stranaka, što javnih funkcionera čime se jača poverenje u inegritet političkog delovanja, političara, javnih funkcionera i </a:t>
            </a:r>
            <a:r>
              <a:rPr lang="sr-Latn-RS" dirty="0" smtClean="0">
                <a:latin typeface="Corbel" pitchFamily="34" charset="0"/>
              </a:rPr>
              <a:t>u </a:t>
            </a:r>
            <a:r>
              <a:rPr lang="vi-VN" dirty="0" smtClean="0">
                <a:latin typeface="Corbel" pitchFamily="34" charset="0"/>
              </a:rPr>
              <a:t>parlamentarnu demokratiju)</a:t>
            </a:r>
          </a:p>
          <a:p>
            <a:endParaRPr lang="sr-Latn-RS" dirty="0" smtClean="0">
              <a:latin typeface="Corbel" pitchFamily="34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dirty="0" smtClean="0">
                <a:latin typeface="Calibri (Body)"/>
              </a:rPr>
              <a:t>Principi integriteta</a:t>
            </a:r>
            <a:r>
              <a:rPr lang="sr-Latn-RS" dirty="0" smtClean="0">
                <a:latin typeface="Calibri (Body)"/>
              </a:rPr>
              <a:t/>
            </a:r>
            <a:br>
              <a:rPr lang="sr-Latn-RS" dirty="0" smtClean="0">
                <a:latin typeface="Calibri (Body)"/>
              </a:rPr>
            </a:br>
            <a:r>
              <a:rPr lang="sr-Latn-RS" dirty="0" smtClean="0">
                <a:latin typeface="Calibri (Body)"/>
              </a:rPr>
              <a:t> političkog organizovanja</a:t>
            </a:r>
            <a:r>
              <a:rPr lang="vi-VN" dirty="0" smtClean="0">
                <a:latin typeface="Calibri (Body)"/>
              </a:rPr>
              <a:t>:</a:t>
            </a:r>
            <a:endParaRPr lang="en-US" dirty="0">
              <a:latin typeface="Calibri (Body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86188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endParaRPr lang="sr-Latn-RS" dirty="0" smtClean="0">
              <a:latin typeface="Corbel" pitchFamily="34" charset="0"/>
            </a:endParaRPr>
          </a:p>
          <a:p>
            <a:r>
              <a:rPr lang="vi-VN" b="1" dirty="0" smtClean="0">
                <a:latin typeface="Corbel" pitchFamily="34" charset="0"/>
              </a:rPr>
              <a:t>Borb</a:t>
            </a:r>
            <a:r>
              <a:rPr lang="sr-Latn-RS" b="1" dirty="0" smtClean="0">
                <a:latin typeface="Corbel" pitchFamily="34" charset="0"/>
              </a:rPr>
              <a:t>a</a:t>
            </a:r>
            <a:r>
              <a:rPr lang="vi-VN" b="1" dirty="0" smtClean="0">
                <a:latin typeface="Corbel" pitchFamily="34" charset="0"/>
              </a:rPr>
              <a:t> za integr</a:t>
            </a:r>
            <a:r>
              <a:rPr lang="sr-Latn-RS" b="1" dirty="0" smtClean="0">
                <a:latin typeface="Corbel" pitchFamily="34" charset="0"/>
              </a:rPr>
              <a:t>i</a:t>
            </a:r>
            <a:r>
              <a:rPr lang="vi-VN" b="1" dirty="0" smtClean="0">
                <a:latin typeface="Corbel" pitchFamily="34" charset="0"/>
              </a:rPr>
              <a:t>tet </a:t>
            </a:r>
            <a:r>
              <a:rPr lang="vi-VN" dirty="0" smtClean="0">
                <a:latin typeface="Corbel" pitchFamily="34" charset="0"/>
              </a:rPr>
              <a:t>u politici, odnosno sprečavanje rizika od korupcije u političkim institucijama adekvatn</a:t>
            </a:r>
            <a:r>
              <a:rPr lang="sr-Latn-RS" dirty="0" smtClean="0">
                <a:latin typeface="Corbel" pitchFamily="34" charset="0"/>
              </a:rPr>
              <a:t>im</a:t>
            </a:r>
            <a:r>
              <a:rPr lang="vi-VN" dirty="0" smtClean="0">
                <a:latin typeface="Corbel" pitchFamily="34" charset="0"/>
              </a:rPr>
              <a:t> sankcionisanje</a:t>
            </a:r>
            <a:r>
              <a:rPr lang="sr-Latn-RS" dirty="0" smtClean="0">
                <a:latin typeface="Corbel" pitchFamily="34" charset="0"/>
              </a:rPr>
              <a:t>m</a:t>
            </a:r>
            <a:r>
              <a:rPr lang="vi-VN" dirty="0" smtClean="0">
                <a:latin typeface="Corbel" pitchFamily="34" charset="0"/>
              </a:rPr>
              <a:t> i izgradnj</a:t>
            </a:r>
            <a:r>
              <a:rPr lang="sr-Latn-RS" dirty="0" smtClean="0">
                <a:latin typeface="Corbel" pitchFamily="34" charset="0"/>
              </a:rPr>
              <a:t>om</a:t>
            </a:r>
            <a:r>
              <a:rPr lang="vi-VN" dirty="0" smtClean="0">
                <a:latin typeface="Corbel" pitchFamily="34" charset="0"/>
              </a:rPr>
              <a:t> mehanizama prevencije zloupotreba političkih institucija, pojedinaca i procesa.</a:t>
            </a:r>
            <a:endParaRPr lang="en-US" dirty="0" smtClean="0">
              <a:latin typeface="Corbel" pitchFamily="34" charset="0"/>
            </a:endParaRPr>
          </a:p>
          <a:p>
            <a:pPr>
              <a:buNone/>
            </a:pPr>
            <a:endParaRPr lang="sr-Latn-RS" dirty="0" smtClean="0">
              <a:latin typeface="Corbel" pitchFamily="34" charset="0"/>
            </a:endParaRPr>
          </a:p>
          <a:p>
            <a:r>
              <a:rPr lang="vi-VN" b="1" dirty="0" smtClean="0">
                <a:latin typeface="Corbel" pitchFamily="34" charset="0"/>
              </a:rPr>
              <a:t>Kažnjivost</a:t>
            </a:r>
            <a:r>
              <a:rPr lang="vi-VN" dirty="0" smtClean="0">
                <a:latin typeface="Corbel" pitchFamily="34" charset="0"/>
              </a:rPr>
              <a:t> (sprovođenje etičkih i podrška sprovođenju pravnih sankcija od strane državnih organa)</a:t>
            </a:r>
          </a:p>
          <a:p>
            <a:endParaRPr lang="sr-Latn-RS" dirty="0" smtClean="0">
              <a:latin typeface="Corbel" pitchFamily="34" charset="0"/>
            </a:endParaRPr>
          </a:p>
          <a:p>
            <a:r>
              <a:rPr lang="vi-VN" b="1" dirty="0" smtClean="0">
                <a:latin typeface="Corbel" pitchFamily="34" charset="0"/>
              </a:rPr>
              <a:t>Kompetitivnost</a:t>
            </a:r>
            <a:r>
              <a:rPr lang="vi-VN" dirty="0" smtClean="0">
                <a:latin typeface="Corbel" pitchFamily="34" charset="0"/>
              </a:rPr>
              <a:t> (izbor </a:t>
            </a:r>
            <a:r>
              <a:rPr lang="sr-Latn-RS" dirty="0" smtClean="0">
                <a:latin typeface="Corbel" pitchFamily="34" charset="0"/>
              </a:rPr>
              <a:t>z</a:t>
            </a:r>
            <a:r>
              <a:rPr lang="vi-VN" dirty="0" smtClean="0">
                <a:latin typeface="Corbel" pitchFamily="34" charset="0"/>
              </a:rPr>
              <a:t>a unutarstranačke i javne funkcije vrši </a:t>
            </a:r>
            <a:r>
              <a:rPr lang="vi-VN" dirty="0">
                <a:latin typeface="Corbel" pitchFamily="34" charset="0"/>
              </a:rPr>
              <a:t>se </a:t>
            </a:r>
            <a:r>
              <a:rPr lang="sr-Latn-RS" dirty="0" smtClean="0">
                <a:latin typeface="Corbel" pitchFamily="34" charset="0"/>
              </a:rPr>
              <a:t>po</a:t>
            </a:r>
            <a:r>
              <a:rPr lang="vi-VN" dirty="0" smtClean="0">
                <a:latin typeface="Corbel" pitchFamily="34" charset="0"/>
              </a:rPr>
              <a:t> jasno definisanoj proceduri i sa jasnim kriterijumima)</a:t>
            </a:r>
          </a:p>
          <a:p>
            <a:endParaRPr lang="sr-Latn-RS" dirty="0" smtClean="0">
              <a:latin typeface="Corbel" pitchFamily="34" charset="0"/>
            </a:endParaRPr>
          </a:p>
          <a:p>
            <a:endParaRPr lang="vi-VN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Metodologija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Teorijsko-pojmovni okvir istraživanja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Tehnika prikupljanja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211455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sr-Latn-RS" dirty="0" err="1" smtClean="0"/>
              <a:t>PoIu</a:t>
            </a:r>
            <a:r>
              <a:rPr lang="sr-Latn-RS" dirty="0" smtClean="0"/>
              <a:t>-strukturisan intervju „face to face“, prosečno trajanje 60 minuta</a:t>
            </a:r>
          </a:p>
          <a:p>
            <a:pPr lvl="1"/>
            <a:r>
              <a:rPr lang="sr-Latn-RS" dirty="0" smtClean="0"/>
              <a:t>Predstavnici političkih stranaka</a:t>
            </a:r>
          </a:p>
          <a:p>
            <a:pPr lvl="1"/>
            <a:r>
              <a:rPr lang="sr-Latn-RS" dirty="0" smtClean="0"/>
              <a:t>Stručnjaci za oblast političkih stranaka i borbu protiv korupcije</a:t>
            </a:r>
          </a:p>
          <a:p>
            <a:pPr marL="457200" lvl="1" indent="0">
              <a:buNone/>
            </a:pPr>
            <a:endParaRPr lang="sr-Latn-RS" dirty="0" smtClean="0"/>
          </a:p>
          <a:p>
            <a:r>
              <a:rPr lang="sr-Latn-RS" dirty="0" smtClean="0"/>
              <a:t>Sekundarna analiza  postojećih istraživanja</a:t>
            </a: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643050"/>
            <a:ext cx="8143932" cy="1857388"/>
          </a:xfrm>
        </p:spPr>
        <p:txBody>
          <a:bodyPr>
            <a:normAutofit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Nalazi</a:t>
            </a:r>
            <a:r>
              <a:rPr lang="en-US" dirty="0" smtClean="0"/>
              <a:t> </a:t>
            </a:r>
            <a:r>
              <a:rPr lang="sr-Latn-RS" dirty="0" smtClean="0"/>
              <a:t>istraživanja</a:t>
            </a: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 političkom životu, u načelu: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0369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en-US" dirty="0"/>
              <a:t>Garniture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sr-Latn-RS" dirty="0" smtClean="0"/>
              <a:t> - </a:t>
            </a:r>
            <a:r>
              <a:rPr lang="en-US" dirty="0" smtClean="0"/>
              <a:t>nova </a:t>
            </a:r>
            <a:r>
              <a:rPr lang="en-US" dirty="0" err="1"/>
              <a:t>generacija</a:t>
            </a:r>
            <a:r>
              <a:rPr lang="en-US" dirty="0"/>
              <a:t> </a:t>
            </a:r>
            <a:r>
              <a:rPr lang="sr-Latn-RS" dirty="0" smtClean="0"/>
              <a:t>stranaka zadobija poverenje na </a:t>
            </a:r>
            <a:r>
              <a:rPr lang="en-US" dirty="0" err="1" smtClean="0"/>
              <a:t>akumulaciji</a:t>
            </a:r>
            <a:r>
              <a:rPr lang="en-US" dirty="0" smtClean="0"/>
              <a:t> </a:t>
            </a:r>
            <a:r>
              <a:rPr lang="en-US" dirty="0" err="1"/>
              <a:t>nezadovoljstva</a:t>
            </a:r>
            <a:r>
              <a:rPr lang="en-US" dirty="0"/>
              <a:t> </a:t>
            </a:r>
            <a:r>
              <a:rPr lang="sr-Latn-RS" dirty="0" smtClean="0"/>
              <a:t>građana postojećom </a:t>
            </a:r>
            <a:r>
              <a:rPr lang="en-US" dirty="0" err="1" smtClean="0"/>
              <a:t>vla</a:t>
            </a:r>
            <a:r>
              <a:rPr lang="sr-Latn-RS" dirty="0" err="1" smtClean="0"/>
              <a:t>šću</a:t>
            </a:r>
            <a:r>
              <a:rPr lang="sr-Latn-RS" dirty="0" smtClean="0"/>
              <a:t>, i </a:t>
            </a:r>
            <a:r>
              <a:rPr lang="en-US" dirty="0" smtClean="0"/>
              <a:t> </a:t>
            </a:r>
            <a:r>
              <a:rPr lang="sr-Latn-RS" dirty="0" smtClean="0"/>
              <a:t>u </a:t>
            </a:r>
            <a:r>
              <a:rPr lang="en-US" dirty="0" err="1" smtClean="0"/>
              <a:t>dezideološkom</a:t>
            </a:r>
            <a:r>
              <a:rPr lang="en-US" dirty="0" smtClean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menja</a:t>
            </a:r>
            <a:r>
              <a:rPr lang="en-US" dirty="0"/>
              <a:t> </a:t>
            </a:r>
            <a:r>
              <a:rPr lang="sr-Latn-RS" dirty="0" smtClean="0"/>
              <a:t>aktuelnu </a:t>
            </a:r>
            <a:r>
              <a:rPr lang="en-US" dirty="0" err="1" smtClean="0"/>
              <a:t>vlast</a:t>
            </a:r>
            <a:endParaRPr lang="en-US" dirty="0"/>
          </a:p>
          <a:p>
            <a:pPr lvl="0"/>
            <a:r>
              <a:rPr lang="en-US" dirty="0" err="1"/>
              <a:t>Dezideologizacija</a:t>
            </a:r>
            <a:endParaRPr lang="en-US" dirty="0"/>
          </a:p>
          <a:p>
            <a:pPr lvl="0"/>
            <a:r>
              <a:rPr lang="en-US" dirty="0" err="1"/>
              <a:t>Dvopartijsko</a:t>
            </a:r>
            <a:r>
              <a:rPr lang="en-US" dirty="0"/>
              <a:t> </a:t>
            </a:r>
            <a:r>
              <a:rPr lang="en-US" dirty="0" err="1"/>
              <a:t>polarizovanje</a:t>
            </a:r>
            <a:r>
              <a:rPr lang="en-US" dirty="0"/>
              <a:t> (</a:t>
            </a:r>
            <a:r>
              <a:rPr lang="en-US" dirty="0" err="1"/>
              <a:t>plitka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Percepcija</a:t>
            </a:r>
            <a:r>
              <a:rPr lang="en-US" dirty="0"/>
              <a:t> </a:t>
            </a:r>
            <a:r>
              <a:rPr lang="en-US" dirty="0" err="1"/>
              <a:t>ideološke</a:t>
            </a:r>
            <a:r>
              <a:rPr lang="en-US" dirty="0"/>
              <a:t> </a:t>
            </a:r>
            <a:r>
              <a:rPr lang="en-US" dirty="0" err="1"/>
              <a:t>dezorganizacije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političke</a:t>
            </a:r>
            <a:r>
              <a:rPr lang="en-US" dirty="0" smtClean="0"/>
              <a:t> </a:t>
            </a:r>
            <a:r>
              <a:rPr lang="en-US" dirty="0" err="1"/>
              <a:t>anomije</a:t>
            </a:r>
            <a:endParaRPr lang="en-US" dirty="0"/>
          </a:p>
          <a:p>
            <a:pPr lvl="0"/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tajnih</a:t>
            </a:r>
            <a:r>
              <a:rPr lang="en-US" dirty="0"/>
              <a:t> </a:t>
            </a:r>
            <a:r>
              <a:rPr lang="en-US" dirty="0" err="1"/>
              <a:t>službi</a:t>
            </a:r>
            <a:endParaRPr lang="en-US" dirty="0"/>
          </a:p>
          <a:p>
            <a:pPr lvl="0"/>
            <a:r>
              <a:rPr lang="en-US" dirty="0" err="1"/>
              <a:t>Odsustvo</a:t>
            </a:r>
            <a:r>
              <a:rPr lang="en-US" dirty="0"/>
              <a:t> </a:t>
            </a:r>
            <a:r>
              <a:rPr lang="en-US" dirty="0" err="1"/>
              <a:t>suočavanja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nasleđem</a:t>
            </a:r>
            <a:r>
              <a:rPr lang="en-US" dirty="0"/>
              <a:t> </a:t>
            </a:r>
            <a:r>
              <a:rPr lang="en-US" dirty="0" err="1"/>
              <a:t>komunističkog</a:t>
            </a:r>
            <a:r>
              <a:rPr lang="en-US" dirty="0"/>
              <a:t> </a:t>
            </a:r>
            <a:r>
              <a:rPr lang="sr-Latn-RS" dirty="0" smtClean="0"/>
              <a:t>perioda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sr-Latn-RS" b="1" dirty="0" smtClean="0"/>
              <a:t>P</a:t>
            </a:r>
            <a:r>
              <a:rPr lang="en-US" b="1" dirty="0" smtClean="0"/>
              <a:t>o</a:t>
            </a:r>
            <a:r>
              <a:rPr lang="sr-Latn-RS" b="1" dirty="0" smtClean="0"/>
              <a:t>litičke stranke</a:t>
            </a:r>
            <a:r>
              <a:rPr lang="en-US" b="1" dirty="0" smtClean="0"/>
              <a:t> - </a:t>
            </a:r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en-US" b="1" dirty="0" smtClean="0"/>
              <a:t>r</a:t>
            </a:r>
            <a:r>
              <a:rPr lang="sr-Latn-RS" b="1" dirty="0" smtClean="0"/>
              <a:t>eprezentativna (ne)funkcionalnost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654073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dirty="0" err="1" smtClean="0"/>
              <a:t>Neadekvatno</a:t>
            </a:r>
            <a:r>
              <a:rPr lang="en-US" b="1" dirty="0" smtClean="0"/>
              <a:t> </a:t>
            </a:r>
            <a:r>
              <a:rPr lang="en-US" b="1" dirty="0" err="1"/>
              <a:t>normativno</a:t>
            </a:r>
            <a:r>
              <a:rPr lang="en-US" b="1" dirty="0"/>
              <a:t>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delovanje</a:t>
            </a:r>
            <a:r>
              <a:rPr lang="en-US" dirty="0"/>
              <a:t> </a:t>
            </a:r>
            <a:r>
              <a:rPr lang="en-US" dirty="0" err="1" smtClean="0"/>
              <a:t>stran</a:t>
            </a:r>
            <a:r>
              <a:rPr lang="sr-Latn-RS" dirty="0" smtClean="0"/>
              <a:t>a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sr-Latn-RS" dirty="0" smtClean="0"/>
              <a:t>proizvodi </a:t>
            </a:r>
            <a:r>
              <a:rPr lang="en-US" dirty="0" err="1" smtClean="0"/>
              <a:t>manjak</a:t>
            </a:r>
            <a:r>
              <a:rPr lang="en-US" dirty="0" smtClean="0"/>
              <a:t> </a:t>
            </a:r>
            <a:r>
              <a:rPr lang="en-US" dirty="0" err="1" smtClean="0"/>
              <a:t>integ</a:t>
            </a:r>
            <a:r>
              <a:rPr lang="sr-Latn-RS" dirty="0" smtClean="0"/>
              <a:t>r</a:t>
            </a:r>
            <a:r>
              <a:rPr lang="en-US" dirty="0" err="1" smtClean="0"/>
              <a:t>iteta</a:t>
            </a:r>
            <a:endParaRPr lang="en-US" dirty="0"/>
          </a:p>
          <a:p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b="1" dirty="0" err="1" smtClean="0"/>
              <a:t>izgubile</a:t>
            </a:r>
            <a:r>
              <a:rPr lang="en-US" b="1" dirty="0" smtClean="0"/>
              <a:t> </a:t>
            </a:r>
            <a:r>
              <a:rPr lang="en-US" b="1" dirty="0" err="1"/>
              <a:t>svoju</a:t>
            </a:r>
            <a:r>
              <a:rPr lang="en-US" b="1" dirty="0"/>
              <a:t> </a:t>
            </a:r>
            <a:r>
              <a:rPr lang="en-US" b="1" dirty="0" err="1" smtClean="0"/>
              <a:t>funkciju</a:t>
            </a:r>
            <a:endParaRPr lang="sr-Latn-RS" b="1" dirty="0"/>
          </a:p>
          <a:p>
            <a:r>
              <a:rPr lang="sr-Latn-RS" b="1" dirty="0" smtClean="0"/>
              <a:t>N</a:t>
            </a:r>
            <a:r>
              <a:rPr lang="en-US" b="1" dirty="0" err="1" smtClean="0"/>
              <a:t>ezastupanja</a:t>
            </a:r>
            <a:r>
              <a:rPr lang="en-US" b="1" dirty="0" smtClean="0"/>
              <a:t> </a:t>
            </a:r>
            <a:r>
              <a:rPr lang="en-US" b="1" dirty="0" err="1" smtClean="0"/>
              <a:t>interesa</a:t>
            </a:r>
            <a:r>
              <a:rPr lang="en-US" b="1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 smtClean="0"/>
              <a:t>društvenih</a:t>
            </a:r>
            <a:r>
              <a:rPr lang="en-US" dirty="0" smtClean="0"/>
              <a:t> </a:t>
            </a:r>
            <a:r>
              <a:rPr lang="en-US" dirty="0" err="1" smtClean="0"/>
              <a:t>grupa</a:t>
            </a:r>
            <a:endParaRPr lang="sr-Latn-RS" dirty="0" smtClean="0"/>
          </a:p>
          <a:p>
            <a:r>
              <a:rPr lang="sr-Latn-RS" dirty="0" smtClean="0"/>
              <a:t>N</a:t>
            </a:r>
            <a:r>
              <a:rPr lang="en-US" dirty="0" smtClean="0"/>
              <a:t>a </a:t>
            </a:r>
            <a:r>
              <a:rPr lang="en-US" dirty="0" err="1" smtClean="0"/>
              <a:t>kraju</a:t>
            </a:r>
            <a:r>
              <a:rPr lang="en-US" dirty="0" smtClean="0"/>
              <a:t> </a:t>
            </a:r>
            <a:r>
              <a:rPr lang="en-US" dirty="0" err="1" smtClean="0"/>
              <a:t>postaju</a:t>
            </a:r>
            <a:r>
              <a:rPr lang="en-US" dirty="0" smtClean="0"/>
              <a:t> </a:t>
            </a:r>
            <a:r>
              <a:rPr lang="en-US" b="1" dirty="0" err="1" smtClean="0"/>
              <a:t>privatne</a:t>
            </a:r>
            <a:r>
              <a:rPr lang="en-US" b="1" dirty="0" smtClean="0"/>
              <a:t> </a:t>
            </a:r>
            <a:r>
              <a:rPr lang="en-US" b="1" dirty="0" err="1" smtClean="0"/>
              <a:t>firme</a:t>
            </a:r>
            <a:r>
              <a:rPr lang="en-US" b="1" dirty="0" smtClean="0"/>
              <a:t> </a:t>
            </a:r>
            <a:r>
              <a:rPr lang="en-US" b="1" dirty="0" err="1" smtClean="0"/>
              <a:t>lidera</a:t>
            </a:r>
            <a:r>
              <a:rPr lang="en-US" b="1" dirty="0" smtClean="0"/>
              <a:t> </a:t>
            </a:r>
            <a:r>
              <a:rPr lang="en-US" dirty="0" err="1" smtClean="0"/>
              <a:t>stranke</a:t>
            </a:r>
            <a:endParaRPr lang="sr-Latn-RS" dirty="0" smtClean="0"/>
          </a:p>
          <a:p>
            <a:r>
              <a:rPr lang="sr-Latn-RS" dirty="0" smtClean="0"/>
              <a:t>Postaju </a:t>
            </a:r>
            <a:r>
              <a:rPr lang="en-US" dirty="0" err="1" smtClean="0"/>
              <a:t>svrha</a:t>
            </a:r>
            <a:r>
              <a:rPr lang="en-US" dirty="0" smtClean="0"/>
              <a:t> same </a:t>
            </a:r>
            <a:r>
              <a:rPr lang="en-US" dirty="0" err="1" smtClean="0"/>
              <a:t>sebi</a:t>
            </a:r>
            <a:endParaRPr lang="sr-Latn-RS" dirty="0" smtClean="0"/>
          </a:p>
          <a:p>
            <a:r>
              <a:rPr lang="en-US" b="1" dirty="0" err="1" smtClean="0"/>
              <a:t>Bez</a:t>
            </a:r>
            <a:r>
              <a:rPr lang="sr-Latn-RS" b="1" dirty="0" smtClean="0"/>
              <a:t> poverenja </a:t>
            </a:r>
            <a:r>
              <a:rPr lang="sr-Latn-RS" dirty="0" smtClean="0"/>
              <a:t>građana</a:t>
            </a:r>
          </a:p>
          <a:p>
            <a:r>
              <a:rPr lang="sr-Latn-RS" dirty="0" smtClean="0"/>
              <a:t>Usmerene su ka </a:t>
            </a:r>
            <a:r>
              <a:rPr lang="en-US" dirty="0" err="1" smtClean="0"/>
              <a:t>obično</a:t>
            </a:r>
            <a:r>
              <a:rPr lang="sr-Latn-RS" dirty="0" smtClean="0"/>
              <a:t>m, prosečnom</a:t>
            </a:r>
            <a:r>
              <a:rPr lang="en-US" dirty="0" smtClean="0"/>
              <a:t> </a:t>
            </a:r>
            <a:r>
              <a:rPr lang="en-US" dirty="0" err="1" smtClean="0"/>
              <a:t>čovek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nema</a:t>
            </a:r>
            <a:r>
              <a:rPr lang="sr-Latn-RS" dirty="0" smtClean="0"/>
              <a:t>ju utemeljenja u društvenim slojevima, </a:t>
            </a:r>
            <a:r>
              <a:rPr lang="sr-Latn-RS" b="1" dirty="0" smtClean="0"/>
              <a:t>bez „klasne</a:t>
            </a:r>
            <a:r>
              <a:rPr lang="sr-Latn-RS" b="1" dirty="0" smtClean="0"/>
              <a:t>“ </a:t>
            </a:r>
            <a:r>
              <a:rPr lang="sr-Latn-RS" b="1" dirty="0" smtClean="0"/>
              <a:t>profilacije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sr-Latn-RS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b="1" dirty="0" smtClean="0"/>
              <a:t>Političke stranke</a:t>
            </a:r>
            <a:r>
              <a:rPr lang="en-US" b="1" dirty="0" smtClean="0"/>
              <a:t> – </a:t>
            </a:r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en-US" b="1" dirty="0" err="1" smtClean="0"/>
              <a:t>i</a:t>
            </a:r>
            <a:r>
              <a:rPr lang="sr-Latn-RS" b="1" dirty="0" smtClean="0"/>
              <a:t>deološka (ne)funkcionalnost</a:t>
            </a:r>
            <a:br>
              <a:rPr lang="sr-Latn-R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57559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ideološka</a:t>
            </a:r>
            <a:r>
              <a:rPr lang="en-US" dirty="0" smtClean="0"/>
              <a:t> </a:t>
            </a:r>
            <a:r>
              <a:rPr lang="en-US" b="1" dirty="0" err="1" smtClean="0"/>
              <a:t>nehomogenost</a:t>
            </a:r>
            <a:r>
              <a:rPr lang="en-US" dirty="0" smtClean="0"/>
              <a:t> </a:t>
            </a:r>
            <a:r>
              <a:rPr lang="en-US" dirty="0" err="1" smtClean="0"/>
              <a:t>stranka</a:t>
            </a:r>
            <a:r>
              <a:rPr lang="en-US" dirty="0" smtClean="0"/>
              <a:t> (</a:t>
            </a:r>
            <a:r>
              <a:rPr lang="sr-Latn-RS" dirty="0" smtClean="0"/>
              <a:t>od levice preko liberala do desnice u jednoj stranci)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err="1" smtClean="0"/>
              <a:t>Ideološka</a:t>
            </a:r>
            <a:r>
              <a:rPr lang="en-US" dirty="0" smtClean="0"/>
              <a:t> </a:t>
            </a:r>
            <a:r>
              <a:rPr lang="en-US" b="1" dirty="0" err="1" smtClean="0"/>
              <a:t>nekonzistentnost</a:t>
            </a:r>
            <a:r>
              <a:rPr lang="en-US" dirty="0" smtClean="0"/>
              <a:t> (</a:t>
            </a:r>
            <a:r>
              <a:rPr lang="en-US" dirty="0" err="1" smtClean="0"/>
              <a:t>primeri</a:t>
            </a:r>
            <a:r>
              <a:rPr lang="sr-Latn-RS" dirty="0" smtClean="0"/>
              <a:t>:</a:t>
            </a:r>
            <a:r>
              <a:rPr lang="en-US" dirty="0" smtClean="0"/>
              <a:t> Palma</a:t>
            </a:r>
            <a:r>
              <a:rPr lang="sr-Latn-RS" dirty="0" smtClean="0"/>
              <a:t>-</a:t>
            </a:r>
            <a:r>
              <a:rPr lang="en-US" dirty="0" err="1" smtClean="0"/>
              <a:t>Mili</a:t>
            </a:r>
            <a:r>
              <a:rPr lang="sr-Latn-RS" dirty="0" smtClean="0"/>
              <a:t>ć</a:t>
            </a:r>
            <a:r>
              <a:rPr lang="en-US" dirty="0" err="1" smtClean="0"/>
              <a:t>evi</a:t>
            </a:r>
            <a:r>
              <a:rPr lang="sr-Latn-RS" dirty="0" smtClean="0"/>
              <a:t>ć</a:t>
            </a:r>
            <a:r>
              <a:rPr lang="en-US" dirty="0" smtClean="0"/>
              <a:t>, </a:t>
            </a:r>
            <a:r>
              <a:rPr lang="en-US" dirty="0" err="1" smtClean="0"/>
              <a:t>Karad</a:t>
            </a:r>
            <a:r>
              <a:rPr lang="sr-Latn-RS" dirty="0" smtClean="0"/>
              <a:t>ž</a:t>
            </a:r>
            <a:r>
              <a:rPr lang="en-US" dirty="0" err="1" smtClean="0"/>
              <a:t>i</a:t>
            </a:r>
            <a:r>
              <a:rPr lang="sr-Latn-RS" dirty="0" smtClean="0"/>
              <a:t>ć-</a:t>
            </a:r>
            <a:r>
              <a:rPr lang="en-US" dirty="0" err="1" smtClean="0"/>
              <a:t>Krstić</a:t>
            </a:r>
            <a:r>
              <a:rPr lang="en-US" dirty="0" smtClean="0"/>
              <a:t>, </a:t>
            </a:r>
            <a:r>
              <a:rPr lang="en-US" dirty="0" err="1" smtClean="0"/>
              <a:t>Jeremi</a:t>
            </a:r>
            <a:r>
              <a:rPr lang="sr-Latn-RS" dirty="0" smtClean="0"/>
              <a:t>ć-</a:t>
            </a:r>
            <a:r>
              <a:rPr lang="en-US" dirty="0" err="1" smtClean="0"/>
              <a:t>Mi</a:t>
            </a:r>
            <a:r>
              <a:rPr lang="sr-Latn-RS" dirty="0" smtClean="0"/>
              <a:t>ć</a:t>
            </a:r>
            <a:r>
              <a:rPr lang="en-US" dirty="0" err="1" smtClean="0"/>
              <a:t>unovi</a:t>
            </a:r>
            <a:r>
              <a:rPr lang="sr-Latn-RS" dirty="0" smtClean="0"/>
              <a:t>ć…</a:t>
            </a:r>
            <a:r>
              <a:rPr lang="en-US" dirty="0" smtClean="0"/>
              <a:t>) 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b="1" dirty="0" err="1" smtClean="0"/>
              <a:t>Dezideologizacija</a:t>
            </a:r>
            <a:r>
              <a:rPr lang="sr-Latn-RS" dirty="0" smtClean="0"/>
              <a:t> velikih stranaka</a:t>
            </a:r>
          </a:p>
          <a:p>
            <a:endParaRPr lang="sr-Latn-RS" dirty="0" smtClean="0"/>
          </a:p>
          <a:p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b="1" dirty="0" err="1" smtClean="0"/>
              <a:t>populisti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dobijuju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ličnim</a:t>
            </a:r>
            <a:r>
              <a:rPr lang="en-US" dirty="0"/>
              <a:t> </a:t>
            </a:r>
            <a:r>
              <a:rPr lang="en-US" dirty="0" err="1"/>
              <a:t>priotetima</a:t>
            </a:r>
            <a:r>
              <a:rPr lang="en-US" dirty="0"/>
              <a:t>, a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ideologije</a:t>
            </a:r>
            <a:endParaRPr lang="en-US" dirty="0"/>
          </a:p>
          <a:p>
            <a:pPr lvl="0"/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568952" cy="1363552"/>
          </a:xfrm>
        </p:spPr>
        <p:txBody>
          <a:bodyPr>
            <a:normAutofit/>
          </a:bodyPr>
          <a:lstStyle/>
          <a:p>
            <a:r>
              <a:rPr lang="sr-Latn-RS" dirty="0" smtClean="0"/>
              <a:t>Političke stranke: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</a:t>
            </a:r>
            <a:r>
              <a:rPr lang="sr-Latn-RS" dirty="0" smtClean="0"/>
              <a:t>pravljačko-organizaciona  (ne)funkcionalnost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0110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svest</a:t>
            </a:r>
            <a:r>
              <a:rPr lang="en-US" dirty="0"/>
              <a:t> o </a:t>
            </a:r>
            <a:r>
              <a:rPr lang="en-US" dirty="0" err="1"/>
              <a:t>potrebi</a:t>
            </a:r>
            <a:r>
              <a:rPr lang="en-US" dirty="0"/>
              <a:t> </a:t>
            </a:r>
            <a:r>
              <a:rPr lang="en-US" b="1" dirty="0" err="1"/>
              <a:t>unutrašnje</a:t>
            </a:r>
            <a:r>
              <a:rPr lang="en-US" b="1" dirty="0"/>
              <a:t> </a:t>
            </a:r>
            <a:r>
              <a:rPr lang="en-US" b="1" dirty="0" err="1"/>
              <a:t>demokratzacije</a:t>
            </a:r>
            <a:r>
              <a:rPr lang="en-US" dirty="0"/>
              <a:t>, pre </a:t>
            </a:r>
            <a:r>
              <a:rPr lang="en-US" dirty="0" err="1"/>
              <a:t>svega</a:t>
            </a:r>
            <a:r>
              <a:rPr lang="en-US" dirty="0"/>
              <a:t> o </a:t>
            </a:r>
            <a:r>
              <a:rPr lang="en-US" dirty="0" err="1" smtClean="0"/>
              <a:t>unutarstranačkim</a:t>
            </a:r>
            <a:r>
              <a:rPr lang="en-US" dirty="0" smtClean="0"/>
              <a:t> </a:t>
            </a:r>
            <a:r>
              <a:rPr lang="en-US" dirty="0" err="1"/>
              <a:t>izborima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bi </a:t>
            </a:r>
            <a:r>
              <a:rPr lang="en-US" dirty="0" err="1" smtClean="0"/>
              <a:t>glas</a:t>
            </a:r>
            <a:r>
              <a:rPr lang="sr-Latn-RS" dirty="0" smtClean="0"/>
              <a:t>a</a:t>
            </a:r>
            <a:r>
              <a:rPr lang="en-US" dirty="0" smtClean="0"/>
              <a:t>li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simpatizeri</a:t>
            </a:r>
            <a:r>
              <a:rPr lang="en-US" dirty="0"/>
              <a:t> </a:t>
            </a:r>
            <a:r>
              <a:rPr lang="en-US" dirty="0" err="1" smtClean="0"/>
              <a:t>stranke</a:t>
            </a:r>
            <a:endParaRPr lang="sr-Latn-RS" dirty="0" smtClean="0"/>
          </a:p>
          <a:p>
            <a:pPr lvl="0"/>
            <a:r>
              <a:rPr lang="en-US" dirty="0" err="1" smtClean="0"/>
              <a:t>Nestalna</a:t>
            </a:r>
            <a:r>
              <a:rPr lang="en-US" dirty="0" smtClean="0"/>
              <a:t> </a:t>
            </a:r>
            <a:r>
              <a:rPr lang="en-US" dirty="0" err="1"/>
              <a:t>partijska</a:t>
            </a:r>
            <a:r>
              <a:rPr lang="en-US" dirty="0"/>
              <a:t> </a:t>
            </a:r>
            <a:r>
              <a:rPr lang="en-US" dirty="0" err="1" smtClean="0"/>
              <a:t>inf</a:t>
            </a:r>
            <a:r>
              <a:rPr lang="sr-Latn-RS" dirty="0" smtClean="0"/>
              <a:t>r</a:t>
            </a:r>
            <a:r>
              <a:rPr lang="en-US" dirty="0" err="1" smtClean="0"/>
              <a:t>astruktura</a:t>
            </a:r>
            <a:r>
              <a:rPr lang="en-US" dirty="0" smtClean="0"/>
              <a:t> 2008</a:t>
            </a:r>
            <a:r>
              <a:rPr lang="sr-Latn-RS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DS do 2012  SNS, pre SRS, 2014 DS </a:t>
            </a:r>
            <a:r>
              <a:rPr lang="en-US" dirty="0" err="1" smtClean="0"/>
              <a:t>raspad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reaktivne</a:t>
            </a:r>
            <a:r>
              <a:rPr lang="en-US" dirty="0" smtClean="0"/>
              <a:t>/</a:t>
            </a:r>
            <a:r>
              <a:rPr lang="en-US" b="1" dirty="0" err="1" smtClean="0"/>
              <a:t>priv</a:t>
            </a:r>
            <a:r>
              <a:rPr lang="sr-Latn-RS" b="1" dirty="0" smtClean="0"/>
              <a:t>re</a:t>
            </a:r>
            <a:r>
              <a:rPr lang="en-US" b="1" dirty="0" err="1" smtClean="0"/>
              <a:t>mene</a:t>
            </a:r>
            <a:r>
              <a:rPr lang="en-US" b="1" dirty="0" smtClean="0"/>
              <a:t> </a:t>
            </a:r>
            <a:r>
              <a:rPr lang="en-US" b="1" dirty="0" err="1"/>
              <a:t>partijske</a:t>
            </a:r>
            <a:r>
              <a:rPr lang="en-US" b="1" dirty="0"/>
              <a:t> </a:t>
            </a:r>
            <a:r>
              <a:rPr lang="en-US" b="1" dirty="0" err="1" smtClean="0"/>
              <a:t>struk</a:t>
            </a:r>
            <a:r>
              <a:rPr lang="sr-Latn-RS" b="1" dirty="0" smtClean="0"/>
              <a:t>t</a:t>
            </a:r>
            <a:r>
              <a:rPr lang="en-US" b="1" dirty="0" err="1" smtClean="0"/>
              <a:t>ure</a:t>
            </a:r>
            <a:r>
              <a:rPr lang="en-US" dirty="0"/>
              <a:t>)</a:t>
            </a:r>
          </a:p>
          <a:p>
            <a:pPr lvl="0"/>
            <a:r>
              <a:rPr lang="en-US" dirty="0" err="1" smtClean="0"/>
              <a:t>Dominacija</a:t>
            </a:r>
            <a:r>
              <a:rPr lang="en-US" dirty="0" smtClean="0"/>
              <a:t> </a:t>
            </a:r>
            <a:r>
              <a:rPr lang="en-US" dirty="0" err="1"/>
              <a:t>neformalne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/</a:t>
            </a:r>
            <a:r>
              <a:rPr lang="en-US" b="1" dirty="0" err="1"/>
              <a:t>oligarhije</a:t>
            </a:r>
            <a:r>
              <a:rPr lang="en-US" b="1" dirty="0"/>
              <a:t> </a:t>
            </a:r>
            <a:r>
              <a:rPr lang="en-US" b="1" dirty="0" err="1"/>
              <a:t>nad</a:t>
            </a:r>
            <a:r>
              <a:rPr lang="en-US" b="1" dirty="0"/>
              <a:t> </a:t>
            </a:r>
            <a:r>
              <a:rPr lang="en-US" b="1" dirty="0" err="1" smtClean="0"/>
              <a:t>procedurom</a:t>
            </a:r>
            <a:endParaRPr lang="en-US" b="1" dirty="0"/>
          </a:p>
          <a:p>
            <a:pPr lvl="0"/>
            <a:r>
              <a:rPr lang="en-US" dirty="0" err="1" smtClean="0"/>
              <a:t>Strankama</a:t>
            </a:r>
            <a:r>
              <a:rPr lang="en-US" dirty="0" smtClean="0"/>
              <a:t> </a:t>
            </a:r>
            <a:r>
              <a:rPr lang="en-US" dirty="0" err="1" smtClean="0"/>
              <a:t>važna</a:t>
            </a:r>
            <a:r>
              <a:rPr lang="en-US" dirty="0" smtClean="0"/>
              <a:t> </a:t>
            </a:r>
            <a:r>
              <a:rPr lang="en-US" b="1" dirty="0" err="1"/>
              <a:t>brojnost</a:t>
            </a:r>
            <a:r>
              <a:rPr lang="en-US" dirty="0"/>
              <a:t>, a ne </a:t>
            </a:r>
            <a:r>
              <a:rPr lang="en-US" dirty="0" err="1"/>
              <a:t>ideološki</a:t>
            </a:r>
            <a:r>
              <a:rPr lang="en-US" dirty="0"/>
              <a:t> </a:t>
            </a:r>
            <a:r>
              <a:rPr lang="en-US" dirty="0" err="1" smtClean="0"/>
              <a:t>kara</a:t>
            </a:r>
            <a:r>
              <a:rPr lang="sr-Latn-RS" dirty="0" smtClean="0"/>
              <a:t>k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sr-Latn-RS" dirty="0" smtClean="0"/>
              <a:t>č</a:t>
            </a:r>
            <a:r>
              <a:rPr lang="en-US" dirty="0" err="1" smtClean="0"/>
              <a:t>lanstva</a:t>
            </a:r>
            <a:endParaRPr lang="en-US" dirty="0"/>
          </a:p>
          <a:p>
            <a:pPr lvl="0"/>
            <a:r>
              <a:rPr lang="en-US" dirty="0" err="1" smtClean="0"/>
              <a:t>Dominira</a:t>
            </a:r>
            <a:r>
              <a:rPr lang="en-US" dirty="0" smtClean="0"/>
              <a:t> </a:t>
            </a:r>
            <a:r>
              <a:rPr lang="en-US" b="1" dirty="0" err="1"/>
              <a:t>komunističko</a:t>
            </a:r>
            <a:r>
              <a:rPr lang="en-US" b="1" dirty="0"/>
              <a:t> </a:t>
            </a:r>
            <a:r>
              <a:rPr lang="en-US" b="1" dirty="0" err="1"/>
              <a:t>nasleđe</a:t>
            </a:r>
            <a:endParaRPr lang="en-US" b="1" dirty="0"/>
          </a:p>
          <a:p>
            <a:pPr lvl="0"/>
            <a:r>
              <a:rPr lang="en-US" dirty="0" err="1" smtClean="0"/>
              <a:t>Manja</a:t>
            </a:r>
            <a:r>
              <a:rPr lang="en-US" dirty="0" smtClean="0"/>
              <a:t> </a:t>
            </a:r>
            <a:r>
              <a:rPr lang="en-US" dirty="0" err="1" smtClean="0"/>
              <a:t>stranka</a:t>
            </a:r>
            <a:r>
              <a:rPr lang="sr-Latn-RS" dirty="0" smtClean="0"/>
              <a:t>, </a:t>
            </a:r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/>
              <a:t>oligarhičnost</a:t>
            </a:r>
            <a:endParaRPr lang="en-US" dirty="0"/>
          </a:p>
          <a:p>
            <a:pPr lvl="0"/>
            <a:r>
              <a:rPr lang="en-US" dirty="0" err="1" smtClean="0"/>
              <a:t>Parti</a:t>
            </a:r>
            <a:r>
              <a:rPr lang="sr-Latn-RS" dirty="0" smtClean="0"/>
              <a:t>j</a:t>
            </a:r>
            <a:r>
              <a:rPr lang="en-US" dirty="0" smtClean="0"/>
              <a:t>ski </a:t>
            </a:r>
            <a:r>
              <a:rPr lang="en-US" b="1" dirty="0" err="1"/>
              <a:t>nepotizam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endogamija</a:t>
            </a:r>
            <a:endParaRPr lang="sr-Latn-RS" b="1" dirty="0" smtClean="0"/>
          </a:p>
          <a:p>
            <a:r>
              <a:rPr lang="sr-Latn-RS" dirty="0" smtClean="0"/>
              <a:t>Latentna funkcionalnost - </a:t>
            </a:r>
            <a:r>
              <a:rPr lang="sr-Latn-RS" b="1" dirty="0" smtClean="0"/>
              <a:t>B</a:t>
            </a:r>
            <a:r>
              <a:rPr lang="en-US" b="1" dirty="0" err="1" smtClean="0"/>
              <a:t>iro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zapošljavnaje</a:t>
            </a:r>
            <a:endParaRPr lang="sr-Latn-RS" b="1" dirty="0" smtClean="0"/>
          </a:p>
          <a:p>
            <a:pPr lvl="0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b="1" dirty="0" err="1" smtClean="0"/>
              <a:t>unutarstranačkih</a:t>
            </a:r>
            <a:r>
              <a:rPr lang="en-US" b="1" dirty="0" smtClean="0"/>
              <a:t> </a:t>
            </a:r>
            <a:r>
              <a:rPr lang="en-US" b="1" dirty="0" err="1" smtClean="0"/>
              <a:t>izbora</a:t>
            </a:r>
            <a:r>
              <a:rPr lang="en-US" b="1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je </a:t>
            </a:r>
            <a:r>
              <a:rPr lang="en-US" dirty="0" err="1" smtClean="0"/>
              <a:t>pitanje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meri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demokratski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releva</a:t>
            </a:r>
            <a:r>
              <a:rPr lang="sr-Latn-RS" dirty="0" smtClean="0"/>
              <a:t>n</a:t>
            </a:r>
            <a:r>
              <a:rPr lang="en-US" dirty="0" err="1" smtClean="0"/>
              <a:t>tni</a:t>
            </a:r>
            <a:r>
              <a:rPr lang="en-US" dirty="0" smtClean="0"/>
              <a:t> u </a:t>
            </a:r>
            <a:r>
              <a:rPr lang="sr-Latn-RS" dirty="0" err="1" smtClean="0"/>
              <a:t>pogle</a:t>
            </a:r>
            <a:r>
              <a:rPr lang="en-US" dirty="0" smtClean="0"/>
              <a:t>du </a:t>
            </a:r>
            <a:r>
              <a:rPr lang="en-US" dirty="0" err="1" smtClean="0"/>
              <a:t>kandidata</a:t>
            </a:r>
            <a:r>
              <a:rPr lang="en-US" dirty="0" smtClean="0"/>
              <a:t>,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finansiranja</a:t>
            </a:r>
            <a:endParaRPr lang="sr-Latn-RS" dirty="0" smtClean="0"/>
          </a:p>
          <a:p>
            <a:pPr lvl="0"/>
            <a:r>
              <a:rPr lang="sr-Latn-RS" dirty="0" smtClean="0"/>
              <a:t>P</a:t>
            </a:r>
            <a:r>
              <a:rPr lang="en-US" dirty="0" err="1" smtClean="0"/>
              <a:t>ersonalizacija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b="1" dirty="0" err="1" smtClean="0"/>
              <a:t>izbor</a:t>
            </a:r>
            <a:r>
              <a:rPr lang="en-US" b="1" dirty="0" smtClean="0"/>
              <a:t>/</a:t>
            </a:r>
            <a:r>
              <a:rPr lang="en-US" b="1" dirty="0" err="1" smtClean="0"/>
              <a:t>aklamaciju</a:t>
            </a:r>
            <a:r>
              <a:rPr lang="en-US" b="1" dirty="0" smtClean="0"/>
              <a:t> </a:t>
            </a:r>
            <a:r>
              <a:rPr lang="en-US" b="1" dirty="0" err="1" smtClean="0"/>
              <a:t>lidera</a:t>
            </a: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Upravljanje na nivou stranke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429684" cy="425769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Poštuje</a:t>
            </a:r>
            <a:r>
              <a:rPr lang="en-US" dirty="0" smtClean="0"/>
              <a:t> se </a:t>
            </a:r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sr-Latn-R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formalnom</a:t>
            </a:r>
            <a:r>
              <a:rPr lang="en-US" dirty="0" smtClean="0"/>
              <a:t> </a:t>
            </a:r>
            <a:r>
              <a:rPr lang="en-US" dirty="0" err="1" smtClean="0"/>
              <a:t>delu</a:t>
            </a:r>
            <a:r>
              <a:rPr lang="en-US" dirty="0" smtClean="0"/>
              <a:t>, o </a:t>
            </a:r>
            <a:r>
              <a:rPr lang="en-US" dirty="0" err="1" smtClean="0"/>
              <a:t>neforma</a:t>
            </a:r>
            <a:r>
              <a:rPr lang="sr-Latn-RS" dirty="0" smtClean="0"/>
              <a:t>l</a:t>
            </a:r>
            <a:r>
              <a:rPr lang="en-US" dirty="0" smtClean="0"/>
              <a:t>nom se ne </a:t>
            </a:r>
            <a:r>
              <a:rPr lang="en-US" dirty="0" err="1" smtClean="0"/>
              <a:t>priča</a:t>
            </a:r>
            <a:endParaRPr lang="sr-Latn-R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je pod </a:t>
            </a:r>
            <a:r>
              <a:rPr lang="en-US" dirty="0" err="1" smtClean="0"/>
              <a:t>uticajem</a:t>
            </a:r>
            <a:r>
              <a:rPr lang="en-US" dirty="0" smtClean="0"/>
              <a:t> </a:t>
            </a:r>
            <a:r>
              <a:rPr lang="en-US" dirty="0" err="1" smtClean="0"/>
              <a:t>predsednika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en-US" dirty="0" smtClean="0"/>
              <a:t>, </a:t>
            </a:r>
            <a:r>
              <a:rPr lang="en-US" dirty="0" err="1" smtClean="0"/>
              <a:t>mora</a:t>
            </a:r>
            <a:r>
              <a:rPr lang="en-US" dirty="0" smtClean="0"/>
              <a:t> se </a:t>
            </a:r>
            <a:r>
              <a:rPr lang="en-US" dirty="0" err="1" smtClean="0"/>
              <a:t>uvesti</a:t>
            </a:r>
            <a:r>
              <a:rPr lang="en-US" dirty="0" smtClean="0"/>
              <a:t> </a:t>
            </a:r>
            <a:r>
              <a:rPr lang="en-US" dirty="0" err="1" smtClean="0"/>
              <a:t>izborni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garantuje</a:t>
            </a:r>
            <a:r>
              <a:rPr lang="en-US" dirty="0" smtClean="0"/>
              <a:t> </a:t>
            </a:r>
            <a:r>
              <a:rPr lang="en-US" dirty="0" err="1" smtClean="0"/>
              <a:t>personalizaciju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podela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centralni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lokalni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deo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autonomije</a:t>
            </a:r>
            <a:r>
              <a:rPr lang="sr-Latn-RS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Izvestaj</a:t>
            </a:r>
            <a:r>
              <a:rPr lang="sr-Latn-RS" dirty="0" smtClean="0"/>
              <a:t>i</a:t>
            </a:r>
            <a:r>
              <a:rPr lang="en-US" dirty="0" smtClean="0"/>
              <a:t> o </a:t>
            </a:r>
            <a:r>
              <a:rPr lang="en-US" dirty="0" err="1" smtClean="0"/>
              <a:t>radu</a:t>
            </a:r>
            <a:r>
              <a:rPr lang="en-US" dirty="0" smtClean="0"/>
              <a:t> </a:t>
            </a:r>
            <a:r>
              <a:rPr lang="en-US" dirty="0" err="1" smtClean="0"/>
              <a:t>šalj</a:t>
            </a:r>
            <a:r>
              <a:rPr lang="sr-Latn-RS" dirty="0" smtClean="0"/>
              <a:t>u se </a:t>
            </a:r>
            <a:r>
              <a:rPr lang="en-US" dirty="0" smtClean="0"/>
              <a:t> </a:t>
            </a:r>
            <a:r>
              <a:rPr lang="en-US" dirty="0" err="1" smtClean="0"/>
              <a:t>centrali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Otvorenost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ne</a:t>
            </a:r>
            <a:r>
              <a:rPr lang="sr-Latn-RS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(LDP)</a:t>
            </a:r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Normirano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stvarno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Promene</a:t>
            </a:r>
            <a:r>
              <a:rPr lang="en-US" dirty="0" smtClean="0"/>
              <a:t> se de</a:t>
            </a:r>
            <a:r>
              <a:rPr lang="sr-Latn-RS" dirty="0" smtClean="0"/>
              <a:t>š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stranka</a:t>
            </a:r>
            <a:r>
              <a:rPr lang="en-US" dirty="0" smtClean="0"/>
              <a:t> </a:t>
            </a:r>
            <a:r>
              <a:rPr lang="en-US" dirty="0" err="1" smtClean="0"/>
              <a:t>padne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do</a:t>
            </a:r>
            <a:r>
              <a:rPr lang="sr-Latn-RS" dirty="0" smtClean="0"/>
              <a:t>đ</a:t>
            </a:r>
            <a:r>
              <a:rPr lang="en-US" dirty="0" smtClean="0"/>
              <a:t>e do </a:t>
            </a:r>
            <a:r>
              <a:rPr lang="en-US" dirty="0" err="1" smtClean="0"/>
              <a:t>sukoba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Komunikacija unutar stranke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1475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pPr lvl="0"/>
            <a:r>
              <a:rPr lang="en-US" dirty="0" err="1" smtClean="0"/>
              <a:t>Doživljava</a:t>
            </a:r>
            <a:r>
              <a:rPr lang="en-US" dirty="0" smtClean="0"/>
              <a:t> se </a:t>
            </a:r>
            <a:r>
              <a:rPr lang="en-US" dirty="0" err="1" smtClean="0"/>
              <a:t>jednosmerno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nedijaloški</a:t>
            </a:r>
            <a:r>
              <a:rPr lang="en-US" dirty="0" smtClean="0"/>
              <a:t> </a:t>
            </a:r>
            <a:endParaRPr lang="sr-Latn-RS" dirty="0" smtClean="0"/>
          </a:p>
          <a:p>
            <a:pPr lvl="0"/>
            <a:endParaRPr lang="sr-Latn-RS" dirty="0" smtClean="0"/>
          </a:p>
          <a:p>
            <a:r>
              <a:rPr lang="sr-Latn-RS" dirty="0" smtClean="0"/>
              <a:t>S</a:t>
            </a:r>
            <a:r>
              <a:rPr lang="en-US" dirty="0" err="1" smtClean="0"/>
              <a:t>astanci</a:t>
            </a:r>
            <a:endParaRPr lang="en-US" dirty="0" smtClean="0"/>
          </a:p>
          <a:p>
            <a:pPr lvl="0">
              <a:buNone/>
            </a:pPr>
            <a:endParaRPr lang="sr-Latn-RS" dirty="0" smtClean="0"/>
          </a:p>
          <a:p>
            <a:pPr lvl="0"/>
            <a:r>
              <a:rPr lang="sr-Latn-RS" dirty="0" smtClean="0"/>
              <a:t>Nefo</a:t>
            </a:r>
            <a:r>
              <a:rPr lang="en-US" dirty="0" smtClean="0"/>
              <a:t>r</a:t>
            </a:r>
            <a:r>
              <a:rPr lang="sr-Latn-RS" dirty="0" smtClean="0"/>
              <a:t>malni </a:t>
            </a:r>
            <a:r>
              <a:rPr lang="sr-Latn-RS" dirty="0" smtClean="0"/>
              <a:t>razgovori</a:t>
            </a:r>
          </a:p>
          <a:p>
            <a:pPr lvl="0"/>
            <a:endParaRPr lang="sr-Latn-RS" dirty="0" smtClean="0"/>
          </a:p>
          <a:p>
            <a:pPr lvl="0"/>
            <a:r>
              <a:rPr lang="sr-Latn-RS" dirty="0" smtClean="0"/>
              <a:t>B</a:t>
            </a:r>
            <a:r>
              <a:rPr lang="en-US" dirty="0" err="1" smtClean="0"/>
              <a:t>ilten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sr-Latn-RS" dirty="0" smtClean="0"/>
              <a:t>S</a:t>
            </a:r>
            <a:r>
              <a:rPr lang="en-US" dirty="0" err="1" smtClean="0"/>
              <a:t>ocijaln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mrež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</a:p>
          <a:p>
            <a:pPr lvl="0"/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 liderima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25769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en-US" sz="2000" b="1" dirty="0"/>
              <a:t>(</a:t>
            </a:r>
            <a:r>
              <a:rPr lang="en-US" sz="2000" b="1" dirty="0" smtClean="0"/>
              <a:t>Ne)</a:t>
            </a:r>
            <a:r>
              <a:rPr lang="en-US" sz="2000" b="1" dirty="0" err="1" smtClean="0"/>
              <a:t>fo</a:t>
            </a:r>
            <a:r>
              <a:rPr lang="sr-Latn-RS" sz="2000" b="1" dirty="0" smtClean="0"/>
              <a:t>r</a:t>
            </a:r>
            <a:r>
              <a:rPr lang="en-US" sz="2000" b="1" dirty="0" err="1" smtClean="0"/>
              <a:t>mlano</a:t>
            </a:r>
            <a:r>
              <a:rPr lang="en-US" sz="2000" b="1" dirty="0" smtClean="0"/>
              <a:t> </a:t>
            </a:r>
            <a:r>
              <a:rPr lang="en-US" sz="2000" b="1" dirty="0" err="1"/>
              <a:t>jak</a:t>
            </a:r>
            <a:r>
              <a:rPr lang="en-US" sz="2000" b="1" dirty="0"/>
              <a:t> </a:t>
            </a:r>
            <a:r>
              <a:rPr lang="en-US" sz="2000" dirty="0" err="1"/>
              <a:t>lider</a:t>
            </a:r>
            <a:r>
              <a:rPr lang="en-US" sz="2000" dirty="0"/>
              <a:t> </a:t>
            </a:r>
            <a:r>
              <a:rPr lang="sr-Latn-RS" sz="2000" dirty="0" smtClean="0"/>
              <a:t>uz</a:t>
            </a:r>
            <a:r>
              <a:rPr lang="en-US" sz="2000" dirty="0" smtClean="0"/>
              <a:t> </a:t>
            </a:r>
            <a:r>
              <a:rPr lang="en-US" sz="2000" b="1" dirty="0" err="1"/>
              <a:t>diskreciono</a:t>
            </a:r>
            <a:r>
              <a:rPr lang="en-US" sz="2000" dirty="0"/>
              <a:t> </a:t>
            </a:r>
            <a:r>
              <a:rPr lang="en-US" sz="2000" dirty="0" err="1"/>
              <a:t>postupanje</a:t>
            </a:r>
            <a:r>
              <a:rPr lang="en-US" sz="2000" dirty="0"/>
              <a:t> </a:t>
            </a:r>
            <a:r>
              <a:rPr lang="sr-Latn-RS" sz="2000" dirty="0" smtClean="0"/>
              <a:t>po</a:t>
            </a:r>
            <a:r>
              <a:rPr lang="en-US" sz="2000" dirty="0" smtClean="0"/>
              <a:t> </a:t>
            </a:r>
            <a:r>
              <a:rPr lang="en-US" sz="2000" dirty="0" err="1"/>
              <a:t>postojećim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neformanim</a:t>
            </a:r>
            <a:r>
              <a:rPr lang="en-US" sz="2000" dirty="0"/>
              <a:t> (</a:t>
            </a:r>
            <a:r>
              <a:rPr lang="en-US" sz="2000" dirty="0" err="1" smtClean="0"/>
              <a:t>običajnim</a:t>
            </a:r>
            <a:r>
              <a:rPr lang="sr-Latn-RS" sz="2000" dirty="0" smtClean="0"/>
              <a:t>)</a:t>
            </a:r>
            <a:r>
              <a:rPr lang="en-US" sz="2000" dirty="0" smtClean="0"/>
              <a:t> </a:t>
            </a:r>
            <a:r>
              <a:rPr lang="en-US" sz="2000" dirty="0" err="1"/>
              <a:t>mehanizmima</a:t>
            </a:r>
            <a:r>
              <a:rPr lang="en-US" sz="2000" dirty="0"/>
              <a:t> </a:t>
            </a:r>
            <a:r>
              <a:rPr lang="en-US" sz="2000" dirty="0" err="1" smtClean="0"/>
              <a:t>integriteta</a:t>
            </a:r>
            <a:endParaRPr lang="sr-Latn-RS" sz="2000" dirty="0" smtClean="0"/>
          </a:p>
          <a:p>
            <a:pPr lvl="0"/>
            <a:endParaRPr lang="en-US" sz="2000" dirty="0"/>
          </a:p>
          <a:p>
            <a:pPr lvl="0"/>
            <a:r>
              <a:rPr lang="sr-Latn-RS" sz="2000" dirty="0" smtClean="0"/>
              <a:t>L</a:t>
            </a:r>
            <a:r>
              <a:rPr lang="en-US" sz="2000" dirty="0" err="1" smtClean="0"/>
              <a:t>iderske</a:t>
            </a:r>
            <a:r>
              <a:rPr lang="sr-Latn-RS" sz="2000" dirty="0" smtClean="0"/>
              <a:t> p</a:t>
            </a:r>
            <a:r>
              <a:rPr lang="en-US" sz="2000" dirty="0" err="1" smtClean="0"/>
              <a:t>artije</a:t>
            </a:r>
            <a:r>
              <a:rPr lang="en-US" sz="2000" dirty="0"/>
              <a:t>, </a:t>
            </a:r>
            <a:r>
              <a:rPr lang="en-US" sz="2000" b="1" dirty="0" err="1"/>
              <a:t>autoritaran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svoju</a:t>
            </a:r>
            <a:r>
              <a:rPr lang="en-US" sz="2000" dirty="0"/>
              <a:t> </a:t>
            </a:r>
            <a:r>
              <a:rPr lang="en-US" sz="2000" dirty="0" err="1"/>
              <a:t>bazu</a:t>
            </a:r>
            <a:r>
              <a:rPr lang="en-US" sz="2000" dirty="0"/>
              <a:t> </a:t>
            </a:r>
            <a:r>
              <a:rPr lang="en-US" sz="2000" dirty="0" err="1"/>
              <a:t>ima</a:t>
            </a:r>
            <a:r>
              <a:rPr lang="en-US" sz="2000" dirty="0"/>
              <a:t> u </a:t>
            </a:r>
            <a:r>
              <a:rPr lang="en-US" sz="2000" dirty="0" err="1"/>
              <a:t>većinskom</a:t>
            </a:r>
            <a:r>
              <a:rPr lang="en-US" sz="2000" dirty="0"/>
              <a:t> </a:t>
            </a:r>
            <a:r>
              <a:rPr lang="en-US" sz="2000" dirty="0" err="1" smtClean="0"/>
              <a:t>sistemu</a:t>
            </a:r>
            <a:endParaRPr lang="sr-Latn-RS" sz="2000" dirty="0" smtClean="0"/>
          </a:p>
          <a:p>
            <a:pPr lvl="0"/>
            <a:endParaRPr lang="en-US" sz="2000" dirty="0"/>
          </a:p>
          <a:p>
            <a:pPr lvl="0"/>
            <a:r>
              <a:rPr lang="en-US" sz="2000" b="1" dirty="0" err="1"/>
              <a:t>Nekažnjivost</a:t>
            </a:r>
            <a:r>
              <a:rPr lang="en-US" sz="2000" b="1" dirty="0"/>
              <a:t> </a:t>
            </a:r>
            <a:r>
              <a:rPr lang="en-US" sz="2000" b="1" dirty="0" err="1"/>
              <a:t>lidera</a:t>
            </a:r>
            <a:r>
              <a:rPr lang="en-US" sz="2000" b="1" dirty="0"/>
              <a:t> </a:t>
            </a:r>
            <a:r>
              <a:rPr lang="en-US" sz="2000" dirty="0" err="1"/>
              <a:t>stranka</a:t>
            </a:r>
            <a:r>
              <a:rPr lang="en-US" sz="2000" dirty="0"/>
              <a:t> (</a:t>
            </a:r>
            <a:r>
              <a:rPr lang="en-US" sz="2000" dirty="0" err="1"/>
              <a:t>izuzev</a:t>
            </a:r>
            <a:r>
              <a:rPr lang="en-US" sz="2000" dirty="0"/>
              <a:t> DS, DSS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smtClean="0"/>
              <a:t>URS)</a:t>
            </a:r>
            <a:endParaRPr lang="en-US" sz="2000" dirty="0"/>
          </a:p>
          <a:p>
            <a:pPr lvl="0"/>
            <a:endParaRPr lang="sr-Latn-RS" sz="2000" dirty="0" smtClean="0"/>
          </a:p>
          <a:p>
            <a:pPr lvl="0"/>
            <a:r>
              <a:rPr lang="en-US" sz="2000" dirty="0" err="1" smtClean="0"/>
              <a:t>Lider</a:t>
            </a:r>
            <a:r>
              <a:rPr lang="en-US" sz="2000" dirty="0" smtClean="0"/>
              <a:t> </a:t>
            </a:r>
            <a:r>
              <a:rPr lang="en-US" sz="2000" b="1" dirty="0" err="1"/>
              <a:t>kontroliše</a:t>
            </a:r>
            <a:r>
              <a:rPr lang="en-US" sz="2000" b="1" dirty="0"/>
              <a:t> </a:t>
            </a:r>
            <a:r>
              <a:rPr lang="en-US" sz="2000" b="1" dirty="0" err="1"/>
              <a:t>sve</a:t>
            </a:r>
            <a:r>
              <a:rPr lang="en-US" sz="2000" dirty="0"/>
              <a:t>, </a:t>
            </a:r>
            <a:r>
              <a:rPr lang="en-US" sz="2000" dirty="0" err="1"/>
              <a:t>uključujući</a:t>
            </a:r>
            <a:r>
              <a:rPr lang="en-US" sz="2000" dirty="0"/>
              <a:t> </a:t>
            </a:r>
            <a:r>
              <a:rPr lang="en-US" sz="2000" dirty="0" err="1"/>
              <a:t>ko</a:t>
            </a:r>
            <a:r>
              <a:rPr lang="en-US" sz="2000" dirty="0"/>
              <a:t> </a:t>
            </a:r>
            <a:r>
              <a:rPr lang="en-US" sz="2000" dirty="0" err="1"/>
              <a:t>će</a:t>
            </a:r>
            <a:r>
              <a:rPr lang="en-US" sz="2000" dirty="0"/>
              <a:t> da </a:t>
            </a:r>
            <a:r>
              <a:rPr lang="en-US" sz="2000" dirty="0" err="1"/>
              <a:t>dobije</a:t>
            </a:r>
            <a:r>
              <a:rPr lang="en-US" sz="2000" dirty="0"/>
              <a:t> </a:t>
            </a:r>
            <a:r>
              <a:rPr lang="en-US" sz="2000" dirty="0" err="1"/>
              <a:t>koju</a:t>
            </a:r>
            <a:r>
              <a:rPr lang="en-US" sz="2000" dirty="0"/>
              <a:t> </a:t>
            </a:r>
            <a:r>
              <a:rPr lang="en-US" sz="2000" dirty="0" err="1"/>
              <a:t>funkciju</a:t>
            </a:r>
            <a:r>
              <a:rPr lang="en-US" sz="2000" dirty="0"/>
              <a:t>, </a:t>
            </a:r>
            <a:r>
              <a:rPr lang="en-US" sz="2000" dirty="0" err="1"/>
              <a:t>ko</a:t>
            </a:r>
            <a:r>
              <a:rPr lang="en-US" sz="2000" dirty="0"/>
              <a:t> </a:t>
            </a:r>
            <a:r>
              <a:rPr lang="en-US" sz="2000" dirty="0" err="1"/>
              <a:t>će</a:t>
            </a:r>
            <a:r>
              <a:rPr lang="en-US" sz="2000" dirty="0"/>
              <a:t> da </a:t>
            </a:r>
            <a:r>
              <a:rPr lang="en-US" sz="2000" dirty="0" err="1"/>
              <a:t>bude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listi</a:t>
            </a:r>
            <a:endParaRPr lang="en-US" sz="2000" dirty="0"/>
          </a:p>
          <a:p>
            <a:pPr lvl="0"/>
            <a:endParaRPr lang="sr-Latn-RS" sz="2000" dirty="0" smtClean="0"/>
          </a:p>
          <a:p>
            <a:pPr lvl="0"/>
            <a:r>
              <a:rPr lang="en-US" sz="2000" dirty="0" err="1" smtClean="0"/>
              <a:t>Legitimitet</a:t>
            </a:r>
            <a:r>
              <a:rPr lang="en-US" sz="2000" dirty="0" smtClean="0"/>
              <a:t> </a:t>
            </a:r>
            <a:r>
              <a:rPr lang="en-US" sz="2000" dirty="0" err="1"/>
              <a:t>lideru</a:t>
            </a:r>
            <a:r>
              <a:rPr lang="en-US" sz="2000" dirty="0"/>
              <a:t> </a:t>
            </a:r>
            <a:r>
              <a:rPr lang="en-US" sz="2000" dirty="0" err="1"/>
              <a:t>daje</a:t>
            </a:r>
            <a:r>
              <a:rPr lang="en-US" sz="2000" dirty="0"/>
              <a:t> </a:t>
            </a:r>
            <a:r>
              <a:rPr lang="en-US" sz="2000" dirty="0" err="1"/>
              <a:t>nepolitička</a:t>
            </a:r>
            <a:r>
              <a:rPr lang="en-US" sz="2000" dirty="0"/>
              <a:t>/</a:t>
            </a:r>
            <a:r>
              <a:rPr lang="en-US" sz="2000" dirty="0" err="1"/>
              <a:t>neideološka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instumentalna</a:t>
            </a:r>
            <a:r>
              <a:rPr lang="en-US" sz="2000" dirty="0"/>
              <a:t>/</a:t>
            </a:r>
            <a:r>
              <a:rPr lang="en-US" sz="2000" dirty="0" err="1"/>
              <a:t>karijerna</a:t>
            </a:r>
            <a:r>
              <a:rPr lang="en-US" sz="2000" dirty="0"/>
              <a:t> </a:t>
            </a:r>
            <a:r>
              <a:rPr lang="en-US" sz="2000" dirty="0" err="1"/>
              <a:t>motivacija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</a:t>
            </a:r>
            <a:r>
              <a:rPr lang="en-US" sz="2000" b="1" dirty="0"/>
              <a:t>ne </a:t>
            </a:r>
            <a:r>
              <a:rPr lang="en-US" sz="2000" b="1" dirty="0" err="1"/>
              <a:t>ograničava</a:t>
            </a:r>
            <a:r>
              <a:rPr lang="en-US" sz="2000" b="1" dirty="0"/>
              <a:t> </a:t>
            </a:r>
            <a:r>
              <a:rPr lang="en-US" sz="2000" b="1" dirty="0" err="1" smtClean="0"/>
              <a:t>samovolju</a:t>
            </a:r>
            <a:endParaRPr lang="sr-Latn-RS" sz="2000" b="1" dirty="0" smtClean="0"/>
          </a:p>
          <a:p>
            <a:endParaRPr lang="sr-Latn-RS" sz="2000" dirty="0" smtClean="0"/>
          </a:p>
          <a:p>
            <a:r>
              <a:rPr lang="en-US" sz="2000" dirty="0" err="1" smtClean="0"/>
              <a:t>Lideri</a:t>
            </a:r>
            <a:r>
              <a:rPr lang="en-US" sz="2000" dirty="0" smtClean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neretko</a:t>
            </a:r>
            <a:r>
              <a:rPr lang="en-US" sz="2000" dirty="0"/>
              <a:t> </a:t>
            </a:r>
            <a:r>
              <a:rPr lang="en-US" sz="2000" b="1" dirty="0" err="1" smtClean="0"/>
              <a:t>nepri</a:t>
            </a:r>
            <a:r>
              <a:rPr lang="sr-Latn-RS" sz="2000" b="1" dirty="0" smtClean="0"/>
              <a:t>n</a:t>
            </a:r>
            <a:r>
              <a:rPr lang="en-US" sz="2000" b="1" dirty="0" err="1" smtClean="0"/>
              <a:t>cipijelni</a:t>
            </a:r>
            <a:r>
              <a:rPr lang="sr-Latn-RS" sz="2000" b="1" dirty="0" smtClean="0"/>
              <a:t>,</a:t>
            </a:r>
            <a:r>
              <a:rPr lang="en-US" sz="2000" dirty="0" smtClean="0"/>
              <a:t> </a:t>
            </a:r>
            <a:r>
              <a:rPr lang="en-US" sz="2000" dirty="0" err="1"/>
              <a:t>tako</a:t>
            </a:r>
            <a:r>
              <a:rPr lang="en-US" sz="2000" dirty="0"/>
              <a:t> da </a:t>
            </a:r>
            <a:r>
              <a:rPr lang="en-US" sz="2000" dirty="0" err="1"/>
              <a:t>stupaju</a:t>
            </a:r>
            <a:r>
              <a:rPr lang="en-US" sz="2000" dirty="0"/>
              <a:t> u </a:t>
            </a:r>
            <a:r>
              <a:rPr lang="en-US" sz="2000" dirty="0" err="1"/>
              <a:t>koalicije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strankama</a:t>
            </a:r>
            <a:r>
              <a:rPr lang="en-US" sz="2000" dirty="0"/>
              <a:t> </a:t>
            </a:r>
            <a:r>
              <a:rPr lang="en-US" sz="2000" dirty="0" err="1"/>
              <a:t>različite</a:t>
            </a:r>
            <a:r>
              <a:rPr lang="en-US" sz="2000" dirty="0"/>
              <a:t> </a:t>
            </a:r>
            <a:r>
              <a:rPr lang="en-US" sz="2000" dirty="0" err="1" smtClean="0"/>
              <a:t>ideologije</a:t>
            </a:r>
            <a:r>
              <a:rPr lang="sr-Latn-RS" sz="2000" dirty="0" smtClean="0"/>
              <a:t> da bi „preživeli“</a:t>
            </a:r>
            <a:endParaRPr lang="en-US" sz="2000" dirty="0"/>
          </a:p>
          <a:p>
            <a:pPr lvl="0"/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Članovi stranke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5900750" cy="614353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pPr lvl="0"/>
            <a:r>
              <a:rPr lang="en-US" dirty="0" err="1" smtClean="0"/>
              <a:t>Motivacija</a:t>
            </a:r>
            <a:r>
              <a:rPr lang="en-US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b="1" dirty="0" err="1" smtClean="0"/>
              <a:t>instrumentalna</a:t>
            </a:r>
            <a:r>
              <a:rPr lang="en-US" dirty="0" smtClean="0"/>
              <a:t>, a ne </a:t>
            </a:r>
            <a:r>
              <a:rPr lang="en-US" dirty="0" err="1" smtClean="0"/>
              <a:t>ideološka</a:t>
            </a:r>
            <a:endParaRPr lang="en-US" dirty="0" smtClean="0"/>
          </a:p>
          <a:p>
            <a:pPr lvl="0"/>
            <a:endParaRPr lang="sr-Latn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57356" y="3357562"/>
            <a:ext cx="5929354" cy="64294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Profesionalizacija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lanstva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zanimanj</a:t>
            </a: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Latn-R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član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stranke</a:t>
            </a:r>
            <a:r>
              <a:rPr kumimoji="0" lang="sr-Latn-R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INSTITUCIJE</a:t>
            </a:r>
            <a:r>
              <a:rPr lang="sr-Latn-CS" sz="4000" dirty="0" smtClean="0"/>
              <a:t/>
            </a:r>
            <a:br>
              <a:rPr lang="sr-Latn-CS" sz="4000" dirty="0" smtClean="0"/>
            </a:br>
            <a:r>
              <a:rPr lang="sr-Latn-CS" sz="4000" dirty="0" smtClean="0"/>
              <a:t>- definicija- </a:t>
            </a:r>
            <a:endParaRPr lang="sl-SI" sz="4000" dirty="0" smtClean="0"/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857364"/>
            <a:ext cx="8229600" cy="2971807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r-Latn-CS" dirty="0" smtClean="0"/>
              <a:t>Društveni entiteti kroz koje pojedinci, grupe i organizacije ostvaruju i regulišu svoja prava, obaveze i interese. 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Latn-CS" dirty="0" smtClean="0"/>
              <a:t>Svaka institucija ima svoje komponente: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sr-Latn-CS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r-Latn-CS" dirty="0" smtClean="0"/>
              <a:t>materijalno-tehničku (tehnička opremljenost, materijalna sredstva),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Latn-CS" dirty="0" smtClean="0"/>
              <a:t>personalnu (znanja, veštine, interese, vrednosti aktera),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Latn-CS" dirty="0" smtClean="0"/>
              <a:t>organizacionu (koordinacija, komunikacija među akterima)</a:t>
            </a:r>
            <a:r>
              <a:rPr lang="en-US" dirty="0" smtClean="0"/>
              <a:t> </a:t>
            </a:r>
            <a:endParaRPr lang="sr-Latn-CS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r-Latn-CS" dirty="0" smtClean="0"/>
              <a:t>normativno-vrednosnu </a:t>
            </a:r>
            <a:r>
              <a:rPr lang="sr-Latn-CS" dirty="0" smtClean="0"/>
              <a:t>komponentu (statuti, pravilnici, kodeksi...).</a:t>
            </a:r>
            <a:r>
              <a:rPr lang="sl-SI" dirty="0" smtClean="0"/>
              <a:t> 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Odnos građana i stranaka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/>
            <a:r>
              <a:rPr lang="en-US" b="1" dirty="0" err="1" smtClean="0"/>
              <a:t>Nisko</a:t>
            </a:r>
            <a:r>
              <a:rPr lang="en-US" b="1" dirty="0" smtClean="0"/>
              <a:t> </a:t>
            </a:r>
            <a:r>
              <a:rPr lang="en-US" b="1" dirty="0" err="1" smtClean="0"/>
              <a:t>poverenje</a:t>
            </a:r>
            <a:r>
              <a:rPr lang="en-US" b="1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stranke</a:t>
            </a:r>
            <a:endParaRPr lang="sr-Latn-RS" dirty="0" smtClean="0"/>
          </a:p>
          <a:p>
            <a:pPr lvl="0"/>
            <a:endParaRPr lang="en-US" dirty="0" smtClean="0"/>
          </a:p>
          <a:p>
            <a:pPr lvl="0"/>
            <a:r>
              <a:rPr lang="en-US" b="1" dirty="0" err="1" smtClean="0"/>
              <a:t>Građani</a:t>
            </a:r>
            <a:r>
              <a:rPr lang="en-US" b="1" dirty="0" smtClean="0"/>
              <a:t> </a:t>
            </a:r>
            <a:r>
              <a:rPr lang="en-US" b="1" dirty="0" err="1" smtClean="0"/>
              <a:t>liderski</a:t>
            </a:r>
            <a:r>
              <a:rPr lang="en-US" b="1" dirty="0" smtClean="0"/>
              <a:t> </a:t>
            </a:r>
            <a:r>
              <a:rPr lang="en-US" b="1" dirty="0" err="1" smtClean="0"/>
              <a:t>orijentisani</a:t>
            </a:r>
            <a:endParaRPr lang="sr-Latn-RS" b="1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Građani</a:t>
            </a:r>
            <a:r>
              <a:rPr lang="en-US" dirty="0" smtClean="0"/>
              <a:t> </a:t>
            </a:r>
            <a:r>
              <a:rPr lang="en-US" dirty="0" err="1" smtClean="0"/>
              <a:t>nisko</a:t>
            </a:r>
            <a:r>
              <a:rPr lang="en-US" dirty="0" smtClean="0"/>
              <a:t> </a:t>
            </a:r>
            <a:r>
              <a:rPr lang="en-US" dirty="0" err="1" smtClean="0"/>
              <a:t>zainteresovani</a:t>
            </a:r>
            <a:r>
              <a:rPr lang="en-US" dirty="0" smtClean="0"/>
              <a:t>, </a:t>
            </a:r>
            <a:r>
              <a:rPr lang="en-US" dirty="0" err="1" smtClean="0"/>
              <a:t>neobrazovani</a:t>
            </a:r>
            <a:r>
              <a:rPr lang="en-US" dirty="0" smtClean="0"/>
              <a:t>, </a:t>
            </a:r>
            <a:r>
              <a:rPr lang="en-US" b="1" dirty="0" err="1" smtClean="0"/>
              <a:t>nemaju</a:t>
            </a:r>
            <a:r>
              <a:rPr lang="en-US" b="1" dirty="0" smtClean="0"/>
              <a:t> </a:t>
            </a:r>
            <a:r>
              <a:rPr lang="en-US" b="1" dirty="0" err="1" smtClean="0"/>
              <a:t>demokratsko</a:t>
            </a:r>
            <a:r>
              <a:rPr lang="en-US" b="1" dirty="0" smtClean="0"/>
              <a:t> </a:t>
            </a:r>
            <a:r>
              <a:rPr lang="en-US" b="1" dirty="0" err="1" smtClean="0"/>
              <a:t>iskustvo</a:t>
            </a:r>
            <a:r>
              <a:rPr lang="en-US" b="1" dirty="0" smtClean="0"/>
              <a:t>, </a:t>
            </a:r>
            <a:r>
              <a:rPr lang="en-US" b="1" dirty="0" err="1" smtClean="0"/>
              <a:t>nizak</a:t>
            </a:r>
            <a:r>
              <a:rPr lang="en-US" b="1" dirty="0" smtClean="0"/>
              <a:t> </a:t>
            </a:r>
            <a:r>
              <a:rPr lang="en-US" b="1" dirty="0" err="1" smtClean="0"/>
              <a:t>politički</a:t>
            </a:r>
            <a:r>
              <a:rPr lang="en-US" b="1" dirty="0" smtClean="0"/>
              <a:t> </a:t>
            </a:r>
            <a:r>
              <a:rPr lang="en-US" b="1" dirty="0" err="1" smtClean="0"/>
              <a:t>aktivitizam</a:t>
            </a:r>
            <a:endParaRPr lang="sr-Latn-RS" b="1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Korupcija</a:t>
            </a:r>
            <a:r>
              <a:rPr lang="en-US" dirty="0" smtClean="0"/>
              <a:t> u </a:t>
            </a:r>
            <a:r>
              <a:rPr lang="en-US" dirty="0" err="1" smtClean="0"/>
              <a:t>politici</a:t>
            </a:r>
            <a:r>
              <a:rPr lang="en-US" dirty="0" smtClean="0"/>
              <a:t> </a:t>
            </a:r>
            <a:r>
              <a:rPr lang="en-US" dirty="0" err="1" smtClean="0"/>
              <a:t>stvara</a:t>
            </a:r>
            <a:r>
              <a:rPr lang="en-US" dirty="0" smtClean="0"/>
              <a:t> </a:t>
            </a:r>
            <a:r>
              <a:rPr lang="en-US" b="1" dirty="0" err="1" smtClean="0"/>
              <a:t>žal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građana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jednopartijskim</a:t>
            </a:r>
            <a:r>
              <a:rPr lang="en-US" b="1" dirty="0" smtClean="0"/>
              <a:t> </a:t>
            </a:r>
            <a:r>
              <a:rPr lang="en-US" b="1" dirty="0" err="1" smtClean="0"/>
              <a:t>sistemom</a:t>
            </a:r>
            <a:endParaRPr lang="sr-Latn-RS" b="1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Nedovoljn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zrel</a:t>
            </a:r>
            <a:r>
              <a:rPr lang="sr-Latn-RS" dirty="0" err="1" smtClean="0"/>
              <a:t>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demokratiju</a:t>
            </a:r>
            <a:r>
              <a:rPr lang="en-US" dirty="0" smtClean="0"/>
              <a:t> </a:t>
            </a:r>
            <a:r>
              <a:rPr lang="sr-Latn-RS" dirty="0" smtClean="0"/>
              <a:t>takođe stvara žal za </a:t>
            </a:r>
            <a:r>
              <a:rPr lang="en-US" dirty="0" smtClean="0"/>
              <a:t>je</a:t>
            </a:r>
            <a:r>
              <a:rPr lang="sr-Latn-RS" dirty="0" smtClean="0"/>
              <a:t>d</a:t>
            </a:r>
            <a:r>
              <a:rPr lang="en-US" dirty="0" err="1" smtClean="0"/>
              <a:t>nopartijski</a:t>
            </a:r>
            <a:r>
              <a:rPr lang="sr-Latn-RS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sr-Latn-RS" dirty="0" smtClean="0"/>
              <a:t>om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sr-Latn-RS" dirty="0" smtClean="0"/>
              <a:t> – </a:t>
            </a:r>
            <a:r>
              <a:rPr lang="en-US" dirty="0" err="1" smtClean="0"/>
              <a:t>kritika</a:t>
            </a:r>
            <a:r>
              <a:rPr lang="en-US" dirty="0" smtClean="0"/>
              <a:t>, s </a:t>
            </a:r>
            <a:r>
              <a:rPr lang="en-US" dirty="0" err="1" smtClean="0"/>
              <a:t>druge</a:t>
            </a:r>
            <a:r>
              <a:rPr lang="sr-Latn-RS" dirty="0" smtClean="0"/>
              <a:t> strane – nespremnost </a:t>
            </a:r>
            <a:r>
              <a:rPr lang="en-US" dirty="0" smtClean="0"/>
              <a:t>da se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rad </a:t>
            </a:r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pozove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Prijem članstva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3829064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definisanih</a:t>
            </a:r>
            <a:r>
              <a:rPr lang="en-US" dirty="0" smtClean="0"/>
              <a:t> </a:t>
            </a:r>
            <a:r>
              <a:rPr lang="en-US" dirty="0" err="1" smtClean="0"/>
              <a:t>kriterijuma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prijem</a:t>
            </a:r>
            <a:endParaRPr lang="sr-Latn-RS" dirty="0" smtClean="0"/>
          </a:p>
          <a:p>
            <a:pPr lvl="0"/>
            <a:endParaRPr lang="en-US" dirty="0" smtClean="0"/>
          </a:p>
          <a:p>
            <a:r>
              <a:rPr lang="en-US" dirty="0" err="1" smtClean="0"/>
              <a:t>Dovoljno</a:t>
            </a:r>
            <a:r>
              <a:rPr lang="en-US" dirty="0" smtClean="0"/>
              <a:t> je da se </a:t>
            </a:r>
            <a:r>
              <a:rPr lang="en-US" dirty="0" err="1" smtClean="0"/>
              <a:t>popuni</a:t>
            </a:r>
            <a:r>
              <a:rPr lang="en-US" dirty="0" smtClean="0"/>
              <a:t> </a:t>
            </a:r>
            <a:r>
              <a:rPr lang="en-US" dirty="0" err="1" smtClean="0"/>
              <a:t>pristupnica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posta</a:t>
            </a:r>
            <a:r>
              <a:rPr lang="sr-Latn-RS" dirty="0" smtClean="0"/>
              <a:t>ne se </a:t>
            </a:r>
            <a:r>
              <a:rPr lang="en-US" dirty="0" smtClean="0"/>
              <a:t> </a:t>
            </a:r>
            <a:r>
              <a:rPr lang="sr-Latn-RS" dirty="0" smtClean="0"/>
              <a:t>č</a:t>
            </a:r>
            <a:r>
              <a:rPr lang="en-US" dirty="0" err="1" smtClean="0"/>
              <a:t>lan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nikakve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endParaRPr lang="sr-Latn-RS" dirty="0" smtClean="0"/>
          </a:p>
          <a:p>
            <a:endParaRPr lang="sr-Latn-RS" dirty="0" smtClean="0"/>
          </a:p>
          <a:p>
            <a:r>
              <a:rPr lang="en-US" dirty="0" err="1" smtClean="0"/>
              <a:t>Izja</a:t>
            </a:r>
            <a:r>
              <a:rPr lang="sr-Latn-RS" dirty="0" smtClean="0"/>
              <a:t>š</a:t>
            </a:r>
            <a:r>
              <a:rPr lang="en-US" dirty="0" err="1" smtClean="0"/>
              <a:t>njenje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prihvata</a:t>
            </a:r>
            <a:r>
              <a:rPr lang="en-US" dirty="0" smtClean="0"/>
              <a:t> program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statut</a:t>
            </a:r>
            <a:r>
              <a:rPr lang="en-US" dirty="0" smtClean="0"/>
              <a:t>,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Kod velikih stranaka odlučuje lokalni odbor, kod manjih – viši organi stranke (predsedništvo ili UO/IO)</a:t>
            </a:r>
          </a:p>
          <a:p>
            <a:pPr lvl="0"/>
            <a:endParaRPr lang="sr-Latn-RS" dirty="0" smtClean="0"/>
          </a:p>
          <a:p>
            <a:pPr lvl="0"/>
            <a:r>
              <a:rPr lang="sr-Latn-RS" dirty="0" smtClean="0"/>
              <a:t>Neformalni kriterijum: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je </a:t>
            </a:r>
            <a:r>
              <a:rPr lang="en-US" dirty="0" err="1" smtClean="0"/>
              <a:t>li</a:t>
            </a:r>
            <a:r>
              <a:rPr lang="sr-Latn-RS" dirty="0" smtClean="0"/>
              <a:t>č</a:t>
            </a:r>
            <a:r>
              <a:rPr lang="en-US" dirty="0" err="1" smtClean="0"/>
              <a:t>nost</a:t>
            </a:r>
            <a:r>
              <a:rPr lang="en-US" dirty="0" smtClean="0"/>
              <a:t> od </a:t>
            </a:r>
            <a:r>
              <a:rPr lang="en-US" dirty="0" err="1" smtClean="0"/>
              <a:t>integ</a:t>
            </a:r>
            <a:r>
              <a:rPr lang="sr-Latn-RS" dirty="0" smtClean="0"/>
              <a:t>r</a:t>
            </a:r>
            <a:r>
              <a:rPr lang="en-US" dirty="0" err="1" smtClean="0"/>
              <a:t>iteta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Mehanizmi</a:t>
            </a:r>
            <a:r>
              <a:rPr lang="en-US" dirty="0" smtClean="0"/>
              <a:t> </a:t>
            </a:r>
            <a:r>
              <a:rPr lang="en-US" dirty="0" err="1" smtClean="0"/>
              <a:t>napredovanja</a:t>
            </a:r>
            <a:r>
              <a:rPr lang="sr-Latn-RS" dirty="0" smtClean="0"/>
              <a:t>/nazadovanja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407196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dirty="0" err="1" smtClean="0"/>
              <a:t>Postoje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b="1" dirty="0" err="1" smtClean="0"/>
              <a:t>nisu</a:t>
            </a:r>
            <a:r>
              <a:rPr lang="en-US" b="1" dirty="0" smtClean="0"/>
              <a:t> </a:t>
            </a:r>
            <a:r>
              <a:rPr lang="en-US" b="1" dirty="0" err="1" smtClean="0"/>
              <a:t>formalizovani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angažovanost</a:t>
            </a:r>
            <a:r>
              <a:rPr lang="en-US" dirty="0" smtClean="0"/>
              <a:t>, </a:t>
            </a:r>
            <a:r>
              <a:rPr lang="en-US" dirty="0" err="1" smtClean="0"/>
              <a:t>posvećenost</a:t>
            </a:r>
            <a:r>
              <a:rPr lang="en-US" dirty="0" smtClean="0"/>
              <a:t>, rad u </a:t>
            </a:r>
            <a:r>
              <a:rPr lang="en-US" dirty="0" err="1" smtClean="0"/>
              <a:t>interesu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en-US" dirty="0" smtClean="0"/>
              <a:t>, </a:t>
            </a:r>
            <a:r>
              <a:rPr lang="en-US" dirty="0" err="1" smtClean="0"/>
              <a:t>motivisanost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), </a:t>
            </a:r>
            <a:r>
              <a:rPr lang="en-US" dirty="0" err="1" smtClean="0"/>
              <a:t>običajna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sr-Latn-RS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profilisana</a:t>
            </a:r>
            <a:endParaRPr lang="sr-Latn-RS" dirty="0" smtClean="0"/>
          </a:p>
          <a:p>
            <a:pPr lvl="0"/>
            <a:r>
              <a:rPr lang="sr-Latn-RS" dirty="0" smtClean="0"/>
              <a:t>U nekim slučajevima, v</a:t>
            </a:r>
            <a:r>
              <a:rPr lang="en-US" dirty="0" err="1" smtClean="0"/>
              <a:t>i</a:t>
            </a:r>
            <a:r>
              <a:rPr lang="sr-Latn-RS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odlučuje</a:t>
            </a:r>
            <a:r>
              <a:rPr lang="en-US" dirty="0" smtClean="0"/>
              <a:t> o </a:t>
            </a:r>
            <a:r>
              <a:rPr lang="en-US" dirty="0" err="1" smtClean="0"/>
              <a:t>napredovanju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nižeg</a:t>
            </a:r>
            <a:r>
              <a:rPr lang="en-US" dirty="0" smtClean="0"/>
              <a:t> </a:t>
            </a:r>
            <a:r>
              <a:rPr lang="en-US" dirty="0" err="1" smtClean="0"/>
              <a:t>nivoa</a:t>
            </a:r>
            <a:r>
              <a:rPr lang="en-US" dirty="0" smtClean="0"/>
              <a:t>, </a:t>
            </a:r>
            <a:r>
              <a:rPr lang="sr-Latn-RS" dirty="0" smtClean="0"/>
              <a:t>rukovodeći se </a:t>
            </a:r>
            <a:r>
              <a:rPr lang="sr-Latn-RS" b="1" dirty="0" smtClean="0"/>
              <a:t>znanjem i veštinama</a:t>
            </a:r>
            <a:endParaRPr lang="sr-Latn-RS" dirty="0" smtClean="0"/>
          </a:p>
          <a:p>
            <a:pPr lvl="0"/>
            <a:r>
              <a:rPr lang="sr-Latn-RS" dirty="0" smtClean="0"/>
              <a:t>U nekim slučajevima</a:t>
            </a:r>
            <a:r>
              <a:rPr lang="sr-Latn-RS" dirty="0"/>
              <a:t>, </a:t>
            </a:r>
            <a:r>
              <a:rPr lang="sr-Latn-RS" dirty="0" smtClean="0"/>
              <a:t>odlučuje menadžment </a:t>
            </a:r>
            <a:r>
              <a:rPr lang="sr-Latn-RS" dirty="0"/>
              <a:t>stranke, </a:t>
            </a:r>
            <a:r>
              <a:rPr lang="sr-Latn-RS" dirty="0" smtClean="0"/>
              <a:t>u nekim p</a:t>
            </a:r>
            <a:r>
              <a:rPr lang="en-US" dirty="0" err="1" smtClean="0"/>
              <a:t>ostoji</a:t>
            </a:r>
            <a:r>
              <a:rPr lang="en-US" dirty="0" smtClean="0"/>
              <a:t> </a:t>
            </a:r>
            <a:r>
              <a:rPr lang="en-US" dirty="0" err="1" smtClean="0"/>
              <a:t>kadrovska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sr-Latn-RS" dirty="0" smtClean="0"/>
              <a:t> stranke</a:t>
            </a:r>
          </a:p>
          <a:p>
            <a:pPr lvl="0"/>
            <a:r>
              <a:rPr lang="sr-Latn-RS" dirty="0" smtClean="0"/>
              <a:t>Neformalni kriterijumi/mehanizmi: </a:t>
            </a:r>
            <a:r>
              <a:rPr lang="en-US" b="1" dirty="0" err="1" smtClean="0"/>
              <a:t>minuli</a:t>
            </a:r>
            <a:r>
              <a:rPr lang="en-US" b="1" dirty="0" smtClean="0"/>
              <a:t> </a:t>
            </a:r>
            <a:r>
              <a:rPr lang="en-US" b="1" dirty="0" err="1" smtClean="0"/>
              <a:t>rad</a:t>
            </a:r>
            <a:r>
              <a:rPr lang="en-US" b="1" dirty="0" smtClean="0"/>
              <a:t>, </a:t>
            </a:r>
            <a:r>
              <a:rPr lang="en-US" b="1" dirty="0" err="1" smtClean="0"/>
              <a:t>lobiranje</a:t>
            </a:r>
            <a:r>
              <a:rPr lang="en-US" b="1" dirty="0" smtClean="0"/>
              <a:t>, </a:t>
            </a:r>
            <a:r>
              <a:rPr lang="en-US" b="1" dirty="0" err="1" smtClean="0"/>
              <a:t>previranje</a:t>
            </a:r>
            <a:r>
              <a:rPr lang="sr-Latn-RS" b="1" dirty="0" smtClean="0"/>
              <a:t>, r</a:t>
            </a:r>
            <a:r>
              <a:rPr lang="en-US" b="1" dirty="0" err="1" smtClean="0"/>
              <a:t>ezultat</a:t>
            </a:r>
            <a:r>
              <a:rPr lang="en-US" b="1" dirty="0" smtClean="0"/>
              <a:t> </a:t>
            </a:r>
            <a:r>
              <a:rPr lang="sr-Latn-RS" b="1" dirty="0" smtClean="0"/>
              <a:t>na </a:t>
            </a:r>
            <a:r>
              <a:rPr lang="en-US" b="1" dirty="0" err="1" smtClean="0"/>
              <a:t>izborima</a:t>
            </a:r>
            <a:endParaRPr lang="sr-Latn-RS" dirty="0" smtClean="0"/>
          </a:p>
          <a:p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dirty="0" err="1" smtClean="0"/>
              <a:t>teže</a:t>
            </a:r>
            <a:r>
              <a:rPr lang="en-US" dirty="0" smtClean="0"/>
              <a:t> </a:t>
            </a:r>
            <a:r>
              <a:rPr lang="en-US" dirty="0" err="1" smtClean="0"/>
              <a:t>masovnosti</a:t>
            </a:r>
            <a:r>
              <a:rPr lang="sr-Latn-RS" dirty="0" smtClean="0"/>
              <a:t>, te se teško odlučuju na otpuštanje odnosno sankcionisanje člana</a:t>
            </a:r>
          </a:p>
          <a:p>
            <a:pPr lvl="0"/>
            <a:r>
              <a:rPr lang="en-US" dirty="0" err="1" smtClean="0"/>
              <a:t>Postavljanje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ljudi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slabašni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zavisni</a:t>
            </a:r>
            <a:r>
              <a:rPr lang="en-US" dirty="0" smtClean="0"/>
              <a:t> (</a:t>
            </a:r>
            <a:r>
              <a:rPr lang="sr-Latn-RS" b="1" dirty="0" smtClean="0"/>
              <a:t>„</a:t>
            </a:r>
            <a:r>
              <a:rPr lang="en-US" b="1" dirty="0" smtClean="0"/>
              <a:t>da </a:t>
            </a:r>
            <a:r>
              <a:rPr lang="en-US" b="1" dirty="0" err="1" smtClean="0"/>
              <a:t>nahrani</a:t>
            </a:r>
            <a:r>
              <a:rPr lang="en-US" b="1" dirty="0" smtClean="0"/>
              <a:t> </a:t>
            </a:r>
            <a:r>
              <a:rPr lang="en-US" b="1" dirty="0" err="1" smtClean="0"/>
              <a:t>decu</a:t>
            </a:r>
            <a:r>
              <a:rPr lang="sr-Latn-RS" b="1" dirty="0" smtClean="0"/>
              <a:t>“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lvl="0"/>
            <a:endParaRPr lang="en-US" dirty="0" smtClean="0"/>
          </a:p>
          <a:p>
            <a:endParaRPr lang="en-US" dirty="0" smtClean="0"/>
          </a:p>
          <a:p>
            <a:pPr lvl="0"/>
            <a:endParaRPr lang="sr-Latn-R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Izbor na javne </a:t>
            </a:r>
            <a:r>
              <a:rPr lang="sr-Latn-RS" dirty="0" err="1" smtClean="0"/>
              <a:t>funckije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3378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dirty="0" smtClean="0"/>
              <a:t>Izbor vrši najviši organi stranke na ili bez predloga predsednika stranke (formalno ili neformlano)</a:t>
            </a:r>
          </a:p>
          <a:p>
            <a:endParaRPr lang="sr-Latn-RS" dirty="0" smtClean="0"/>
          </a:p>
          <a:p>
            <a:pPr lvl="0"/>
            <a:r>
              <a:rPr lang="sr-Latn-RS" dirty="0" smtClean="0"/>
              <a:t>Kriterijumi </a:t>
            </a:r>
            <a:r>
              <a:rPr lang="sr-Latn-RS" b="1" dirty="0" smtClean="0"/>
              <a:t>nisu </a:t>
            </a:r>
            <a:r>
              <a:rPr lang="en-US" b="1" dirty="0" err="1" smtClean="0"/>
              <a:t>formalizovan</a:t>
            </a:r>
            <a:r>
              <a:rPr lang="sr-Latn-RS" b="1" dirty="0" smtClean="0"/>
              <a:t>i</a:t>
            </a:r>
            <a:endParaRPr lang="en-US" b="1" dirty="0" smtClean="0"/>
          </a:p>
          <a:p>
            <a:pPr lvl="0"/>
            <a:endParaRPr lang="sr-Latn-RS" dirty="0" smtClean="0"/>
          </a:p>
          <a:p>
            <a:pPr lvl="0"/>
            <a:r>
              <a:rPr lang="sr-Latn-RS" dirty="0" smtClean="0"/>
              <a:t>Neformalni k</a:t>
            </a:r>
            <a:r>
              <a:rPr lang="en-US" dirty="0" err="1" smtClean="0"/>
              <a:t>riterijumi</a:t>
            </a:r>
            <a:r>
              <a:rPr lang="en-US" dirty="0" smtClean="0"/>
              <a:t> </a:t>
            </a:r>
            <a:r>
              <a:rPr lang="sr-Latn-RS" dirty="0" smtClean="0"/>
              <a:t>su </a:t>
            </a:r>
            <a:r>
              <a:rPr lang="en-US" dirty="0" err="1" smtClean="0"/>
              <a:t>motivacija</a:t>
            </a:r>
            <a:r>
              <a:rPr lang="en-US" dirty="0" smtClean="0"/>
              <a:t>, </a:t>
            </a:r>
            <a:r>
              <a:rPr lang="en-US" dirty="0" err="1" smtClean="0"/>
              <a:t>rezultat</a:t>
            </a:r>
            <a:r>
              <a:rPr lang="sr-Latn-RS" dirty="0" smtClean="0"/>
              <a:t>i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spremnost</a:t>
            </a:r>
            <a:r>
              <a:rPr lang="en-US" dirty="0" smtClean="0"/>
              <a:t> da </a:t>
            </a:r>
            <a:r>
              <a:rPr lang="sr-Latn-RS" dirty="0" smtClean="0"/>
              <a:t>se </a:t>
            </a:r>
            <a:r>
              <a:rPr lang="en-US" dirty="0" smtClean="0"/>
              <a:t>bran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interes</a:t>
            </a:r>
            <a:r>
              <a:rPr lang="sr-Latn-RS" dirty="0" smtClean="0"/>
              <a:t>i </a:t>
            </a:r>
            <a:r>
              <a:rPr lang="en-US" dirty="0" err="1" smtClean="0"/>
              <a:t>stranke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ideologij</a:t>
            </a:r>
            <a:r>
              <a:rPr lang="sr-Latn-RS" dirty="0" smtClean="0"/>
              <a:t>a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svest</a:t>
            </a:r>
            <a:r>
              <a:rPr lang="sr-Latn-RS" dirty="0" smtClean="0"/>
              <a:t> o potrebi detaljnije regulacije 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Biranje</a:t>
            </a:r>
            <a:r>
              <a:rPr lang="en-US" dirty="0" smtClean="0"/>
              <a:t> </a:t>
            </a:r>
            <a:r>
              <a:rPr lang="en-US" dirty="0" err="1" smtClean="0"/>
              <a:t>poslanika</a:t>
            </a:r>
            <a:r>
              <a:rPr lang="en-US" dirty="0" smtClean="0"/>
              <a:t> </a:t>
            </a:r>
            <a:r>
              <a:rPr lang="en-US" dirty="0" err="1" smtClean="0"/>
              <a:t>neposredno</a:t>
            </a:r>
            <a:r>
              <a:rPr lang="en-US" dirty="0" smtClean="0"/>
              <a:t> (DSS)</a:t>
            </a:r>
            <a:r>
              <a:rPr lang="sr-Latn-RS" dirty="0" smtClean="0"/>
              <a:t>, na skupštini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Kontrola stranačkih funkcionera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2900369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b="1" dirty="0" err="1" smtClean="0"/>
              <a:t>nisu</a:t>
            </a:r>
            <a:r>
              <a:rPr lang="en-US" b="1" dirty="0" smtClean="0"/>
              <a:t> </a:t>
            </a:r>
            <a:r>
              <a:rPr lang="en-US" b="1" dirty="0" err="1" smtClean="0"/>
              <a:t>dovoljno</a:t>
            </a:r>
            <a:r>
              <a:rPr lang="en-US" b="1" dirty="0" smtClean="0"/>
              <a:t> </a:t>
            </a:r>
            <a:r>
              <a:rPr lang="en-US" b="1" dirty="0" err="1" smtClean="0"/>
              <a:t>precizna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sprovod</a:t>
            </a:r>
            <a:r>
              <a:rPr lang="sr-Latn-RS" b="1" dirty="0" err="1" smtClean="0"/>
              <a:t>lj</a:t>
            </a:r>
            <a:r>
              <a:rPr lang="en-US" b="1" dirty="0" err="1" smtClean="0"/>
              <a:t>iva</a:t>
            </a:r>
            <a:endParaRPr lang="en-US" b="1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predsednika</a:t>
            </a:r>
            <a:r>
              <a:rPr lang="en-US" dirty="0" smtClean="0"/>
              <a:t> je </a:t>
            </a:r>
            <a:r>
              <a:rPr lang="en-US" dirty="0" err="1" smtClean="0"/>
              <a:t>velika</a:t>
            </a:r>
            <a:r>
              <a:rPr lang="en-US" dirty="0" smtClean="0"/>
              <a:t> u </a:t>
            </a:r>
            <a:r>
              <a:rPr lang="en-US" dirty="0" err="1" smtClean="0"/>
              <a:t>toj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sr-Latn-RS" dirty="0" smtClean="0"/>
              <a:t>, kao organ kontrole javlja se  p</a:t>
            </a:r>
            <a:r>
              <a:rPr lang="en-US" dirty="0" err="1" smtClean="0"/>
              <a:t>redsedni</a:t>
            </a:r>
            <a:r>
              <a:rPr lang="sr-Latn-RS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sr-Latn-RS" dirty="0" smtClean="0"/>
              <a:t> ili </a:t>
            </a:r>
            <a:r>
              <a:rPr lang="en-US" dirty="0" smtClean="0"/>
              <a:t> GO, </a:t>
            </a:r>
            <a:r>
              <a:rPr lang="en-US" dirty="0" err="1" smtClean="0"/>
              <a:t>ali</a:t>
            </a:r>
            <a:r>
              <a:rPr lang="en-US" dirty="0" smtClean="0"/>
              <a:t> to je u </a:t>
            </a:r>
            <a:r>
              <a:rPr lang="en-US" dirty="0" err="1" smtClean="0"/>
              <a:t>današnjoj</a:t>
            </a:r>
            <a:r>
              <a:rPr lang="en-US" dirty="0" smtClean="0"/>
              <a:t> </a:t>
            </a:r>
            <a:r>
              <a:rPr lang="en-US" dirty="0" err="1" smtClean="0"/>
              <a:t>Srbiji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teško</a:t>
            </a:r>
            <a:r>
              <a:rPr lang="sr-Latn-RS" dirty="0" smtClean="0"/>
              <a:t> sprovodljivo</a:t>
            </a:r>
          </a:p>
          <a:p>
            <a:pPr lvl="0"/>
            <a:endParaRPr lang="sr-Latn-RS" dirty="0" smtClean="0"/>
          </a:p>
          <a:p>
            <a:pPr lvl="0"/>
            <a:r>
              <a:rPr lang="en-US" b="1" dirty="0" err="1" smtClean="0"/>
              <a:t>Izveštaj</a:t>
            </a:r>
            <a:r>
              <a:rPr lang="en-US" b="1" dirty="0" smtClean="0"/>
              <a:t> se </a:t>
            </a:r>
            <a:r>
              <a:rPr lang="en-US" b="1" dirty="0" err="1" smtClean="0"/>
              <a:t>podnos</a:t>
            </a:r>
            <a:r>
              <a:rPr lang="sr-Latn-RS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usmeno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neformalno</a:t>
            </a:r>
            <a:endParaRPr lang="en-US" b="1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Obavljanje</a:t>
            </a:r>
            <a:r>
              <a:rPr lang="en-US" dirty="0" smtClean="0"/>
              <a:t> vi</a:t>
            </a:r>
            <a:r>
              <a:rPr lang="sr-Latn-RS" dirty="0" smtClean="0"/>
              <a:t>š</a:t>
            </a:r>
            <a:r>
              <a:rPr lang="en-US" dirty="0" smtClean="0"/>
              <a:t>e </a:t>
            </a:r>
            <a:r>
              <a:rPr lang="en-US" dirty="0" err="1" smtClean="0"/>
              <a:t>funkcij</a:t>
            </a:r>
            <a:r>
              <a:rPr lang="sr-Latn-RS" dirty="0" smtClean="0"/>
              <a:t>a</a:t>
            </a:r>
            <a:r>
              <a:rPr lang="en-US" dirty="0" smtClean="0"/>
              <a:t> ne </a:t>
            </a:r>
            <a:r>
              <a:rPr lang="en-US" dirty="0" err="1" smtClean="0"/>
              <a:t>kontroli</a:t>
            </a:r>
            <a:r>
              <a:rPr lang="sr-Latn-RS" dirty="0" smtClean="0"/>
              <a:t>š</a:t>
            </a:r>
            <a:r>
              <a:rPr lang="en-US" dirty="0" smtClean="0"/>
              <a:t>e</a:t>
            </a:r>
            <a:r>
              <a:rPr lang="sr-Latn-RS" dirty="0" smtClean="0"/>
              <a:t> </a:t>
            </a:r>
            <a:r>
              <a:rPr lang="en-US" dirty="0" smtClean="0"/>
              <a:t>se 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600" dirty="0" smtClean="0"/>
              <a:t>Stav prema relevantnim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sr-Latn-RS" sz="3600" dirty="0" smtClean="0"/>
              <a:t>antikorupcijskim i regulatornim telima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5769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napred</a:t>
            </a:r>
            <a:r>
              <a:rPr lang="sr-Latn-RS" dirty="0" err="1" smtClean="0"/>
              <a:t>ak</a:t>
            </a:r>
            <a:r>
              <a:rPr lang="en-US" dirty="0" smtClean="0"/>
              <a:t> u </a:t>
            </a:r>
            <a:r>
              <a:rPr lang="en-US" dirty="0" err="1" smtClean="0"/>
              <a:t>delu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fina</a:t>
            </a:r>
            <a:r>
              <a:rPr lang="sr-Latn-RS" dirty="0" smtClean="0"/>
              <a:t>n</a:t>
            </a:r>
            <a:r>
              <a:rPr lang="en-US" dirty="0" err="1" smtClean="0"/>
              <a:t>siranja</a:t>
            </a:r>
            <a:r>
              <a:rPr lang="en-US" dirty="0" smtClean="0"/>
              <a:t> </a:t>
            </a:r>
            <a:r>
              <a:rPr lang="en-US" dirty="0" err="1" smtClean="0"/>
              <a:t>stranaka</a:t>
            </a:r>
            <a:endParaRPr lang="sr-Latn-R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nedovoljno</a:t>
            </a:r>
            <a:r>
              <a:rPr lang="en-US" dirty="0" smtClean="0"/>
              <a:t> </a:t>
            </a:r>
            <a:r>
              <a:rPr lang="en-US" dirty="0" err="1" smtClean="0"/>
              <a:t>dobro</a:t>
            </a:r>
            <a:r>
              <a:rPr lang="en-US" dirty="0" smtClean="0"/>
              <a:t> </a:t>
            </a:r>
            <a:r>
              <a:rPr lang="en-US" dirty="0" err="1" smtClean="0"/>
              <a:t>sprovodi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kontrolnu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endParaRPr lang="sr-Latn-R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Izveštaji</a:t>
            </a:r>
            <a:r>
              <a:rPr lang="en-US" dirty="0" smtClean="0"/>
              <a:t> </a:t>
            </a:r>
            <a:r>
              <a:rPr lang="en-US" dirty="0" err="1" smtClean="0"/>
              <a:t>kontrolnih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 se </a:t>
            </a:r>
            <a:r>
              <a:rPr lang="en-US" dirty="0" err="1" smtClean="0"/>
              <a:t>usvajaju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se ne </a:t>
            </a:r>
            <a:r>
              <a:rPr lang="en-US" dirty="0" err="1" smtClean="0"/>
              <a:t>kontroliše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primena</a:t>
            </a:r>
            <a:endParaRPr lang="sr-Latn-R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Nezadovoljstvo</a:t>
            </a:r>
            <a:r>
              <a:rPr lang="en-US" dirty="0" smtClean="0"/>
              <a:t> </a:t>
            </a:r>
            <a:r>
              <a:rPr lang="en-US" dirty="0" err="1" smtClean="0"/>
              <a:t>radom</a:t>
            </a:r>
            <a:r>
              <a:rPr lang="en-US" dirty="0" smtClean="0"/>
              <a:t> </a:t>
            </a:r>
            <a:r>
              <a:rPr lang="en-US" dirty="0" err="1" smtClean="0"/>
              <a:t>Agencije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borbu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endParaRPr lang="sr-Latn-RS" dirty="0" smtClean="0"/>
          </a:p>
          <a:p>
            <a:pPr lvl="0"/>
            <a:r>
              <a:rPr lang="en-US" dirty="0" err="1" smtClean="0"/>
              <a:t>Neprecizna</a:t>
            </a:r>
            <a:r>
              <a:rPr lang="en-US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Agecije</a:t>
            </a:r>
            <a:r>
              <a:rPr lang="en-US" dirty="0" smtClean="0"/>
              <a:t> u </a:t>
            </a:r>
            <a:r>
              <a:rPr lang="en-US" dirty="0" err="1" smtClean="0"/>
              <a:t>slu</a:t>
            </a:r>
            <a:r>
              <a:rPr lang="sr-Latn-RS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stambenih</a:t>
            </a:r>
            <a:r>
              <a:rPr lang="en-US" dirty="0" smtClean="0"/>
              <a:t> </a:t>
            </a:r>
            <a:r>
              <a:rPr lang="en-US" dirty="0" err="1" smtClean="0"/>
              <a:t>objekata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sr-Latn-RS" dirty="0" smtClean="0"/>
              <a:t>npr. izjednačava se „straćara“ i „zgrada“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Neadekvatna</a:t>
            </a:r>
            <a:r>
              <a:rPr lang="en-US" dirty="0" smtClean="0"/>
              <a:t> </a:t>
            </a:r>
            <a:r>
              <a:rPr lang="en-US" dirty="0" err="1" smtClean="0"/>
              <a:t>rešenost</a:t>
            </a:r>
            <a:r>
              <a:rPr lang="en-US" dirty="0" smtClean="0"/>
              <a:t> </a:t>
            </a:r>
            <a:r>
              <a:rPr lang="en-US" dirty="0" err="1" smtClean="0"/>
              <a:t>kumulacije</a:t>
            </a:r>
            <a:r>
              <a:rPr lang="en-US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principa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određiv</a:t>
            </a:r>
            <a:r>
              <a:rPr lang="sr-Latn-RS" dirty="0" smtClean="0"/>
              <a:t>a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sukob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endParaRPr lang="en-U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Nesamostalni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ne</a:t>
            </a:r>
            <a:r>
              <a:rPr lang="sr-Latn-RS" dirty="0" smtClean="0"/>
              <a:t> </a:t>
            </a:r>
            <a:r>
              <a:rPr lang="en-US" dirty="0" err="1" smtClean="0"/>
              <a:t>rade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efikasan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 smtClean="0"/>
              <a:t>Antikorupcijski</a:t>
            </a:r>
            <a:r>
              <a:rPr lang="sr-Latn-RS" dirty="0" smtClean="0"/>
              <a:t> </a:t>
            </a:r>
            <a:r>
              <a:rPr lang="sr-Latn-RS" dirty="0" err="1" smtClean="0"/>
              <a:t>instumenti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42915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sr-Latn-RS" b="1" dirty="0" smtClean="0"/>
              <a:t>Javne nabavke </a:t>
            </a:r>
            <a:r>
              <a:rPr lang="sr-Latn-RS" dirty="0" smtClean="0"/>
              <a:t>imaju, ali nisu sigurni da ih treba kontrolisati jer su u najvećoj meri male vrednosti </a:t>
            </a:r>
          </a:p>
          <a:p>
            <a:endParaRPr lang="sr-Latn-RS" dirty="0" smtClean="0"/>
          </a:p>
          <a:p>
            <a:r>
              <a:rPr lang="sr-Latn-RS" b="1" dirty="0" smtClean="0"/>
              <a:t>Donatorstvo</a:t>
            </a:r>
            <a:r>
              <a:rPr lang="sr-Latn-RS" dirty="0" smtClean="0"/>
              <a:t> – ako su pravno nevini onda mogu biti prihvatljivi, imaju nepisana pravila, tema za vrh stranke</a:t>
            </a:r>
          </a:p>
          <a:p>
            <a:endParaRPr lang="sr-Latn-RS" dirty="0" smtClean="0"/>
          </a:p>
          <a:p>
            <a:r>
              <a:rPr lang="sr-Latn-RS" b="1" dirty="0" smtClean="0"/>
              <a:t>Antikorupcijska edukacija </a:t>
            </a:r>
            <a:r>
              <a:rPr lang="sr-Latn-RS" dirty="0" smtClean="0"/>
              <a:t>potrebna, više članstva manje funkcionera</a:t>
            </a:r>
          </a:p>
          <a:p>
            <a:endParaRPr lang="sr-Latn-RS" dirty="0" smtClean="0"/>
          </a:p>
          <a:p>
            <a:r>
              <a:rPr lang="sr-Latn-RS" b="1" dirty="0" smtClean="0"/>
              <a:t>Planovi integriteta </a:t>
            </a:r>
            <a:r>
              <a:rPr lang="sr-Latn-RS" dirty="0" smtClean="0"/>
              <a:t>potrebni, ali postoji pesimizam u pogledu ostvarljivosti</a:t>
            </a:r>
          </a:p>
          <a:p>
            <a:endParaRPr lang="sr-Latn-RS" dirty="0" smtClean="0"/>
          </a:p>
          <a:p>
            <a:r>
              <a:rPr lang="sr-Latn-RS" b="1" dirty="0" smtClean="0"/>
              <a:t>Kažnjivost</a:t>
            </a:r>
            <a:r>
              <a:rPr lang="sr-Latn-RS" dirty="0" smtClean="0"/>
              <a:t> je niska i obično n</a:t>
            </a:r>
            <a:r>
              <a:rPr lang="en-US" dirty="0" smtClean="0"/>
              <a:t>e</a:t>
            </a:r>
            <a:r>
              <a:rPr lang="sr-Latn-RS" dirty="0" smtClean="0"/>
              <a:t> zbog kršenja statuta; </a:t>
            </a:r>
            <a:r>
              <a:rPr lang="sr-Latn-RS" dirty="0" err="1" smtClean="0"/>
              <a:t>Statutarne</a:t>
            </a:r>
            <a:r>
              <a:rPr lang="sr-Latn-RS" dirty="0" smtClean="0"/>
              <a:t> komisije</a:t>
            </a:r>
          </a:p>
          <a:p>
            <a:endParaRPr lang="sr-Latn-RS" dirty="0" smtClean="0"/>
          </a:p>
          <a:p>
            <a:r>
              <a:rPr lang="sr-Latn-RS" b="1" dirty="0" smtClean="0"/>
              <a:t>Etička tela i kodekse </a:t>
            </a:r>
            <a:r>
              <a:rPr lang="sr-Latn-RS" dirty="0" smtClean="0"/>
              <a:t>većina nema, ali ima svest o potrebi, post</a:t>
            </a:r>
            <a:r>
              <a:rPr lang="en-US" dirty="0" smtClean="0"/>
              <a:t>o</a:t>
            </a:r>
            <a:r>
              <a:rPr lang="sr-Latn-RS" dirty="0" smtClean="0"/>
              <a:t>ji opasnost zloupotrebe u međupartijskim obračunima</a:t>
            </a: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err="1" smtClean="0"/>
              <a:t>Korupcijska</a:t>
            </a:r>
            <a:r>
              <a:rPr lang="sr-Latn-RS" dirty="0" smtClean="0"/>
              <a:t>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 algn="ctr">
              <a:buNone/>
            </a:pPr>
            <a:r>
              <a:rPr lang="sr-Latn-RS" dirty="0" smtClean="0"/>
              <a:t>Dezideologizacija stranke + članstva + glasača</a:t>
            </a:r>
          </a:p>
          <a:p>
            <a:pPr algn="ctr">
              <a:buNone/>
            </a:pPr>
            <a:r>
              <a:rPr lang="sr-Latn-RS" sz="4800" b="1" dirty="0" smtClean="0"/>
              <a:t>+ </a:t>
            </a:r>
          </a:p>
          <a:p>
            <a:pPr algn="ctr">
              <a:buNone/>
            </a:pPr>
            <a:r>
              <a:rPr lang="sr-Latn-RS" dirty="0" smtClean="0"/>
              <a:t>Novac + moć + vlast</a:t>
            </a:r>
          </a:p>
          <a:p>
            <a:pPr algn="ctr">
              <a:buNone/>
            </a:pPr>
            <a:r>
              <a:rPr lang="sr-Latn-RS" sz="4800" b="1" dirty="0" smtClean="0"/>
              <a:t>-</a:t>
            </a:r>
          </a:p>
          <a:p>
            <a:pPr algn="ctr">
              <a:buNone/>
            </a:pPr>
            <a:r>
              <a:rPr lang="sr-Latn-RS" dirty="0" err="1" smtClean="0"/>
              <a:t>Kažnjivost</a:t>
            </a:r>
            <a:r>
              <a:rPr lang="sr-Latn-RS" dirty="0" smtClean="0"/>
              <a:t> + </a:t>
            </a:r>
            <a:r>
              <a:rPr lang="sr-Latn-RS" dirty="0" err="1" smtClean="0"/>
              <a:t>Odgovnost</a:t>
            </a:r>
            <a:endParaRPr lang="sr-Latn-RS" dirty="0" smtClean="0"/>
          </a:p>
          <a:p>
            <a:pPr algn="ctr">
              <a:buNone/>
            </a:pPr>
            <a:r>
              <a:rPr lang="sr-Latn-RS" sz="4800" b="1" dirty="0" smtClean="0"/>
              <a:t>=</a:t>
            </a:r>
          </a:p>
          <a:p>
            <a:pPr algn="ctr">
              <a:buNone/>
            </a:pP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Korupcija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političkoj stranci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55448"/>
            <a:ext cx="8501122" cy="1252728"/>
          </a:xfrm>
        </p:spPr>
        <p:txBody>
          <a:bodyPr>
            <a:normAutofit/>
          </a:bodyPr>
          <a:lstStyle/>
          <a:p>
            <a:r>
              <a:rPr lang="sr-Latn-RS" dirty="0" smtClean="0"/>
              <a:t>Kara</a:t>
            </a:r>
            <a:r>
              <a:rPr lang="en-US" dirty="0" smtClean="0"/>
              <a:t>k</a:t>
            </a:r>
            <a:r>
              <a:rPr lang="sr-Latn-RS" dirty="0" smtClean="0"/>
              <a:t>terologija korumpirane stranke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72560" cy="4714908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sr-Latn-RS" b="1" dirty="0" smtClean="0"/>
              <a:t>Dominantan</a:t>
            </a:r>
            <a:r>
              <a:rPr lang="sr-Latn-RS" dirty="0" smtClean="0"/>
              <a:t> </a:t>
            </a:r>
            <a:r>
              <a:rPr lang="sr-Latn-RS" b="1" dirty="0" smtClean="0"/>
              <a:t>lider</a:t>
            </a:r>
            <a:r>
              <a:rPr lang="sr-Latn-RS" dirty="0" smtClean="0"/>
              <a:t> – čuvar institucije i ideje</a:t>
            </a:r>
          </a:p>
          <a:p>
            <a:endParaRPr lang="sr-Latn-RS" dirty="0" smtClean="0"/>
          </a:p>
          <a:p>
            <a:r>
              <a:rPr lang="sr-Latn-RS" b="1" dirty="0" smtClean="0"/>
              <a:t>Lojalna oligarhija </a:t>
            </a:r>
            <a:r>
              <a:rPr lang="sr-Latn-RS" dirty="0" smtClean="0"/>
              <a:t>koju je izabrao lider </a:t>
            </a:r>
          </a:p>
          <a:p>
            <a:endParaRPr lang="sr-Latn-RS" dirty="0" smtClean="0"/>
          </a:p>
          <a:p>
            <a:r>
              <a:rPr lang="sr-Latn-RS" dirty="0" smtClean="0"/>
              <a:t>Princip </a:t>
            </a:r>
            <a:r>
              <a:rPr lang="sr-Latn-RS" b="1" dirty="0" smtClean="0"/>
              <a:t>„vlast odozgo, </a:t>
            </a:r>
            <a:r>
              <a:rPr lang="sr-Latn-RS" b="1" dirty="0" smtClean="0"/>
              <a:t>potčinjenost </a:t>
            </a:r>
            <a:r>
              <a:rPr lang="sr-Latn-RS" b="1" dirty="0" smtClean="0"/>
              <a:t>odozdo“ </a:t>
            </a:r>
          </a:p>
          <a:p>
            <a:endParaRPr lang="sr-Latn-RS" dirty="0" smtClean="0"/>
          </a:p>
          <a:p>
            <a:r>
              <a:rPr lang="sr-Latn-RS" dirty="0" smtClean="0"/>
              <a:t>Plitka normirana institucionalna organizacija koja je pod kontrolom neformalne strukture i koja počiva na </a:t>
            </a:r>
            <a:r>
              <a:rPr lang="sr-Latn-RS" b="1" dirty="0" smtClean="0"/>
              <a:t>diskrecionom</a:t>
            </a:r>
            <a:r>
              <a:rPr lang="sr-Latn-RS" dirty="0" smtClean="0"/>
              <a:t> postupanju lidera ili od njega poverenih kadrova</a:t>
            </a:r>
          </a:p>
          <a:p>
            <a:endParaRPr lang="sr-Latn-RS" dirty="0" smtClean="0"/>
          </a:p>
          <a:p>
            <a:r>
              <a:rPr lang="sr-Latn-RS" dirty="0" smtClean="0"/>
              <a:t>Javni funkcioneri i službenici su </a:t>
            </a:r>
            <a:r>
              <a:rPr lang="sr-Latn-RS" b="1" dirty="0" smtClean="0"/>
              <a:t>partijski vojnici/lovci </a:t>
            </a:r>
            <a:r>
              <a:rPr lang="sr-Latn-RS" dirty="0" smtClean="0"/>
              <a:t>koji obezbeđuju sredstva/plen za svoju političku stranku</a:t>
            </a:r>
          </a:p>
          <a:p>
            <a:endParaRPr lang="sr-Latn-RS" dirty="0" smtClean="0"/>
          </a:p>
          <a:p>
            <a:r>
              <a:rPr lang="sr-Latn-RS" b="1" dirty="0" smtClean="0"/>
              <a:t>(Polu)dezideologizovano članstvo </a:t>
            </a:r>
            <a:r>
              <a:rPr lang="sr-Latn-RS" dirty="0" smtClean="0"/>
              <a:t>koje je instrumentalno i reaktivno orijentisano, u više ličnoj, a manje ideološkoj vezi sa liderom stranke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Korupcija političke stranke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8605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sr-Latn-RS" dirty="0" smtClean="0"/>
              <a:t>Nastanak latentnih struktura i funkcija</a:t>
            </a:r>
          </a:p>
          <a:p>
            <a:pPr lvl="1"/>
            <a:r>
              <a:rPr lang="sr-Latn-RS" dirty="0" smtClean="0"/>
              <a:t>Biro za zapošljavanje</a:t>
            </a:r>
          </a:p>
          <a:p>
            <a:pPr lvl="1"/>
            <a:r>
              <a:rPr lang="sr-Latn-RS" dirty="0" smtClean="0"/>
              <a:t>Zaštita od sprovođenja zakona</a:t>
            </a:r>
          </a:p>
          <a:p>
            <a:pPr lvl="1"/>
            <a:r>
              <a:rPr lang="sr-Latn-RS" dirty="0" smtClean="0"/>
              <a:t>Mehanizmi pristrasnosti po nivou generacije, porodice/rodbine, mesta rođenja, profesije (nepotizam, </a:t>
            </a:r>
            <a:r>
              <a:rPr lang="sr-Latn-RS" dirty="0" err="1" smtClean="0"/>
              <a:t>kronizam</a:t>
            </a:r>
            <a:r>
              <a:rPr lang="sr-Latn-RS" dirty="0"/>
              <a:t>)</a:t>
            </a:r>
            <a:endParaRPr lang="sr-Latn-RS" dirty="0" smtClean="0"/>
          </a:p>
          <a:p>
            <a:pPr lvl="1"/>
            <a:r>
              <a:rPr lang="sr-Latn-RS" dirty="0" smtClean="0"/>
              <a:t>Start-</a:t>
            </a:r>
            <a:r>
              <a:rPr lang="sr-Latn-RS" dirty="0" err="1" smtClean="0"/>
              <a:t>up</a:t>
            </a:r>
            <a:r>
              <a:rPr lang="sr-Latn-RS" dirty="0" smtClean="0"/>
              <a:t> kreditiranje</a:t>
            </a:r>
          </a:p>
          <a:p>
            <a:pPr lvl="1"/>
            <a:r>
              <a:rPr lang="sr-Latn-RS" dirty="0" smtClean="0"/>
              <a:t>Kanal društvene pokretljivosti kršenjem zakona i etičkih standarda</a:t>
            </a: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INSTITUCIJE</a:t>
            </a:r>
            <a:r>
              <a:rPr lang="sr-Latn-CS" sz="4000" dirty="0" smtClean="0"/>
              <a:t/>
            </a:r>
            <a:br>
              <a:rPr lang="sr-Latn-CS" sz="4000" dirty="0" smtClean="0"/>
            </a:br>
            <a:r>
              <a:rPr lang="sr-Latn-CS" sz="4000" dirty="0" smtClean="0"/>
              <a:t>- analiza - </a:t>
            </a:r>
            <a:endParaRPr lang="sl-SI" sz="4000" dirty="0" smtClean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400435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r-Latn-CS" dirty="0" smtClean="0"/>
              <a:t>Prvi aspekt analize </a:t>
            </a:r>
            <a:r>
              <a:rPr lang="sr-Latn-CS" dirty="0" smtClean="0"/>
              <a:t>odnosi</a:t>
            </a:r>
            <a:r>
              <a:rPr lang="en-US" dirty="0" smtClean="0"/>
              <a:t> </a:t>
            </a:r>
            <a:r>
              <a:rPr lang="sr-Latn-CS" dirty="0" smtClean="0"/>
              <a:t>se  </a:t>
            </a:r>
            <a:r>
              <a:rPr lang="sr-Latn-CS" dirty="0" smtClean="0"/>
              <a:t>na utvrđivanje u kojoj meri, i na  koji način se ostvaruju interesi, potrebe i prava pripadnika institucije, klijenata i društva kao sistema. 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l-SI" dirty="0" smtClean="0"/>
              <a:t>Drugi aspekt analize – karakter </a:t>
            </a:r>
            <a:r>
              <a:rPr lang="sr-Latn-CS" dirty="0" err="1" smtClean="0"/>
              <a:t>struktur</a:t>
            </a:r>
            <a:r>
              <a:rPr lang="en-US" dirty="0" smtClean="0"/>
              <a:t>e</a:t>
            </a:r>
            <a:r>
              <a:rPr lang="sr-Latn-CS" dirty="0" smtClean="0"/>
              <a:t> institucije koju čine: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Latn-CS" dirty="0" smtClean="0"/>
              <a:t>vrednosni sistem  (vrednosne orijentacije),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Latn-CS" dirty="0" smtClean="0"/>
              <a:t>normativni sistem  (norme),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Latn-CS" dirty="0" err="1" smtClean="0"/>
              <a:t>organizacijski</a:t>
            </a:r>
            <a:r>
              <a:rPr lang="sr-Latn-CS" dirty="0" smtClean="0"/>
              <a:t> sistem (status i uloge),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l-SI" dirty="0" smtClean="0"/>
              <a:t>kadrovski sistem (</a:t>
            </a:r>
            <a:r>
              <a:rPr lang="sl-SI" dirty="0" err="1" smtClean="0"/>
              <a:t>kadrovi</a:t>
            </a:r>
            <a:r>
              <a:rPr lang="sl-SI" dirty="0" smtClean="0"/>
              <a:t>-</a:t>
            </a:r>
            <a:r>
              <a:rPr lang="sl-SI" dirty="0" err="1" smtClean="0"/>
              <a:t>ak</a:t>
            </a:r>
            <a:r>
              <a:rPr lang="en-US" dirty="0" smtClean="0"/>
              <a:t>t</a:t>
            </a:r>
            <a:r>
              <a:rPr lang="sl-SI" dirty="0" smtClean="0"/>
              <a:t>eri)</a:t>
            </a:r>
            <a:r>
              <a:rPr lang="en-US" dirty="0" smtClean="0"/>
              <a:t>,</a:t>
            </a:r>
            <a:endParaRPr lang="sl-SI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sl-SI" dirty="0" err="1" smtClean="0"/>
              <a:t>komunikacijsk</a:t>
            </a:r>
            <a:r>
              <a:rPr lang="en-US" dirty="0" err="1" smtClean="0"/>
              <a:t>i</a:t>
            </a:r>
            <a:r>
              <a:rPr lang="sl-SI" dirty="0" smtClean="0"/>
              <a:t> sistem (informacija). 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Tačke poroznosti integriteta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4357718" cy="464347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r-Latn-RS" dirty="0" smtClean="0"/>
              <a:t>Prijem u članstvo</a:t>
            </a:r>
          </a:p>
          <a:p>
            <a:pPr>
              <a:lnSpc>
                <a:spcPct val="150000"/>
              </a:lnSpc>
            </a:pPr>
            <a:r>
              <a:rPr lang="sr-Latn-RS" dirty="0" smtClean="0"/>
              <a:t>Napredovanje unutar stranke</a:t>
            </a:r>
          </a:p>
          <a:p>
            <a:pPr>
              <a:lnSpc>
                <a:spcPct val="150000"/>
              </a:lnSpc>
            </a:pPr>
            <a:r>
              <a:rPr lang="sr-Latn-RS" dirty="0" smtClean="0"/>
              <a:t>Imenovanje stranačkih funkcionera na javne funkcije</a:t>
            </a:r>
          </a:p>
          <a:p>
            <a:pPr>
              <a:lnSpc>
                <a:spcPct val="150000"/>
              </a:lnSpc>
            </a:pPr>
            <a:r>
              <a:rPr lang="sr-Latn-RS" dirty="0" smtClean="0"/>
              <a:t>Postupanje lidera i užeg rukovodstva stranke pri donošenju odluka </a:t>
            </a:r>
          </a:p>
          <a:p>
            <a:pPr>
              <a:lnSpc>
                <a:spcPct val="150000"/>
              </a:lnSpc>
            </a:pPr>
            <a:r>
              <a:rPr lang="sr-Latn-RS" dirty="0" smtClean="0"/>
              <a:t>Postupanje stranačkih funkcioner a na javnim funkcijama</a:t>
            </a:r>
          </a:p>
          <a:p>
            <a:pPr>
              <a:lnSpc>
                <a:spcPct val="150000"/>
              </a:lnSpc>
            </a:pPr>
            <a:r>
              <a:rPr lang="sr-Latn-RS" dirty="0" smtClean="0"/>
              <a:t>Proces zastupanja interesa i ideološke legitimizacije stranke</a:t>
            </a:r>
          </a:p>
          <a:p>
            <a:pPr>
              <a:lnSpc>
                <a:spcPct val="150000"/>
              </a:lnSpc>
              <a:buNone/>
            </a:pPr>
            <a:endParaRPr lang="sr-Latn-RS" dirty="0" smtClean="0"/>
          </a:p>
          <a:p>
            <a:pPr>
              <a:lnSpc>
                <a:spcPct val="150000"/>
              </a:lnSpc>
              <a:buNone/>
            </a:pPr>
            <a:endParaRPr lang="sr-Latn-RS" dirty="0" smtClean="0"/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57752" y="1214422"/>
            <a:ext cx="4071966" cy="464347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Upravljanje finansijama i dobrima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Postupanje građana-birača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Postupanje lobi-grupa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Postupanje regulatornih (antikorupcijskih) tela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Primena i sadržaj normativnog okvira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8077200" cy="2786082"/>
          </a:xfrm>
        </p:spPr>
        <p:txBody>
          <a:bodyPr>
            <a:normAutofit/>
          </a:bodyPr>
          <a:lstStyle/>
          <a:p>
            <a:r>
              <a:rPr lang="sr-Latn-RS" dirty="0" smtClean="0"/>
              <a:t>Predlozi za unapređ</a:t>
            </a:r>
            <a:r>
              <a:rPr lang="en-US" dirty="0" smtClean="0"/>
              <a:t>e</a:t>
            </a:r>
            <a:r>
              <a:rPr lang="sr-Latn-RS" dirty="0" smtClean="0"/>
              <a:t>nje integriteta političkih stranaka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u Srbiji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dirty="0" smtClean="0"/>
              <a:t>Dvostepeni samoregulatorni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institucionalni 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2043113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Etičko telo na nivou stranke, bilo postojeće sa novim nadležnostima ili osnivanje takvog </a:t>
            </a:r>
            <a:r>
              <a:rPr lang="en-US" dirty="0" err="1" smtClean="0"/>
              <a:t>tela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Komisija za integritet u politici</a:t>
            </a:r>
          </a:p>
          <a:p>
            <a:pPr lvl="2">
              <a:buNone/>
            </a:pPr>
            <a:endParaRPr lang="sr-Latn-RS" dirty="0" smtClean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Telo za integritet na nivou stranke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dirty="0" smtClean="0"/>
              <a:t>Postojeće sa novim nadležnostima, ili osnivanje takvog tela</a:t>
            </a:r>
          </a:p>
          <a:p>
            <a:pPr lvl="1"/>
            <a:r>
              <a:rPr lang="sr-Latn-RS" dirty="0" smtClean="0"/>
              <a:t>Sastav: biraju članovi na predlog Skupštine stranke</a:t>
            </a:r>
          </a:p>
          <a:p>
            <a:pPr lvl="1"/>
            <a:r>
              <a:rPr lang="sr-Latn-RS" dirty="0" smtClean="0"/>
              <a:t>Kriterijumi: integritet, stručnost, uticaj/moć, </a:t>
            </a:r>
            <a:r>
              <a:rPr lang="sr-Latn-RS" b="1" dirty="0" smtClean="0"/>
              <a:t>kredibilitet</a:t>
            </a:r>
          </a:p>
          <a:p>
            <a:pPr lvl="1"/>
            <a:r>
              <a:rPr lang="sr-Latn-RS" dirty="0" smtClean="0"/>
              <a:t>Nadležnosti</a:t>
            </a:r>
          </a:p>
          <a:p>
            <a:pPr lvl="2"/>
            <a:r>
              <a:rPr lang="sr-Latn-RS" dirty="0" smtClean="0"/>
              <a:t>Razvoj integriteta na nivou stranke </a:t>
            </a:r>
          </a:p>
          <a:p>
            <a:pPr lvl="2"/>
            <a:r>
              <a:rPr lang="sr-Latn-RS" dirty="0" smtClean="0"/>
              <a:t>Praćenje zakonitog i etičkog ponašanja stranačkih funkcionera i delegiranih funkcionera na javnim funkcijama</a:t>
            </a:r>
          </a:p>
          <a:p>
            <a:pPr lvl="2"/>
            <a:r>
              <a:rPr lang="sr-Latn-RS" dirty="0" smtClean="0"/>
              <a:t>Staranje o sprovođenju i praćenju </a:t>
            </a:r>
            <a:r>
              <a:rPr lang="sr-Latn-RS" dirty="0" err="1" smtClean="0"/>
              <a:t>unutarpartijskih</a:t>
            </a:r>
            <a:r>
              <a:rPr lang="sr-Latn-RS" dirty="0" smtClean="0"/>
              <a:t> akata koji doprinose integritetu stranke</a:t>
            </a:r>
          </a:p>
          <a:p>
            <a:pPr lvl="2"/>
            <a:r>
              <a:rPr lang="sr-Latn-RS" dirty="0" err="1" smtClean="0"/>
              <a:t>Antikorupcijska</a:t>
            </a:r>
            <a:r>
              <a:rPr lang="sr-Latn-RS" dirty="0" smtClean="0"/>
              <a:t> edukacija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Komisija za integritet u politici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b="1" dirty="0" smtClean="0"/>
              <a:t>Sastav:</a:t>
            </a:r>
          </a:p>
          <a:p>
            <a:pPr lvl="1"/>
            <a:r>
              <a:rPr lang="sr-Latn-RS" dirty="0" smtClean="0"/>
              <a:t> Predstavnici svih zainteresovanih stranaka (stalni članovi s pr</a:t>
            </a:r>
            <a:r>
              <a:rPr lang="en-US" dirty="0" smtClean="0"/>
              <a:t>a</a:t>
            </a:r>
            <a:r>
              <a:rPr lang="sr-Latn-RS" dirty="0" smtClean="0"/>
              <a:t>vom glasa)</a:t>
            </a:r>
          </a:p>
          <a:p>
            <a:pPr lvl="1"/>
            <a:r>
              <a:rPr lang="sr-Latn-RS" dirty="0" smtClean="0"/>
              <a:t>Predstavnici  antikorupcijskih tela</a:t>
            </a:r>
            <a:r>
              <a:rPr lang="en-US" dirty="0" smtClean="0"/>
              <a:t>,</a:t>
            </a:r>
            <a:r>
              <a:rPr lang="sr-Latn-RS" dirty="0" smtClean="0"/>
              <a:t> akademske zajednice, medija i civilnog društva, političkih fondacija (po pozivu, s pravom diskusije i sugestije)</a:t>
            </a:r>
          </a:p>
          <a:p>
            <a:pPr>
              <a:buNone/>
            </a:pPr>
            <a:endParaRPr lang="sr-Latn-RS" dirty="0" smtClean="0"/>
          </a:p>
          <a:p>
            <a:r>
              <a:rPr lang="sr-Latn-RS" b="1" dirty="0" smtClean="0"/>
              <a:t>Nadležnosti:</a:t>
            </a:r>
          </a:p>
          <a:p>
            <a:pPr lvl="1"/>
            <a:r>
              <a:rPr lang="sr-Latn-RS" dirty="0" smtClean="0"/>
              <a:t>Stara</a:t>
            </a:r>
            <a:r>
              <a:rPr lang="en-US" dirty="0" err="1" smtClean="0"/>
              <a:t>nje</a:t>
            </a:r>
            <a:r>
              <a:rPr lang="sr-Latn-RS" dirty="0" smtClean="0"/>
              <a:t> o razvoju integriteta u politici</a:t>
            </a:r>
          </a:p>
          <a:p>
            <a:pPr lvl="1"/>
            <a:r>
              <a:rPr lang="sr-Latn-RS" dirty="0" smtClean="0"/>
              <a:t>Drugostepeni organ za stranke članice:</a:t>
            </a:r>
          </a:p>
          <a:p>
            <a:pPr lvl="2"/>
            <a:r>
              <a:rPr lang="sr-Latn-RS" dirty="0" smtClean="0"/>
              <a:t>Etički kodeks političara </a:t>
            </a:r>
          </a:p>
          <a:p>
            <a:pPr lvl="2"/>
            <a:r>
              <a:rPr lang="sr-Latn-RS" dirty="0" smtClean="0"/>
              <a:t>Pravilnik o izboru na javne i partijske funkcije i o polaganju računa </a:t>
            </a:r>
          </a:p>
          <a:p>
            <a:pPr lvl="1"/>
            <a:r>
              <a:rPr lang="sr-Latn-RS" b="1" dirty="0" smtClean="0"/>
              <a:t>Dodela godišnjih nagrada za  integritet </a:t>
            </a:r>
          </a:p>
          <a:p>
            <a:pPr lvl="1"/>
            <a:endParaRPr lang="sr-Latn-RS" dirty="0" smtClean="0"/>
          </a:p>
          <a:p>
            <a:pPr lvl="1"/>
            <a:endParaRPr lang="sr-Latn-RS" dirty="0" smtClean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Politički etički kodeks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4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b="1" dirty="0" smtClean="0"/>
              <a:t>C</a:t>
            </a:r>
            <a:r>
              <a:rPr lang="en-US" b="1" dirty="0" err="1" smtClean="0"/>
              <a:t>i</a:t>
            </a:r>
            <a:r>
              <a:rPr lang="sr-Latn-RS" b="1" dirty="0" err="1" smtClean="0"/>
              <a:t>lj</a:t>
            </a:r>
            <a:r>
              <a:rPr lang="sr-Latn-RS" b="1" dirty="0" smtClean="0"/>
              <a:t>:</a:t>
            </a:r>
          </a:p>
          <a:p>
            <a:pPr lvl="1"/>
            <a:r>
              <a:rPr lang="sr-Latn-RS" dirty="0" smtClean="0"/>
              <a:t>Iniciranje p</a:t>
            </a:r>
            <a:r>
              <a:rPr lang="en-US" dirty="0" err="1" smtClean="0"/>
              <a:t>rofesionalizacije</a:t>
            </a:r>
            <a:r>
              <a:rPr lang="sr-Latn-RS" dirty="0" smtClean="0"/>
              <a:t> politike kao profesije</a:t>
            </a:r>
          </a:p>
          <a:p>
            <a:pPr lvl="1"/>
            <a:r>
              <a:rPr lang="sr-Latn-RS" dirty="0" smtClean="0"/>
              <a:t>Stvaranj</a:t>
            </a:r>
            <a:r>
              <a:rPr lang="en-US" dirty="0" smtClean="0"/>
              <a:t>e</a:t>
            </a:r>
            <a:r>
              <a:rPr lang="sr-Latn-RS" dirty="0" smtClean="0"/>
              <a:t> mehanizma/agensa profesionalne socijalizacije</a:t>
            </a:r>
            <a:endParaRPr lang="en-US" dirty="0" smtClean="0"/>
          </a:p>
          <a:p>
            <a:pPr lvl="1">
              <a:buNone/>
            </a:pPr>
            <a:endParaRPr lang="sr-Latn-RS" dirty="0" smtClean="0"/>
          </a:p>
          <a:p>
            <a:r>
              <a:rPr lang="sr-Latn-RS" b="1" dirty="0" smtClean="0"/>
              <a:t>Sadržaj:</a:t>
            </a:r>
          </a:p>
          <a:p>
            <a:pPr lvl="1"/>
            <a:r>
              <a:rPr lang="sr-Latn-RS" dirty="0" smtClean="0"/>
              <a:t>Odnos ka sebi kao političaru i političkom delovanju</a:t>
            </a:r>
          </a:p>
          <a:p>
            <a:pPr lvl="1"/>
            <a:r>
              <a:rPr lang="sr-Latn-RS" dirty="0" smtClean="0"/>
              <a:t>Odnos prema političkoj partiji i njenoj ideologiji</a:t>
            </a:r>
          </a:p>
          <a:p>
            <a:pPr lvl="1"/>
            <a:r>
              <a:rPr lang="sr-Latn-RS" dirty="0" smtClean="0"/>
              <a:t>Odnos prema građanima i javnim institucijama</a:t>
            </a:r>
          </a:p>
          <a:p>
            <a:pPr lvl="1"/>
            <a:r>
              <a:rPr lang="sr-Latn-RS" dirty="0" smtClean="0"/>
              <a:t>Odnos prema antikorupcijskom delovanju</a:t>
            </a:r>
          </a:p>
          <a:p>
            <a:pPr lvl="1"/>
            <a:endParaRPr lang="sr-Latn-RS" dirty="0" smtClean="0"/>
          </a:p>
          <a:p>
            <a:r>
              <a:rPr lang="sr-Latn-RS" dirty="0" smtClean="0"/>
              <a:t>Potpisuje se prilikom učlanjenja u političku stranku ili doniranja/volontiranja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600" dirty="0" smtClean="0"/>
              <a:t>Pravilnik o izboru na partijske i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sr-Latn-RS" sz="3600" dirty="0" smtClean="0"/>
              <a:t>javne funkcije, o pogalanju računa i opozivu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043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b="1" dirty="0" smtClean="0"/>
              <a:t>Cilj:</a:t>
            </a:r>
          </a:p>
          <a:p>
            <a:pPr lvl="1"/>
            <a:r>
              <a:rPr lang="sr-Latn-RS" dirty="0" smtClean="0"/>
              <a:t>Sprečavanje lične anomije i institucionalne dezorganizacije kroz jasno definisanje očekivanja, nagrada, rezultata i sankcija</a:t>
            </a:r>
          </a:p>
          <a:p>
            <a:pPr lvl="1">
              <a:buNone/>
            </a:pPr>
            <a:endParaRPr lang="sr-Latn-RS" dirty="0" smtClean="0"/>
          </a:p>
          <a:p>
            <a:r>
              <a:rPr lang="sr-Latn-RS" b="1" dirty="0" smtClean="0"/>
              <a:t> Sadržaj:</a:t>
            </a:r>
          </a:p>
          <a:p>
            <a:pPr lvl="1"/>
            <a:r>
              <a:rPr lang="sr-Latn-RS" dirty="0" smtClean="0"/>
              <a:t>Kriterijumi za izbor na funkciju</a:t>
            </a:r>
          </a:p>
          <a:p>
            <a:pPr lvl="1"/>
            <a:r>
              <a:rPr lang="sr-Latn-RS" dirty="0" smtClean="0"/>
              <a:t>Očekivani rezultati i način izveštavanja i polaganja računa</a:t>
            </a:r>
          </a:p>
          <a:p>
            <a:pPr lvl="1"/>
            <a:r>
              <a:rPr lang="sr-Latn-RS" dirty="0" smtClean="0"/>
              <a:t>Procedura predlaganja i izbora</a:t>
            </a:r>
          </a:p>
          <a:p>
            <a:pPr lvl="1"/>
            <a:r>
              <a:rPr lang="sr-Latn-RS" dirty="0" smtClean="0"/>
              <a:t>Procedura pozivanja na evulaciju i opoziva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Donatorski/volonterski ugovori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4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b="1" dirty="0" smtClean="0"/>
              <a:t>Cilj:</a:t>
            </a:r>
            <a:endParaRPr lang="sr-Latn-RS" dirty="0" smtClean="0"/>
          </a:p>
          <a:p>
            <a:pPr lvl="1"/>
            <a:r>
              <a:rPr lang="sr-Latn-RS" dirty="0" smtClean="0"/>
              <a:t>Unapređivanje integriteta donatorstva i volontiranja kao vrste političkog aktivizma</a:t>
            </a:r>
          </a:p>
          <a:p>
            <a:pPr lvl="1"/>
            <a:endParaRPr lang="sr-Latn-RS" dirty="0" smtClean="0"/>
          </a:p>
          <a:p>
            <a:r>
              <a:rPr lang="sr-Latn-RS" b="1" dirty="0" smtClean="0"/>
              <a:t>Sadržaj:</a:t>
            </a:r>
            <a:endParaRPr lang="sr-Latn-RS" dirty="0" smtClean="0"/>
          </a:p>
          <a:p>
            <a:pPr lvl="1"/>
            <a:r>
              <a:rPr lang="sr-Latn-RS" dirty="0" smtClean="0"/>
              <a:t>Lična motivacija i očekivanja volontera/donatora od volontiranja i doniranja </a:t>
            </a:r>
          </a:p>
          <a:p>
            <a:pPr lvl="1"/>
            <a:r>
              <a:rPr lang="sr-Latn-RS" dirty="0" smtClean="0"/>
              <a:t>Očekivanje prema stranci u pogledu donacije, ka čemu da se donacija usmeri</a:t>
            </a:r>
          </a:p>
          <a:p>
            <a:pPr lvl="1"/>
            <a:endParaRPr lang="sr-Latn-RS" dirty="0" smtClean="0"/>
          </a:p>
          <a:p>
            <a:r>
              <a:rPr lang="sr-Latn-RS" b="1" dirty="0" smtClean="0"/>
              <a:t>Tehničko rešenje – online aplikacija/formular</a:t>
            </a:r>
          </a:p>
          <a:p>
            <a:pPr lvl="1"/>
            <a:endParaRPr lang="sr-Latn-RS" dirty="0" smtClean="0"/>
          </a:p>
          <a:p>
            <a:endParaRPr lang="sr-Latn-R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Predlozi za izmene zakona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5756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r-Latn-RS" dirty="0" smtClean="0"/>
              <a:t>Političke stranke </a:t>
            </a:r>
            <a:r>
              <a:rPr lang="en-US" dirty="0" smtClean="0"/>
              <a:t> da </a:t>
            </a:r>
            <a:r>
              <a:rPr lang="en-US" dirty="0" err="1" smtClean="0"/>
              <a:t>postanu</a:t>
            </a:r>
            <a:r>
              <a:rPr lang="en-US" dirty="0" smtClean="0"/>
              <a:t> </a:t>
            </a:r>
            <a:r>
              <a:rPr lang="sr-Latn-RS" dirty="0" smtClean="0"/>
              <a:t>obveznice:</a:t>
            </a:r>
          </a:p>
          <a:p>
            <a:pPr lvl="1"/>
            <a:endParaRPr lang="sr-Latn-RS" dirty="0" smtClean="0"/>
          </a:p>
          <a:p>
            <a:pPr lvl="1"/>
            <a:r>
              <a:rPr lang="sr-Latn-RS" b="1" dirty="0" smtClean="0"/>
              <a:t>„Planova integriteta“ </a:t>
            </a:r>
            <a:r>
              <a:rPr lang="sr-Latn-RS" dirty="0" smtClean="0"/>
              <a:t>Zakon</a:t>
            </a:r>
            <a:r>
              <a:rPr lang="en-US" dirty="0" smtClean="0"/>
              <a:t>a</a:t>
            </a:r>
            <a:r>
              <a:rPr lang="sr-Latn-RS" dirty="0" smtClean="0"/>
              <a:t> o Agenciji za borbu protiv korupcije</a:t>
            </a:r>
          </a:p>
          <a:p>
            <a:pPr lvl="1"/>
            <a:endParaRPr lang="sr-Latn-RS" dirty="0" smtClean="0"/>
          </a:p>
          <a:p>
            <a:pPr lvl="1"/>
            <a:r>
              <a:rPr lang="sr-Latn-RS" b="1" dirty="0" smtClean="0"/>
              <a:t>Zakona o slobodnom pristupu informacijama </a:t>
            </a:r>
            <a:r>
              <a:rPr lang="sr-Latn-RS" dirty="0" smtClean="0"/>
              <a:t>u delu za aktivnosti koje su finansirane iz javnih izvora</a:t>
            </a:r>
          </a:p>
          <a:p>
            <a:pPr lvl="1"/>
            <a:endParaRPr lang="sr-Latn-RS" dirty="0" smtClean="0"/>
          </a:p>
          <a:p>
            <a:pPr lvl="1"/>
            <a:r>
              <a:rPr lang="sr-Latn-RS" b="1" dirty="0" smtClean="0"/>
              <a:t>Zakona o javnim nabavkama </a:t>
            </a:r>
            <a:r>
              <a:rPr lang="sr-Latn-RS" dirty="0" smtClean="0"/>
              <a:t>za sredstva iz javnih izvora kojima se finansira nabavka roba i usluga</a:t>
            </a:r>
            <a:endParaRPr lang="en-US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92919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r-Latn-RS" sz="1400" b="1" dirty="0" smtClean="0">
                <a:solidFill>
                  <a:schemeClr val="accent6">
                    <a:lumMod val="50000"/>
                  </a:schemeClr>
                </a:solidFill>
              </a:rPr>
              <a:t>Palmotićeva 17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, 11000 Be</a:t>
            </a:r>
            <a:r>
              <a:rPr lang="sr-Latn-RS" sz="1400" b="1" dirty="0" smtClean="0">
                <a:solidFill>
                  <a:schemeClr val="accent6">
                    <a:lumMod val="50000"/>
                  </a:schemeClr>
                </a:solidFill>
              </a:rPr>
              <a:t>ograd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1400" b="1" dirty="0" err="1" smtClean="0">
                <a:solidFill>
                  <a:schemeClr val="accent6">
                    <a:lumMod val="50000"/>
                  </a:schemeClr>
                </a:solidFill>
              </a:rPr>
              <a:t>tel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:  + 381 11 3230 697; 3244 329</a:t>
            </a:r>
            <a:b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e-mail: 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office@birodi.rs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www.birodi.rs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,  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www.tvojstav.com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hlinkClick r:id="rId5"/>
              </a:rPr>
              <a:t>www.mediamonitor.rs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,  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www.cistapolitika.rs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b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Picture Placeholder 5" descr="birodi_logo_1000px - SAJT.jpg"/>
          <p:cNvPicPr>
            <a:picLocks noChangeAspect="1"/>
          </p:cNvPicPr>
          <p:nvPr/>
        </p:nvPicPr>
        <p:blipFill>
          <a:blip r:embed="rId7"/>
          <a:srcRect l="26824" r="26824"/>
          <a:stretch>
            <a:fillRect/>
          </a:stretch>
        </p:blipFill>
        <p:spPr>
          <a:xfrm>
            <a:off x="2143109" y="2126249"/>
            <a:ext cx="4939644" cy="266420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00034" y="121442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HVALA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NA PA</a:t>
            </a:r>
            <a:r>
              <a:rPr kumimoji="0" lang="sr-Latn-RS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ŽNJI!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Holistički pristup integritetu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683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vi-VN" dirty="0" smtClean="0">
                <a:latin typeface="Calibri (Body)"/>
              </a:rPr>
              <a:t>Svaka institucija ima strukturu i funkcije.  </a:t>
            </a:r>
          </a:p>
          <a:p>
            <a:r>
              <a:rPr lang="vi-VN" dirty="0" smtClean="0">
                <a:latin typeface="Calibri (Body)"/>
              </a:rPr>
              <a:t>„Održivost“ institucije - mera usklađenosti struktura i funkcija. </a:t>
            </a:r>
          </a:p>
          <a:p>
            <a:r>
              <a:rPr lang="vi-VN" dirty="0" smtClean="0">
                <a:latin typeface="Calibri (Body)"/>
              </a:rPr>
              <a:t>Institucija je održiva ako postoji sklad (funkcije i strukture)</a:t>
            </a:r>
          </a:p>
          <a:p>
            <a:r>
              <a:rPr lang="vi-VN" dirty="0" smtClean="0">
                <a:latin typeface="Calibri (Body)"/>
              </a:rPr>
              <a:t>Interesa, potreba i prava pripadnika institucije sa njenom strukturom – interna održivost,</a:t>
            </a:r>
          </a:p>
          <a:p>
            <a:r>
              <a:rPr lang="vi-VN" dirty="0" smtClean="0">
                <a:latin typeface="Calibri (Body)"/>
              </a:rPr>
              <a:t>Interesa, potreba i prava klijenata institucije sa njenom strukturom – eksterna održivost,</a:t>
            </a:r>
          </a:p>
          <a:p>
            <a:r>
              <a:rPr lang="vi-VN" dirty="0" smtClean="0">
                <a:latin typeface="Calibri (Body)"/>
              </a:rPr>
              <a:t>Interesa, potreba i prava društvnog sistema sa njenom strukturom – sistemska održivost.</a:t>
            </a:r>
          </a:p>
          <a:p>
            <a:endParaRPr lang="en-US" dirty="0">
              <a:latin typeface="Calibri (Body)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Latn-CS" dirty="0" smtClean="0"/>
              <a:t>Shema (ne)održivosti institucije</a:t>
            </a:r>
            <a:endParaRPr lang="sl-SI" dirty="0" smtClean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000108"/>
            <a:ext cx="7500990" cy="5286412"/>
          </a:xfrm>
        </p:spPr>
        <p:txBody>
          <a:bodyPr>
            <a:normAutofit lnSpcReduction="10000"/>
          </a:bodyPr>
          <a:lstStyle/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800" b="1" dirty="0" smtClean="0"/>
              <a:t>NARUŠAVANJE PRINCIPA LEGITIMITET – POTREBE I INTERESI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b="1" dirty="0" smtClean="0"/>
              <a:t>NARUŠAVANJE PRINCIPA LEGALITET – PRAVA   </a:t>
            </a:r>
            <a:endParaRPr lang="sl-SI" sz="1000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                                               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                     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 </a:t>
            </a:r>
            <a:r>
              <a:rPr lang="sl-SI" sz="1000" b="1" dirty="0" smtClean="0"/>
              <a:t>NEODRŽIVOST INSTITUCIJE</a:t>
            </a:r>
            <a:endParaRPr lang="sl-SI" sz="1000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upravljačka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normativna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kadrovska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tehnološka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materijalna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           javna (funkcionalno okruženje)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1000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l-SI" sz="1000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1000" b="1" dirty="0" smtClean="0"/>
              <a:t>DEZORGANIZACIJA INSTITUCIJE 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Nemogućnosti institucije da zadovolji potrebe i prava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1000" b="1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1000" b="1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1000" b="1" dirty="0" smtClean="0"/>
              <a:t>DEVIJACIJA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1000" b="1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1000" b="1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1000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1000" b="1" dirty="0" smtClean="0"/>
              <a:t>ALTERNATIVNE STRUKURE I FUNKCIJE 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na personalnom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na grupnom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dirty="0" smtClean="0"/>
              <a:t>na institucionalnom nivou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l-SI" sz="1000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1000" dirty="0" smtClean="0"/>
              <a:t>            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1000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1000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1000" dirty="0" smtClean="0"/>
              <a:t>               INOVATIVNA DEVIJACIJA                         KORUPTIVNA DEVIJACIJA</a:t>
            </a:r>
            <a:endParaRPr lang="sl-SI" sz="1000" b="1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l-SI" sz="1000" b="1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l-SI" sz="1000" b="1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l-SI" sz="1000" b="1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l-SI" sz="1000" b="1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l-SI" sz="1000" b="1" dirty="0" smtClean="0"/>
              <a:t>POTREBE, INTERESI I PRAVA PRIPADNIKA I KLIJENATA INSTITUCIJE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4643438" y="2500306"/>
            <a:ext cx="0" cy="217487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4643438" y="4572008"/>
            <a:ext cx="0" cy="290265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2051050" y="1628775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051050" y="5373688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643438" y="3500438"/>
            <a:ext cx="0" cy="215900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643438" y="3071810"/>
            <a:ext cx="0" cy="215900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6300788" y="537368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7308850" y="1628775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Šta je (sve) korupcija? </a:t>
            </a:r>
            <a:endParaRPr lang="sl-SI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185990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Latn-CS" dirty="0" smtClean="0"/>
              <a:t>Stanje </a:t>
            </a:r>
            <a:r>
              <a:rPr lang="sr-Latn-CS" b="1" dirty="0" smtClean="0"/>
              <a:t>društva</a:t>
            </a:r>
            <a:r>
              <a:rPr lang="sr-Latn-CS" dirty="0" smtClean="0"/>
              <a:t> – dominacija principa moći nad principom vlasti i zakonitosti</a:t>
            </a:r>
          </a:p>
          <a:p>
            <a:pPr eaLnBrk="1" hangingPunct="1">
              <a:defRPr/>
            </a:pPr>
            <a:r>
              <a:rPr lang="sr-Latn-CS" dirty="0" smtClean="0"/>
              <a:t>Stanje </a:t>
            </a:r>
            <a:r>
              <a:rPr lang="sr-Latn-CS" b="1" dirty="0" smtClean="0"/>
              <a:t>države</a:t>
            </a:r>
            <a:r>
              <a:rPr lang="sr-Latn-CS" dirty="0" smtClean="0"/>
              <a:t> – zarobljena država (</a:t>
            </a:r>
            <a:r>
              <a:rPr lang="sr-Latn-CS" dirty="0" err="1" smtClean="0"/>
              <a:t>Transparency</a:t>
            </a:r>
            <a:r>
              <a:rPr lang="sr-Latn-CS" dirty="0" smtClean="0"/>
              <a:t> </a:t>
            </a:r>
            <a:r>
              <a:rPr lang="sr-Latn-CS" dirty="0" err="1" smtClean="0"/>
              <a:t>Index</a:t>
            </a:r>
            <a:r>
              <a:rPr lang="sr-Latn-CS" dirty="0" smtClean="0"/>
              <a:t>)</a:t>
            </a:r>
          </a:p>
          <a:p>
            <a:pPr eaLnBrk="1" hangingPunct="1">
              <a:defRPr/>
            </a:pPr>
            <a:r>
              <a:rPr lang="sr-Latn-CS" dirty="0" smtClean="0"/>
              <a:t>Stanje </a:t>
            </a:r>
            <a:r>
              <a:rPr lang="sr-Latn-CS" b="1" dirty="0" smtClean="0"/>
              <a:t>institucija</a:t>
            </a:r>
            <a:r>
              <a:rPr lang="sr-Latn-CS" dirty="0" smtClean="0"/>
              <a:t> – neodrživost institucija usled koje nastaju alternativne strukture i funkcije</a:t>
            </a:r>
            <a:endParaRPr lang="en-US" dirty="0" smtClean="0"/>
          </a:p>
          <a:p>
            <a:pPr eaLnBrk="1" hangingPunct="1">
              <a:defRPr/>
            </a:pPr>
            <a:r>
              <a:rPr lang="sr-Latn-CS" dirty="0" smtClean="0"/>
              <a:t>Stanje </a:t>
            </a:r>
            <a:r>
              <a:rPr lang="sr-Latn-CS" b="1" dirty="0" smtClean="0"/>
              <a:t>pojedinca</a:t>
            </a:r>
            <a:r>
              <a:rPr lang="sr-Latn-CS" dirty="0" smtClean="0"/>
              <a:t> – </a:t>
            </a:r>
            <a:r>
              <a:rPr lang="sr-Latn-CS" dirty="0" err="1" smtClean="0"/>
              <a:t>anomijska</a:t>
            </a:r>
            <a:r>
              <a:rPr lang="sr-Latn-CS" dirty="0" smtClean="0"/>
              <a:t> razmena javnih </a:t>
            </a:r>
            <a:r>
              <a:rPr lang="en-US" dirty="0" err="1" smtClean="0"/>
              <a:t>dobara</a:t>
            </a:r>
            <a:r>
              <a:rPr lang="en-US" dirty="0" smtClean="0"/>
              <a:t> </a:t>
            </a:r>
            <a:r>
              <a:rPr lang="sr-Latn-CS" dirty="0" smtClean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l-SI" dirty="0" smtClean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Latn-CS" dirty="0" smtClean="0"/>
              <a:t>Šta je (sve) korupcija?</a:t>
            </a:r>
            <a:br>
              <a:rPr lang="sr-Latn-CS" dirty="0" smtClean="0"/>
            </a:br>
            <a:r>
              <a:rPr lang="sr-Latn-CS" dirty="0" smtClean="0"/>
              <a:t>- istorija definicije- </a:t>
            </a:r>
            <a:endParaRPr lang="sl-SI" dirty="0" smtClean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785926"/>
            <a:ext cx="8229600" cy="2471741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Latn-CS" dirty="0" smtClean="0"/>
              <a:t>U prvu grupu objašnjenja korupcije </a:t>
            </a:r>
            <a:r>
              <a:rPr lang="sr-Latn-CS" dirty="0" err="1" smtClean="0"/>
              <a:t>ubrajamo</a:t>
            </a:r>
            <a:r>
              <a:rPr lang="sr-Latn-CS" dirty="0" smtClean="0"/>
              <a:t> Platonovo, Aristotelovo, </a:t>
            </a:r>
            <a:r>
              <a:rPr lang="sr-Latn-CS" dirty="0" err="1" smtClean="0"/>
              <a:t>Polibijevo</a:t>
            </a:r>
            <a:r>
              <a:rPr lang="sr-Latn-CS" dirty="0" smtClean="0"/>
              <a:t> i </a:t>
            </a:r>
            <a:r>
              <a:rPr lang="sr-Latn-CS" dirty="0" err="1" smtClean="0"/>
              <a:t>Monteskijeovo</a:t>
            </a:r>
            <a:r>
              <a:rPr lang="sr-Latn-CS" dirty="0" smtClean="0"/>
              <a:t> objašnjenje </a:t>
            </a:r>
            <a:r>
              <a:rPr lang="sr-Latn-CS" dirty="0" err="1" smtClean="0"/>
              <a:t>korupcij</a:t>
            </a:r>
            <a:r>
              <a:rPr lang="en-US" dirty="0" smtClean="0"/>
              <a:t>e</a:t>
            </a:r>
            <a:r>
              <a:rPr lang="sr-Latn-CS" dirty="0" smtClean="0"/>
              <a:t> kao </a:t>
            </a:r>
            <a:r>
              <a:rPr lang="sr-Latn-CS" dirty="0" err="1" smtClean="0"/>
              <a:t>kvarenj</a:t>
            </a:r>
            <a:r>
              <a:rPr lang="en-US" dirty="0" smtClean="0"/>
              <a:t>a</a:t>
            </a:r>
            <a:r>
              <a:rPr lang="sr-Latn-CS" dirty="0" smtClean="0"/>
              <a:t> vlasti, vladanje koje nije u opštem interesu, tj. interesu političke zajednice – države/pokrajine/grada</a:t>
            </a:r>
            <a:r>
              <a:rPr lang="en-US" dirty="0" smtClean="0"/>
              <a:t>.</a:t>
            </a:r>
            <a:endParaRPr lang="sr-Latn-RS" dirty="0" smtClean="0"/>
          </a:p>
          <a:p>
            <a:pPr eaLnBrk="1" hangingPunct="1">
              <a:defRPr/>
            </a:pPr>
            <a:endParaRPr lang="sr-Latn-CS" dirty="0" smtClean="0"/>
          </a:p>
          <a:p>
            <a:pPr>
              <a:defRPr/>
            </a:pPr>
            <a:r>
              <a:rPr lang="sr-Latn-CS" dirty="0" smtClean="0"/>
              <a:t>Drugi pristup </a:t>
            </a:r>
            <a:r>
              <a:rPr lang="en-US" dirty="0" smtClean="0"/>
              <a:t>o </a:t>
            </a:r>
            <a:r>
              <a:rPr lang="sr-Latn-CS" dirty="0" smtClean="0"/>
              <a:t>korupciji razvili </a:t>
            </a:r>
            <a:r>
              <a:rPr lang="sr-Latn-CS" dirty="0"/>
              <a:t>su Makijaveli </a:t>
            </a:r>
            <a:r>
              <a:rPr lang="sr-Latn-CS" dirty="0" smtClean="0"/>
              <a:t>i Ruso, koji su smatrali da je korupcija moralno kvarenje građana, odnosno poništavanje društvenih vrednosti i vrlina kod građana.</a:t>
            </a:r>
            <a:endParaRPr lang="sl-SI" dirty="0" smtClean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Latn-CS" dirty="0" smtClean="0"/>
              <a:t>Šta je (sve) korupcija?</a:t>
            </a:r>
            <a:br>
              <a:rPr lang="sr-Latn-CS" dirty="0" smtClean="0"/>
            </a:br>
            <a:r>
              <a:rPr lang="sr-Latn-CS" dirty="0" smtClean="0"/>
              <a:t>- aktuelno stanje -</a:t>
            </a:r>
            <a:endParaRPr lang="sl-SI" dirty="0" smtClean="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4114816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b="1" dirty="0" smtClean="0"/>
              <a:t>U savremenoj literaturi postoje tri grupe definicija ove pojave:</a:t>
            </a:r>
            <a:endParaRPr lang="sr-Latn-CS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Latn-C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Latn-CS" dirty="0" smtClean="0"/>
              <a:t>Administrativno definisanje korupcije – korupcija je devijantno ponašanje pojedinca u odnosu na formalnu ulogu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Latn-CS" dirty="0" smtClean="0"/>
              <a:t>Ekonomsko definisanje korupcije – korupcija je </a:t>
            </a:r>
            <a:r>
              <a:rPr lang="sr-Latn-CS" dirty="0" err="1" smtClean="0"/>
              <a:t>maksimizacija</a:t>
            </a:r>
            <a:r>
              <a:rPr lang="sr-Latn-CS" dirty="0" smtClean="0"/>
              <a:t> profita</a:t>
            </a:r>
            <a:r>
              <a:rPr lang="en-US" dirty="0" smtClean="0"/>
              <a:t>,</a:t>
            </a:r>
            <a:r>
              <a:rPr lang="sr-Latn-CS" dirty="0" smtClean="0"/>
              <a:t> kršenjem zakona i morala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Latn-CS" dirty="0" smtClean="0"/>
              <a:t>Javno-interesna definicija korupcije – korišćenje javnih sredstava za lične interese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sr-Latn-C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b="1" dirty="0" smtClean="0"/>
              <a:t>Tri definicije koje se najviše koriste: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l-SI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l-SI" dirty="0" smtClean="0"/>
              <a:t>Z</a:t>
            </a:r>
            <a:r>
              <a:rPr lang="sr-Cyrl-CS" dirty="0" err="1" smtClean="0"/>
              <a:t>loupotreba</a:t>
            </a:r>
            <a:r>
              <a:rPr lang="sr-Cyrl-CS" dirty="0" smtClean="0"/>
              <a:t> javnih resursa zarad ličnih interesa (Svetska banka</a:t>
            </a:r>
            <a:r>
              <a:rPr lang="sl-SI" dirty="0" smtClean="0"/>
              <a:t>)</a:t>
            </a:r>
          </a:p>
          <a:p>
            <a:pPr marL="118872" indent="0" eaLnBrk="1" hangingPunct="1">
              <a:lnSpc>
                <a:spcPct val="80000"/>
              </a:lnSpc>
              <a:buNone/>
              <a:defRPr/>
            </a:pPr>
            <a:endParaRPr lang="sl-SI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l-SI" dirty="0" smtClean="0"/>
              <a:t>N</a:t>
            </a:r>
            <a:r>
              <a:rPr lang="sr-Cyrl-CS" dirty="0" err="1" smtClean="0"/>
              <a:t>arušavanje</a:t>
            </a:r>
            <a:r>
              <a:rPr lang="sr-Cyrl-CS" dirty="0" smtClean="0"/>
              <a:t> principa nepristrasnosti (Vito Tanci</a:t>
            </a:r>
            <a:r>
              <a:rPr lang="sr-Latn-CS" dirty="0" smtClean="0"/>
              <a:t>)</a:t>
            </a:r>
          </a:p>
          <a:p>
            <a:pPr marL="118872" indent="0" eaLnBrk="1" hangingPunct="1">
              <a:lnSpc>
                <a:spcPct val="80000"/>
              </a:lnSpc>
              <a:buNone/>
              <a:defRPr/>
            </a:pPr>
            <a:endParaRPr lang="sl-SI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l-SI" dirty="0" smtClean="0"/>
              <a:t>D</a:t>
            </a:r>
            <a:r>
              <a:rPr lang="sr-Cyrl-CS" dirty="0" err="1" smtClean="0"/>
              <a:t>evijant</a:t>
            </a:r>
            <a:r>
              <a:rPr lang="sr-Latn-RS" dirty="0" smtClean="0"/>
              <a:t>n</a:t>
            </a:r>
            <a:r>
              <a:rPr lang="sr-Cyrl-CS" dirty="0" smtClean="0"/>
              <a:t>o ponašanje u odnosu na formalnu ulogu (</a:t>
            </a:r>
            <a:r>
              <a:rPr lang="sr-Cyrl-CS" dirty="0" err="1" smtClean="0"/>
              <a:t>Nye</a:t>
            </a:r>
            <a:r>
              <a:rPr lang="sr-Cyrl-CS" dirty="0" smtClean="0"/>
              <a:t> i </a:t>
            </a:r>
            <a:r>
              <a:rPr lang="sr-Cyrl-CS" dirty="0" err="1" smtClean="0"/>
              <a:t>Khan</a:t>
            </a:r>
            <a:r>
              <a:rPr lang="sr-Cyrl-CS" dirty="0" smtClean="0"/>
              <a:t>)</a:t>
            </a:r>
            <a:endParaRPr lang="sl-SI" dirty="0" smtClean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2624</Words>
  <Application>Microsoft Office PowerPoint</Application>
  <PresentationFormat>On-screen Show (4:3)</PresentationFormat>
  <Paragraphs>421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Office Theme</vt:lpstr>
      <vt:lpstr>1_Office Theme</vt:lpstr>
      <vt:lpstr>  Integritet političkih partija u Srbiji </vt:lpstr>
      <vt:lpstr>Teorijsko-pojmovni okvir istraživanja</vt:lpstr>
      <vt:lpstr>INSTITUCIJE - definicija- </vt:lpstr>
      <vt:lpstr>INSTITUCIJE - analiza - </vt:lpstr>
      <vt:lpstr>Holistički pristup integritetu</vt:lpstr>
      <vt:lpstr>Shema (ne)održivosti institucije</vt:lpstr>
      <vt:lpstr>Šta je (sve) korupcija? </vt:lpstr>
      <vt:lpstr>Šta je (sve) korupcija? - istorija definicije- </vt:lpstr>
      <vt:lpstr>Šta je (sve) korupcija? - aktuelno stanje -</vt:lpstr>
      <vt:lpstr>Šta je INTEGRITET?</vt:lpstr>
      <vt:lpstr>Principi etičkog upravljanja</vt:lpstr>
      <vt:lpstr>KANADA primer</vt:lpstr>
      <vt:lpstr>SAD primer</vt:lpstr>
      <vt:lpstr>AUSTRALIJA primer</vt:lpstr>
      <vt:lpstr> Integritativna definicija  političkih stranaka </vt:lpstr>
      <vt:lpstr> Principi integriteta  političkog organizovanja: </vt:lpstr>
      <vt:lpstr>Principi integriteta  političkog organizovanja:</vt:lpstr>
      <vt:lpstr>Principi integriteta  političkog organizovanja:</vt:lpstr>
      <vt:lpstr>Metodologija</vt:lpstr>
      <vt:lpstr>Tehnika prikupljanja podataka</vt:lpstr>
      <vt:lpstr> Nalazi istraživanja</vt:lpstr>
      <vt:lpstr>O političkom životu, u načelu:</vt:lpstr>
      <vt:lpstr>Političke stranke -  reprezentativna (ne)funkcionalnost</vt:lpstr>
      <vt:lpstr>Političke stranke –  ideološka (ne)funkcionalnost </vt:lpstr>
      <vt:lpstr>Političke stranke:  upravljačko-organizaciona  (ne)funkcionalnost</vt:lpstr>
      <vt:lpstr>Upravljanje na nivou stranke</vt:lpstr>
      <vt:lpstr>Komunikacija unutar stranke</vt:lpstr>
      <vt:lpstr>O liderima</vt:lpstr>
      <vt:lpstr>Članovi stranke</vt:lpstr>
      <vt:lpstr>Odnos građana i stranaka</vt:lpstr>
      <vt:lpstr>Prijem članstva </vt:lpstr>
      <vt:lpstr> Mehanizmi napredovanja/nazadovanja </vt:lpstr>
      <vt:lpstr>Izbor na javne funckije</vt:lpstr>
      <vt:lpstr>Kontrola stranačkih funkcionera</vt:lpstr>
      <vt:lpstr>Stav prema relevantnim  antikorupcijskim i regulatornim telima</vt:lpstr>
      <vt:lpstr>Antikorupcijski instumenti</vt:lpstr>
      <vt:lpstr>Korupcijska formula</vt:lpstr>
      <vt:lpstr>Karakterologija korumpirane stranke</vt:lpstr>
      <vt:lpstr>Korupcija političke stranke</vt:lpstr>
      <vt:lpstr>Tačke poroznosti integriteta</vt:lpstr>
      <vt:lpstr>Predlozi za unapređenje integriteta političkih stranaka  u Srbiji </vt:lpstr>
      <vt:lpstr>Dvostepeni samoregulatorni  institucionalni okvir</vt:lpstr>
      <vt:lpstr>Telo za integritet na nivou stranke</vt:lpstr>
      <vt:lpstr>Komisija za integritet u politici</vt:lpstr>
      <vt:lpstr>Politički etički kodeks</vt:lpstr>
      <vt:lpstr>Pravilnik o izboru na partijske i  javne funkcije, o pogalanju računa i opozivu</vt:lpstr>
      <vt:lpstr>Donatorski/volonterski ugovori</vt:lpstr>
      <vt:lpstr>Predlozi za izmene zakona</vt:lpstr>
      <vt:lpstr>Palmotićeva 17, 11000 Beograd tel:  + 381 11 3230 697; 3244 329 e-mail: office@birodi.rs  www.birodi.rs,  www.tvojstav.com, www.mediamonitor.rs,  www.cistapolitika.rs  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Integritet političkih partija u Srbiji</dc:title>
  <dc:creator>Birodi</dc:creator>
  <cp:lastModifiedBy>Zoja&amp;Nadja</cp:lastModifiedBy>
  <cp:revision>52</cp:revision>
  <dcterms:created xsi:type="dcterms:W3CDTF">2014-09-21T20:34:01Z</dcterms:created>
  <dcterms:modified xsi:type="dcterms:W3CDTF">2014-10-28T23:02:58Z</dcterms:modified>
</cp:coreProperties>
</file>