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31"/>
  </p:notesMasterIdLst>
  <p:handoutMasterIdLst>
    <p:handoutMasterId r:id="rId32"/>
  </p:handoutMasterIdLst>
  <p:sldIdLst>
    <p:sldId id="256" r:id="rId3"/>
    <p:sldId id="332" r:id="rId4"/>
    <p:sldId id="323" r:id="rId5"/>
    <p:sldId id="322" r:id="rId6"/>
    <p:sldId id="324" r:id="rId7"/>
    <p:sldId id="271" r:id="rId8"/>
    <p:sldId id="276" r:id="rId9"/>
    <p:sldId id="331" r:id="rId10"/>
    <p:sldId id="260" r:id="rId11"/>
    <p:sldId id="261" r:id="rId12"/>
    <p:sldId id="257" r:id="rId13"/>
    <p:sldId id="262" r:id="rId14"/>
    <p:sldId id="330" r:id="rId15"/>
    <p:sldId id="265" r:id="rId16"/>
    <p:sldId id="266" r:id="rId17"/>
    <p:sldId id="269" r:id="rId18"/>
    <p:sldId id="268" r:id="rId19"/>
    <p:sldId id="281" r:id="rId20"/>
    <p:sldId id="329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317" r:id="rId30"/>
  </p:sldIdLst>
  <p:sldSz cx="9144000" cy="6858000" type="screen4x3"/>
  <p:notesSz cx="6815138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neza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82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F4802-6977-42F7-AB8E-8C25B323F25E}" type="doc">
      <dgm:prSet loTypeId="urn:microsoft.com/office/officeart/2005/8/layout/radial4" loCatId="relationship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0827CF3-0D30-4809-B29F-01A06CB93F49}">
      <dgm:prSet phldrT="[Text]"/>
      <dgm:spPr/>
      <dgm:t>
        <a:bodyPr/>
        <a:lstStyle/>
        <a:p>
          <a:r>
            <a:rPr lang="sr-Latn-RS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Politička partija</a:t>
          </a:r>
        </a:p>
      </dgm:t>
    </dgm:pt>
    <dgm:pt modelId="{DF0AADEF-1222-4634-AB54-F9B01B5CE549}" type="parTrans" cxnId="{C6D68370-B0CD-4D7D-A492-176DBF69BC7A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1C1D85-C34D-4B19-87AE-4F362E001A0F}" type="sibTrans" cxnId="{C6D68370-B0CD-4D7D-A492-176DBF69BC7A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C4C963-7427-4371-9ED9-369AB7F88CE4}">
      <dgm:prSet phldrT="[Text]"/>
      <dgm:spPr/>
      <dgm:t>
        <a:bodyPr/>
        <a:lstStyle/>
        <a:p>
          <a:r>
            <a:rPr lang="en-US" b="1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</a:t>
          </a:r>
          <a:r>
            <a:rPr lang="sr-Latn-RS" b="1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lanstvo</a:t>
          </a:r>
        </a:p>
        <a:p>
          <a:r>
            <a:rPr lang="sr-Latn-RS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Realizacija ličnih, klasno-slojnih, profesionalnih, ideoloških vrednosti i interesa kroz osvajanje i očuvanje vlasti</a:t>
          </a:r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DC6580-76C8-4A8E-9F6A-EBD0D89DA2B8}" type="parTrans" cxnId="{8FC8ABFF-A537-42DC-9B7B-7D7D5D88B474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9CDAAA-A705-4880-A4DB-B99B04995307}" type="sibTrans" cxnId="{8FC8ABFF-A537-42DC-9B7B-7D7D5D88B474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1D4AAE-BC93-4CE8-A89A-79F6C10897E7}">
      <dgm:prSet phldrT="[Text]"/>
      <dgm:spPr/>
      <dgm:t>
        <a:bodyPr/>
        <a:lstStyle/>
        <a:p>
          <a:r>
            <a:rPr lang="sr-Latn-RS" b="1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Pristalice/glasači</a:t>
          </a:r>
        </a:p>
        <a:p>
          <a:r>
            <a:rPr lang="sr-Latn-RS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Realizacija ličnih, klasno-slojnih, profesionalnih, ideoloških vrednosti i interesa</a:t>
          </a:r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4A342B-9499-47EC-82DE-0270EB64A341}" type="parTrans" cxnId="{B5B348F1-D980-48B3-9B30-42E28F1E1EEB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9C0F5C-1AC2-4D5D-8AFE-540EF36785EC}" type="sibTrans" cxnId="{B5B348F1-D980-48B3-9B30-42E28F1E1EEB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5B1BCD-6644-48D2-98DF-F84D51EA369C}">
      <dgm:prSet phldrT="[Text]"/>
      <dgm:spPr/>
      <dgm:t>
        <a:bodyPr/>
        <a:lstStyle/>
        <a:p>
          <a:r>
            <a:rPr lang="sr-Latn-RS" b="1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Društvo</a:t>
          </a:r>
        </a:p>
        <a:p>
          <a:r>
            <a:rPr lang="sr-Latn-RS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Kreiranje i realizacija javnih politika kroz upravljanje javnim institucijama na zakonit način i u javnom interesu</a:t>
          </a:r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F9FD4B-EE22-496A-850F-0D7BBB6AEE54}" type="parTrans" cxnId="{70E3402A-7ABB-4E74-BE8C-5CB0AA38F5AC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08181C-7271-4850-8126-9A0383DB44EB}" type="sibTrans" cxnId="{70E3402A-7ABB-4E74-BE8C-5CB0AA38F5AC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7FE71B-D13E-49F1-AD92-934D8EB5B1FA}" type="pres">
      <dgm:prSet presAssocID="{790F4802-6977-42F7-AB8E-8C25B323F2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CC585F-3D13-4577-B17A-28697037DB86}" type="pres">
      <dgm:prSet presAssocID="{20827CF3-0D30-4809-B29F-01A06CB93F49}" presName="centerShape" presStyleLbl="node0" presStyleIdx="0" presStyleCnt="1"/>
      <dgm:spPr/>
      <dgm:t>
        <a:bodyPr/>
        <a:lstStyle/>
        <a:p>
          <a:endParaRPr lang="en-US"/>
        </a:p>
      </dgm:t>
    </dgm:pt>
    <dgm:pt modelId="{A94372E3-83BE-40C7-BF9C-C41697B92852}" type="pres">
      <dgm:prSet presAssocID="{E1DC6580-76C8-4A8E-9F6A-EBD0D89DA2B8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459136B8-9B25-4F30-A5BC-25C9D3E74153}" type="pres">
      <dgm:prSet presAssocID="{90C4C963-7427-4371-9ED9-369AB7F88CE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640330-1CED-4E9B-B9A4-B1469D92ECD1}" type="pres">
      <dgm:prSet presAssocID="{B94A342B-9499-47EC-82DE-0270EB64A341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8105C662-76E7-46E4-9E76-048D2D7D8B9B}" type="pres">
      <dgm:prSet presAssocID="{661D4AAE-BC93-4CE8-A89A-79F6C10897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652CA-152E-4679-83AC-1589DBB4461C}" type="pres">
      <dgm:prSet presAssocID="{48F9FD4B-EE22-496A-850F-0D7BBB6AEE54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1251BCA9-CF59-4588-BF0D-93770F7D7A73}" type="pres">
      <dgm:prSet presAssocID="{105B1BCD-6644-48D2-98DF-F84D51EA36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D9F350-08E9-497F-B0D1-EFF5B584F6B4}" type="presOf" srcId="{790F4802-6977-42F7-AB8E-8C25B323F25E}" destId="{A97FE71B-D13E-49F1-AD92-934D8EB5B1FA}" srcOrd="0" destOrd="0" presId="urn:microsoft.com/office/officeart/2005/8/layout/radial4"/>
    <dgm:cxn modelId="{54F0159E-797A-4A1F-9EE1-F6E20CFFBC61}" type="presOf" srcId="{661D4AAE-BC93-4CE8-A89A-79F6C10897E7}" destId="{8105C662-76E7-46E4-9E76-048D2D7D8B9B}" srcOrd="0" destOrd="0" presId="urn:microsoft.com/office/officeart/2005/8/layout/radial4"/>
    <dgm:cxn modelId="{51A2F98E-EC45-4B63-9EDB-CDF5DF26DAD9}" type="presOf" srcId="{90C4C963-7427-4371-9ED9-369AB7F88CE4}" destId="{459136B8-9B25-4F30-A5BC-25C9D3E74153}" srcOrd="0" destOrd="0" presId="urn:microsoft.com/office/officeart/2005/8/layout/radial4"/>
    <dgm:cxn modelId="{C6D68370-B0CD-4D7D-A492-176DBF69BC7A}" srcId="{790F4802-6977-42F7-AB8E-8C25B323F25E}" destId="{20827CF3-0D30-4809-B29F-01A06CB93F49}" srcOrd="0" destOrd="0" parTransId="{DF0AADEF-1222-4634-AB54-F9B01B5CE549}" sibTransId="{DF1C1D85-C34D-4B19-87AE-4F362E001A0F}"/>
    <dgm:cxn modelId="{46CF5053-B1F0-425F-8D2F-2B18E9127936}" type="presOf" srcId="{20827CF3-0D30-4809-B29F-01A06CB93F49}" destId="{87CC585F-3D13-4577-B17A-28697037DB86}" srcOrd="0" destOrd="0" presId="urn:microsoft.com/office/officeart/2005/8/layout/radial4"/>
    <dgm:cxn modelId="{B5B348F1-D980-48B3-9B30-42E28F1E1EEB}" srcId="{20827CF3-0D30-4809-B29F-01A06CB93F49}" destId="{661D4AAE-BC93-4CE8-A89A-79F6C10897E7}" srcOrd="1" destOrd="0" parTransId="{B94A342B-9499-47EC-82DE-0270EB64A341}" sibTransId="{A59C0F5C-1AC2-4D5D-8AFE-540EF36785EC}"/>
    <dgm:cxn modelId="{70E3402A-7ABB-4E74-BE8C-5CB0AA38F5AC}" srcId="{20827CF3-0D30-4809-B29F-01A06CB93F49}" destId="{105B1BCD-6644-48D2-98DF-F84D51EA369C}" srcOrd="2" destOrd="0" parTransId="{48F9FD4B-EE22-496A-850F-0D7BBB6AEE54}" sibTransId="{DC08181C-7271-4850-8126-9A0383DB44EB}"/>
    <dgm:cxn modelId="{8FC8ABFF-A537-42DC-9B7B-7D7D5D88B474}" srcId="{20827CF3-0D30-4809-B29F-01A06CB93F49}" destId="{90C4C963-7427-4371-9ED9-369AB7F88CE4}" srcOrd="0" destOrd="0" parTransId="{E1DC6580-76C8-4A8E-9F6A-EBD0D89DA2B8}" sibTransId="{AB9CDAAA-A705-4880-A4DB-B99B04995307}"/>
    <dgm:cxn modelId="{AB41367B-D31E-4C97-B353-0BB94FF10D4B}" type="presOf" srcId="{B94A342B-9499-47EC-82DE-0270EB64A341}" destId="{4E640330-1CED-4E9B-B9A4-B1469D92ECD1}" srcOrd="0" destOrd="0" presId="urn:microsoft.com/office/officeart/2005/8/layout/radial4"/>
    <dgm:cxn modelId="{E00B516D-C8D4-43B2-881F-AD3091C5FFEF}" type="presOf" srcId="{105B1BCD-6644-48D2-98DF-F84D51EA369C}" destId="{1251BCA9-CF59-4588-BF0D-93770F7D7A73}" srcOrd="0" destOrd="0" presId="urn:microsoft.com/office/officeart/2005/8/layout/radial4"/>
    <dgm:cxn modelId="{0A918CB5-9F20-4E58-8DEB-3F9B3DC29E1D}" type="presOf" srcId="{48F9FD4B-EE22-496A-850F-0D7BBB6AEE54}" destId="{732652CA-152E-4679-83AC-1589DBB4461C}" srcOrd="0" destOrd="0" presId="urn:microsoft.com/office/officeart/2005/8/layout/radial4"/>
    <dgm:cxn modelId="{18FED0BA-0E96-40BB-AFF2-8C9B179566DE}" type="presOf" srcId="{E1DC6580-76C8-4A8E-9F6A-EBD0D89DA2B8}" destId="{A94372E3-83BE-40C7-BF9C-C41697B92852}" srcOrd="0" destOrd="0" presId="urn:microsoft.com/office/officeart/2005/8/layout/radial4"/>
    <dgm:cxn modelId="{1C230D48-61D7-4F3E-A652-B905DDC41643}" type="presParOf" srcId="{A97FE71B-D13E-49F1-AD92-934D8EB5B1FA}" destId="{87CC585F-3D13-4577-B17A-28697037DB86}" srcOrd="0" destOrd="0" presId="urn:microsoft.com/office/officeart/2005/8/layout/radial4"/>
    <dgm:cxn modelId="{8916A30B-B9BC-412A-8BE4-B21E268AD80E}" type="presParOf" srcId="{A97FE71B-D13E-49F1-AD92-934D8EB5B1FA}" destId="{A94372E3-83BE-40C7-BF9C-C41697B92852}" srcOrd="1" destOrd="0" presId="urn:microsoft.com/office/officeart/2005/8/layout/radial4"/>
    <dgm:cxn modelId="{A1C65ADA-9B51-4D30-A663-7BDD4B710D75}" type="presParOf" srcId="{A97FE71B-D13E-49F1-AD92-934D8EB5B1FA}" destId="{459136B8-9B25-4F30-A5BC-25C9D3E74153}" srcOrd="2" destOrd="0" presId="urn:microsoft.com/office/officeart/2005/8/layout/radial4"/>
    <dgm:cxn modelId="{565F275E-D5E0-4F57-A692-FC1C4EE247A3}" type="presParOf" srcId="{A97FE71B-D13E-49F1-AD92-934D8EB5B1FA}" destId="{4E640330-1CED-4E9B-B9A4-B1469D92ECD1}" srcOrd="3" destOrd="0" presId="urn:microsoft.com/office/officeart/2005/8/layout/radial4"/>
    <dgm:cxn modelId="{82ADCF52-D4CE-43C4-8707-A65A59647833}" type="presParOf" srcId="{A97FE71B-D13E-49F1-AD92-934D8EB5B1FA}" destId="{8105C662-76E7-46E4-9E76-048D2D7D8B9B}" srcOrd="4" destOrd="0" presId="urn:microsoft.com/office/officeart/2005/8/layout/radial4"/>
    <dgm:cxn modelId="{8E1765C8-4554-4C60-B985-5E1FA90A0472}" type="presParOf" srcId="{A97FE71B-D13E-49F1-AD92-934D8EB5B1FA}" destId="{732652CA-152E-4679-83AC-1589DBB4461C}" srcOrd="5" destOrd="0" presId="urn:microsoft.com/office/officeart/2005/8/layout/radial4"/>
    <dgm:cxn modelId="{B99D7E37-252F-4B57-A7C0-DD6F0B6638E9}" type="presParOf" srcId="{A97FE71B-D13E-49F1-AD92-934D8EB5B1FA}" destId="{1251BCA9-CF59-4588-BF0D-93770F7D7A7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CC585F-3D13-4577-B17A-28697037DB86}">
      <dsp:nvSpPr>
        <dsp:cNvPr id="0" name=""/>
        <dsp:cNvSpPr/>
      </dsp:nvSpPr>
      <dsp:spPr>
        <a:xfrm>
          <a:off x="3029842" y="2582611"/>
          <a:ext cx="2169914" cy="216991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smtClean="0"/>
            <a:t>Politička </a:t>
          </a:r>
          <a:r>
            <a:rPr lang="sr-Latn-RS" sz="3400" kern="1200" smtClean="0"/>
            <a:t>partija</a:t>
          </a:r>
        </a:p>
      </dsp:txBody>
      <dsp:txXfrm>
        <a:off x="3029842" y="2582611"/>
        <a:ext cx="2169914" cy="2169914"/>
      </dsp:txXfrm>
    </dsp:sp>
    <dsp:sp modelId="{A94372E3-83BE-40C7-BF9C-C41697B92852}">
      <dsp:nvSpPr>
        <dsp:cNvPr id="0" name=""/>
        <dsp:cNvSpPr/>
      </dsp:nvSpPr>
      <dsp:spPr>
        <a:xfrm rot="12900000">
          <a:off x="1635726" y="2204134"/>
          <a:ext cx="1661348" cy="6184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59136B8-9B25-4F30-A5BC-25C9D3E74153}">
      <dsp:nvSpPr>
        <dsp:cNvPr id="0" name=""/>
        <dsp:cNvSpPr/>
      </dsp:nvSpPr>
      <dsp:spPr>
        <a:xfrm>
          <a:off x="755243" y="1212324"/>
          <a:ext cx="2061418" cy="1649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Č</a:t>
          </a:r>
          <a:r>
            <a:rPr lang="sr-Latn-RS" sz="1400" b="1" kern="1200" smtClean="0"/>
            <a:t>lanstvo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smtClean="0"/>
            <a:t>Realizacija ličnih, klasno-slojnih, profesionalnih, ideoloških vrednosti i interesa kroz osvajanje i očuvanje vlasti</a:t>
          </a:r>
          <a:endParaRPr lang="en-US" sz="1400" kern="1200"/>
        </a:p>
      </dsp:txBody>
      <dsp:txXfrm>
        <a:off x="755243" y="1212324"/>
        <a:ext cx="2061418" cy="1649134"/>
      </dsp:txXfrm>
    </dsp:sp>
    <dsp:sp modelId="{4E640330-1CED-4E9B-B9A4-B1469D92ECD1}">
      <dsp:nvSpPr>
        <dsp:cNvPr id="0" name=""/>
        <dsp:cNvSpPr/>
      </dsp:nvSpPr>
      <dsp:spPr>
        <a:xfrm rot="16200000">
          <a:off x="3284125" y="1346031"/>
          <a:ext cx="1661348" cy="6184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05C662-76E7-46E4-9E76-048D2D7D8B9B}">
      <dsp:nvSpPr>
        <dsp:cNvPr id="0" name=""/>
        <dsp:cNvSpPr/>
      </dsp:nvSpPr>
      <dsp:spPr>
        <a:xfrm>
          <a:off x="3084090" y="2"/>
          <a:ext cx="2061418" cy="1649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smtClean="0"/>
            <a:t>Pristalice/glasači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smtClean="0"/>
            <a:t>Realizacija ličnih, klasno-slojnih, profesionalnih, ideoloških vrednosti i interesa</a:t>
          </a:r>
          <a:endParaRPr lang="en-US" sz="1400" kern="1200"/>
        </a:p>
      </dsp:txBody>
      <dsp:txXfrm>
        <a:off x="3084090" y="2"/>
        <a:ext cx="2061418" cy="1649134"/>
      </dsp:txXfrm>
    </dsp:sp>
    <dsp:sp modelId="{732652CA-152E-4679-83AC-1589DBB4461C}">
      <dsp:nvSpPr>
        <dsp:cNvPr id="0" name=""/>
        <dsp:cNvSpPr/>
      </dsp:nvSpPr>
      <dsp:spPr>
        <a:xfrm rot="19500000">
          <a:off x="4932524" y="2204134"/>
          <a:ext cx="1661348" cy="6184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51BCA9-CF59-4588-BF0D-93770F7D7A73}">
      <dsp:nvSpPr>
        <dsp:cNvPr id="0" name=""/>
        <dsp:cNvSpPr/>
      </dsp:nvSpPr>
      <dsp:spPr>
        <a:xfrm>
          <a:off x="5412938" y="1212324"/>
          <a:ext cx="2061418" cy="1649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smtClean="0"/>
            <a:t>Društvo</a:t>
          </a:r>
          <a:endParaRPr lang="sr-Latn-RS" sz="1400" b="1" kern="120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smtClean="0"/>
            <a:t>Kreiranje i realizacija </a:t>
          </a:r>
          <a:r>
            <a:rPr lang="sr-Latn-RS" sz="1400" kern="1200" smtClean="0"/>
            <a:t>javnih politika </a:t>
          </a:r>
          <a:r>
            <a:rPr lang="sr-Latn-RS" sz="1400" kern="1200" smtClean="0"/>
            <a:t>kroz </a:t>
          </a:r>
          <a:r>
            <a:rPr lang="sr-Latn-RS" sz="1400" kern="1200" smtClean="0"/>
            <a:t>upravljanje </a:t>
          </a:r>
          <a:r>
            <a:rPr lang="sr-Latn-RS" sz="1400" kern="1200" smtClean="0"/>
            <a:t>javnim institucijama na zakonit način </a:t>
          </a:r>
          <a:r>
            <a:rPr lang="sr-Latn-RS" sz="1400" kern="1200" smtClean="0"/>
            <a:t>i u </a:t>
          </a:r>
          <a:r>
            <a:rPr lang="sr-Latn-RS" sz="1400" kern="1200" smtClean="0"/>
            <a:t>javnom interesu</a:t>
          </a:r>
          <a:endParaRPr lang="en-US" sz="1400" kern="1200"/>
        </a:p>
      </dsp:txBody>
      <dsp:txXfrm>
        <a:off x="5412938" y="1212324"/>
        <a:ext cx="2061418" cy="1649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CD0AB-5EC1-44D7-AE0E-B2A282AFCCE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0800" y="9445625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97D3A-CFFA-42CA-AEA2-6E9AF9F1DE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C6CF-998E-44AD-B1F8-C4014E3ADC7A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4" y="4723448"/>
            <a:ext cx="545211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5169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BDB9D-CF53-4D2D-B710-B7A9E72851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761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400"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05104" cy="13756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0" y="1"/>
            <a:ext cx="3143240" cy="129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Placeholder 5" descr="birodi_logo_1000px - SAJT.jpg"/>
          <p:cNvPicPr>
            <a:picLocks noChangeAspect="1"/>
          </p:cNvPicPr>
          <p:nvPr userDrawn="1"/>
        </p:nvPicPr>
        <p:blipFill>
          <a:blip r:embed="rId2" cstate="print"/>
          <a:srcRect l="26824" r="26824"/>
          <a:stretch>
            <a:fillRect/>
          </a:stretch>
        </p:blipFill>
        <p:spPr>
          <a:xfrm>
            <a:off x="6572264" y="5702110"/>
            <a:ext cx="2143109" cy="1155890"/>
          </a:xfrm>
          <a:prstGeom prst="rect">
            <a:avLst/>
          </a:prstGeom>
        </p:spPr>
      </p:pic>
      <p:pic>
        <p:nvPicPr>
          <p:cNvPr id="10" name="Picture 2" descr="C:\Users\Birodi\Desktop\open-book-on-top-of-pile-of-books3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1552"/>
          </a:xfrm>
          <a:prstGeom prst="rect">
            <a:avLst/>
          </a:prstGeom>
          <a:noFill/>
        </p:spPr>
      </p:pic>
      <p:pic>
        <p:nvPicPr>
          <p:cNvPr id="11" name="Picture 10" descr="C:\Documents and Settings\Stasa\My Documents\JAS OFFICE\NOVI LOGO I MEMORANDUM 2013\logo sr-eg.jpg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6000768"/>
            <a:ext cx="2000264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d.bukvicki\Desktop\Vazno za sve\Serbian_Horizontal_RGB.bmp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6000768"/>
            <a:ext cx="2357422" cy="857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1024" cy="85723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8" y="0"/>
            <a:ext cx="1909872" cy="78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stretch>
            <a:fillRect t="8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A192-7593-4F4E-BA7D-7B28D8A044FF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stretch>
            <a:fillRect t="8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65064-DDF0-4D9C-A3D6-F82A41D3861E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rodi.rs/" TargetMode="External"/><Relationship Id="rId2" Type="http://schemas.openxmlformats.org/officeDocument/2006/relationships/hyperlink" Target="mailto:office@birodi.rs" TargetMode="Externa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jpeg"/><Relationship Id="rId5" Type="http://schemas.openxmlformats.org/officeDocument/2006/relationships/hyperlink" Target="http://www.cistapolitika.rs/" TargetMode="External"/><Relationship Id="rId4" Type="http://schemas.openxmlformats.org/officeDocument/2006/relationships/hyperlink" Target="http://www.mediamonitor.r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43918" cy="1441451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Integritet političkih partija u Srbiji</a:t>
            </a:r>
            <a:br>
              <a:rPr lang="sr-Latn-RS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071570"/>
          </a:xfrm>
        </p:spPr>
        <p:txBody>
          <a:bodyPr/>
          <a:lstStyle/>
          <a:p>
            <a:r>
              <a:rPr lang="sr-Latn-RS" b="1" dirty="0" smtClean="0">
                <a:solidFill>
                  <a:schemeClr val="accent6">
                    <a:lumMod val="50000"/>
                  </a:schemeClr>
                </a:solidFill>
              </a:rPr>
              <a:t>Biro za društvena istraživanja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568952" cy="1363552"/>
          </a:xfrm>
        </p:spPr>
        <p:txBody>
          <a:bodyPr>
            <a:normAutofit/>
          </a:bodyPr>
          <a:lstStyle/>
          <a:p>
            <a:r>
              <a:rPr lang="sr-Latn-RS" smtClean="0"/>
              <a:t>Upravljačko-organizaciona </a:t>
            </a:r>
            <a:br>
              <a:rPr lang="sr-Latn-RS" smtClean="0"/>
            </a:br>
            <a:r>
              <a:rPr lang="sr-Latn-RS" smtClean="0"/>
              <a:t>(</a:t>
            </a:r>
            <a:r>
              <a:rPr lang="sr-Latn-RS" dirty="0" smtClean="0"/>
              <a:t>ne)funkcionalnost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0110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1400" dirty="0" err="1"/>
              <a:t>Postoji</a:t>
            </a:r>
            <a:r>
              <a:rPr lang="en-US" sz="1400" dirty="0"/>
              <a:t> </a:t>
            </a:r>
            <a:r>
              <a:rPr lang="en-US" sz="1400" dirty="0" err="1"/>
              <a:t>svest</a:t>
            </a:r>
            <a:r>
              <a:rPr lang="en-US" sz="1400" dirty="0"/>
              <a:t> o </a:t>
            </a:r>
            <a:r>
              <a:rPr lang="en-US" sz="1400" i="1" dirty="0" err="1"/>
              <a:t>potrebi</a:t>
            </a:r>
            <a:r>
              <a:rPr lang="en-US" sz="1400" i="1" dirty="0"/>
              <a:t> </a:t>
            </a:r>
            <a:r>
              <a:rPr lang="en-US" sz="1400" b="1" i="1" err="1"/>
              <a:t>unutrašnje</a:t>
            </a:r>
            <a:r>
              <a:rPr lang="en-US" sz="1400" b="1" i="1"/>
              <a:t> </a:t>
            </a:r>
            <a:r>
              <a:rPr lang="en-US" sz="1400" b="1" i="1" smtClean="0"/>
              <a:t>demokrat</a:t>
            </a:r>
            <a:r>
              <a:rPr lang="sr-Latn-RS" sz="1400" b="1" i="1" smtClean="0"/>
              <a:t>i</a:t>
            </a:r>
            <a:r>
              <a:rPr lang="en-US" sz="1400" b="1" i="1" smtClean="0"/>
              <a:t>zacije</a:t>
            </a:r>
            <a:r>
              <a:rPr lang="en-US" sz="1400" dirty="0"/>
              <a:t>, pre </a:t>
            </a:r>
            <a:r>
              <a:rPr lang="en-US" sz="1400" err="1"/>
              <a:t>svega</a:t>
            </a:r>
            <a:r>
              <a:rPr lang="en-US" sz="1400"/>
              <a:t> </a:t>
            </a:r>
            <a:r>
              <a:rPr lang="sr-Latn-RS" sz="1400" b="1" smtClean="0"/>
              <a:t>o</a:t>
            </a:r>
            <a:r>
              <a:rPr lang="en-US" sz="1400" b="1" smtClean="0"/>
              <a:t> </a:t>
            </a:r>
            <a:r>
              <a:rPr lang="en-US" sz="1400" b="1" dirty="0" err="1" smtClean="0"/>
              <a:t>unutarstranačkim</a:t>
            </a:r>
            <a:r>
              <a:rPr lang="en-US" sz="1400" b="1" dirty="0" smtClean="0"/>
              <a:t> </a:t>
            </a:r>
            <a:r>
              <a:rPr lang="en-US" sz="1400" b="1" dirty="0" err="1"/>
              <a:t>izborima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kojima</a:t>
            </a:r>
            <a:r>
              <a:rPr lang="en-US" sz="1400" dirty="0"/>
              <a:t> bi </a:t>
            </a:r>
            <a:r>
              <a:rPr lang="en-US" sz="1400" b="1" i="1" dirty="0" err="1" smtClean="0"/>
              <a:t>glas</a:t>
            </a:r>
            <a:r>
              <a:rPr lang="sr-Latn-RS" sz="1400" b="1" i="1" dirty="0" smtClean="0"/>
              <a:t>a</a:t>
            </a:r>
            <a:r>
              <a:rPr lang="en-US" sz="1400" b="1" i="1" dirty="0" smtClean="0"/>
              <a:t>li </a:t>
            </a:r>
            <a:r>
              <a:rPr lang="en-US" sz="1400" b="1" i="1" dirty="0" err="1"/>
              <a:t>i</a:t>
            </a:r>
            <a:r>
              <a:rPr lang="en-US" sz="1400" b="1" i="1" dirty="0"/>
              <a:t> </a:t>
            </a:r>
            <a:r>
              <a:rPr lang="en-US" sz="1400" b="1" i="1" err="1"/>
              <a:t>simpatizeri</a:t>
            </a:r>
            <a:r>
              <a:rPr lang="en-US" sz="1400" b="1" i="1"/>
              <a:t> </a:t>
            </a:r>
            <a:r>
              <a:rPr lang="en-US" sz="1400" b="1" i="1" smtClean="0"/>
              <a:t>stranke</a:t>
            </a:r>
            <a:r>
              <a:rPr lang="sr-Latn-RS" sz="1400" smtClean="0"/>
              <a:t>;</a:t>
            </a:r>
            <a:endParaRPr lang="sr-Latn-RS" sz="1400" dirty="0" smtClean="0"/>
          </a:p>
          <a:p>
            <a:pPr lvl="0"/>
            <a:r>
              <a:rPr lang="en-US" sz="1400" smtClean="0"/>
              <a:t>Dominacija </a:t>
            </a:r>
            <a:r>
              <a:rPr lang="en-US" sz="1400" err="1"/>
              <a:t>neformalne</a:t>
            </a:r>
            <a:r>
              <a:rPr lang="en-US" sz="1400"/>
              <a:t> </a:t>
            </a:r>
            <a:r>
              <a:rPr lang="sr-Latn-RS" sz="1400" smtClean="0"/>
              <a:t>nad formalnom </a:t>
            </a:r>
            <a:r>
              <a:rPr lang="en-US" sz="1400" smtClean="0"/>
              <a:t>struktur</a:t>
            </a:r>
            <a:r>
              <a:rPr lang="sr-Latn-RS" sz="1400" smtClean="0"/>
              <a:t>om,odnosno </a:t>
            </a:r>
            <a:r>
              <a:rPr lang="en-US" sz="1400" b="1" i="1" smtClean="0"/>
              <a:t>oligarhije </a:t>
            </a:r>
            <a:r>
              <a:rPr lang="en-US" sz="1400" b="1" i="1" err="1"/>
              <a:t>nad</a:t>
            </a:r>
            <a:r>
              <a:rPr lang="en-US" sz="1400" b="1" i="1"/>
              <a:t> </a:t>
            </a:r>
            <a:r>
              <a:rPr lang="en-US" sz="1400" b="1" i="1" smtClean="0"/>
              <a:t>procedurom</a:t>
            </a:r>
            <a:r>
              <a:rPr lang="sr-Latn-RS" sz="1400" b="1" smtClean="0"/>
              <a:t>;</a:t>
            </a:r>
            <a:endParaRPr lang="en-US" sz="1400" b="1" dirty="0"/>
          </a:p>
          <a:p>
            <a:r>
              <a:rPr lang="en-US" sz="1400" smtClean="0"/>
              <a:t>Manja </a:t>
            </a:r>
            <a:r>
              <a:rPr lang="en-US" sz="1400" dirty="0" err="1" smtClean="0"/>
              <a:t>stranka</a:t>
            </a:r>
            <a:r>
              <a:rPr lang="sr-Latn-RS" sz="1400" dirty="0" smtClean="0"/>
              <a:t>, </a:t>
            </a:r>
            <a:r>
              <a:rPr lang="en-US" sz="1400" err="1" smtClean="0"/>
              <a:t>veća</a:t>
            </a:r>
            <a:r>
              <a:rPr lang="en-US" sz="1400" smtClean="0"/>
              <a:t> oligarhičnost</a:t>
            </a:r>
            <a:r>
              <a:rPr lang="sr-Latn-RS" sz="1400" smtClean="0"/>
              <a:t>, one</a:t>
            </a:r>
            <a:r>
              <a:rPr lang="en-US" sz="1400" smtClean="0"/>
              <a:t> postaju </a:t>
            </a:r>
            <a:r>
              <a:rPr lang="en-US" sz="1400" b="1" i="1" smtClean="0"/>
              <a:t>privatne firme lidera stranke</a:t>
            </a:r>
            <a:r>
              <a:rPr lang="sr-Latn-RS" sz="1400" smtClean="0"/>
              <a:t>;</a:t>
            </a:r>
            <a:endParaRPr lang="en-US" sz="1400" dirty="0"/>
          </a:p>
          <a:p>
            <a:pPr lvl="0"/>
            <a:r>
              <a:rPr lang="en-US" sz="1400" dirty="0" err="1" smtClean="0"/>
              <a:t>Parti</a:t>
            </a:r>
            <a:r>
              <a:rPr lang="sr-Latn-RS" sz="1400" dirty="0" smtClean="0"/>
              <a:t>j</a:t>
            </a:r>
            <a:r>
              <a:rPr lang="en-US" sz="1400" dirty="0" smtClean="0"/>
              <a:t>ski </a:t>
            </a:r>
            <a:r>
              <a:rPr lang="en-US" sz="1400" b="1" i="1" dirty="0" err="1"/>
              <a:t>nepotizam</a:t>
            </a:r>
            <a:r>
              <a:rPr lang="en-US" sz="1400" b="1" i="1" dirty="0"/>
              <a:t> </a:t>
            </a:r>
            <a:r>
              <a:rPr lang="en-US" sz="1400" b="1" i="1" err="1"/>
              <a:t>i</a:t>
            </a:r>
            <a:r>
              <a:rPr lang="en-US" sz="1400" b="1" i="1"/>
              <a:t> </a:t>
            </a:r>
            <a:r>
              <a:rPr lang="en-US" sz="1400" b="1" i="1" smtClean="0"/>
              <a:t>endogamija</a:t>
            </a:r>
            <a:r>
              <a:rPr lang="sr-Latn-RS" sz="1400" b="1" smtClean="0"/>
              <a:t>;</a:t>
            </a:r>
            <a:endParaRPr lang="sr-Latn-RS" sz="1400" b="1" dirty="0" smtClean="0"/>
          </a:p>
          <a:p>
            <a:pPr lvl="0"/>
            <a:r>
              <a:rPr lang="en-US" sz="1400" smtClean="0"/>
              <a:t>Postoje </a:t>
            </a:r>
            <a:r>
              <a:rPr lang="en-US" sz="1400" dirty="0" err="1" smtClean="0"/>
              <a:t>prakse</a:t>
            </a:r>
            <a:r>
              <a:rPr lang="en-US" sz="1400" dirty="0" smtClean="0"/>
              <a:t> </a:t>
            </a:r>
            <a:r>
              <a:rPr lang="en-US" sz="1400" b="1" i="1" err="1" smtClean="0"/>
              <a:t>unutarstranačkih</a:t>
            </a:r>
            <a:r>
              <a:rPr lang="en-US" sz="1400" b="1" i="1" smtClean="0"/>
              <a:t> izbora</a:t>
            </a:r>
            <a:r>
              <a:rPr lang="en-US" sz="1400" smtClean="0"/>
              <a:t>, </a:t>
            </a:r>
            <a:r>
              <a:rPr lang="en-US" sz="1400" dirty="0" err="1" smtClean="0"/>
              <a:t>ali</a:t>
            </a:r>
            <a:r>
              <a:rPr lang="en-US" sz="1400" dirty="0" smtClean="0"/>
              <a:t> je </a:t>
            </a:r>
            <a:r>
              <a:rPr lang="en-US" sz="1400" dirty="0" err="1" smtClean="0"/>
              <a:t>pitanje</a:t>
            </a:r>
            <a:r>
              <a:rPr lang="en-US" sz="1400" dirty="0" smtClean="0"/>
              <a:t> u </a:t>
            </a:r>
            <a:r>
              <a:rPr lang="en-US" sz="1400" dirty="0" err="1" smtClean="0"/>
              <a:t>kojoj</a:t>
            </a:r>
            <a:r>
              <a:rPr lang="en-US" sz="1400" dirty="0" smtClean="0"/>
              <a:t> </a:t>
            </a:r>
            <a:r>
              <a:rPr lang="en-US" sz="1400" dirty="0" err="1" smtClean="0"/>
              <a:t>meri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demokratski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releva</a:t>
            </a:r>
            <a:r>
              <a:rPr lang="sr-Latn-RS" sz="1400" dirty="0" smtClean="0"/>
              <a:t>n</a:t>
            </a:r>
            <a:r>
              <a:rPr lang="en-US" sz="1400" dirty="0" err="1" smtClean="0"/>
              <a:t>tni</a:t>
            </a:r>
            <a:r>
              <a:rPr lang="en-US" sz="1400" dirty="0" smtClean="0"/>
              <a:t> u </a:t>
            </a:r>
            <a:r>
              <a:rPr lang="sr-Latn-RS" sz="1400" dirty="0" err="1" smtClean="0"/>
              <a:t>pogle</a:t>
            </a:r>
            <a:r>
              <a:rPr lang="en-US" sz="1400" dirty="0" smtClean="0"/>
              <a:t>du </a:t>
            </a:r>
            <a:r>
              <a:rPr lang="en-US" sz="1400" dirty="0" err="1" smtClean="0"/>
              <a:t>kandidata</a:t>
            </a:r>
            <a:r>
              <a:rPr lang="en-US" sz="1400" dirty="0" smtClean="0"/>
              <a:t>, </a:t>
            </a:r>
            <a:r>
              <a:rPr lang="en-US" sz="1400" dirty="0" err="1" smtClean="0"/>
              <a:t>programa</a:t>
            </a:r>
            <a:r>
              <a:rPr lang="en-US" sz="1400" dirty="0" smtClean="0"/>
              <a:t> </a:t>
            </a:r>
            <a:r>
              <a:rPr lang="en-US" sz="1400" err="1" smtClean="0"/>
              <a:t>i</a:t>
            </a:r>
            <a:r>
              <a:rPr lang="en-US" sz="1400" smtClean="0"/>
              <a:t> finansiranja</a:t>
            </a:r>
            <a:r>
              <a:rPr lang="sr-Latn-RS" sz="1400" smtClean="0"/>
              <a:t> (DS kao primer navođen);</a:t>
            </a:r>
            <a:endParaRPr lang="sr-Latn-RS" sz="1400" dirty="0" smtClean="0"/>
          </a:p>
          <a:p>
            <a:pPr lvl="0"/>
            <a:r>
              <a:rPr lang="sr-Latn-RS" sz="1400" b="1" smtClean="0"/>
              <a:t>Timovanje – </a:t>
            </a:r>
            <a:r>
              <a:rPr lang="sr-Latn-RS" sz="1400" smtClean="0"/>
              <a:t>nastanak timova članova stranke unutar stranke, tokom izbora ili donošenja bitnih stranačkih odluka; </a:t>
            </a:r>
          </a:p>
          <a:p>
            <a:r>
              <a:rPr lang="en-US" sz="1400" b="1" i="1" smtClean="0"/>
              <a:t>Glavni odbor je pod uticajem predsednika stranke</a:t>
            </a:r>
            <a:r>
              <a:rPr lang="en-US" sz="1400" smtClean="0"/>
              <a:t>, mora se uvesti izborni sistem koji garantuje personalizaciju</a:t>
            </a:r>
            <a:r>
              <a:rPr lang="sr-Latn-RS" sz="1400" smtClean="0"/>
              <a:t>;</a:t>
            </a:r>
          </a:p>
          <a:p>
            <a:pPr lvl="0"/>
            <a:r>
              <a:rPr lang="en-US" sz="1400" b="1" i="1" smtClean="0"/>
              <a:t>Postoji podela na centralni i lokalni</a:t>
            </a:r>
            <a:r>
              <a:rPr lang="en-US" sz="1400" i="1" smtClean="0"/>
              <a:t> </a:t>
            </a:r>
            <a:r>
              <a:rPr lang="en-US" sz="1400" smtClean="0"/>
              <a:t>nivo koji ima deo svoje autonomije</a:t>
            </a:r>
            <a:r>
              <a:rPr lang="sr-Latn-RS" sz="1400" smtClean="0"/>
              <a:t>;</a:t>
            </a:r>
            <a:r>
              <a:rPr lang="en-US" sz="1400" smtClean="0"/>
              <a:t> Izvestaj</a:t>
            </a:r>
            <a:r>
              <a:rPr lang="sr-Latn-RS" sz="1400" smtClean="0"/>
              <a:t>i</a:t>
            </a:r>
            <a:r>
              <a:rPr lang="en-US" sz="1400" smtClean="0"/>
              <a:t> o radu šalj</a:t>
            </a:r>
            <a:r>
              <a:rPr lang="sr-Latn-RS" sz="1400" smtClean="0"/>
              <a:t>u se </a:t>
            </a:r>
            <a:r>
              <a:rPr lang="en-US" sz="1400" smtClean="0"/>
              <a:t> centrali</a:t>
            </a:r>
          </a:p>
          <a:p>
            <a:pPr lvl="0"/>
            <a:r>
              <a:rPr lang="en-US" sz="1400" b="1" i="1" smtClean="0"/>
              <a:t>Otvorenost</a:t>
            </a:r>
            <a:r>
              <a:rPr lang="en-US" sz="1400" i="1" smtClean="0"/>
              <a:t> </a:t>
            </a:r>
            <a:r>
              <a:rPr lang="en-US" sz="1400" smtClean="0"/>
              <a:t>organa stranke za ne</a:t>
            </a:r>
            <a:r>
              <a:rPr lang="sr-Latn-RS" sz="1400" smtClean="0"/>
              <a:t>č</a:t>
            </a:r>
            <a:r>
              <a:rPr lang="en-US" sz="1400" smtClean="0"/>
              <a:t>lanove</a:t>
            </a:r>
            <a:r>
              <a:rPr lang="sr-Latn-RS" sz="1400" smtClean="0"/>
              <a:t> je mala, izuzetak </a:t>
            </a:r>
            <a:r>
              <a:rPr lang="en-US" sz="1400" smtClean="0"/>
              <a:t>LDP</a:t>
            </a:r>
            <a:r>
              <a:rPr lang="sr-Latn-RS" sz="1400" smtClean="0"/>
              <a:t>;</a:t>
            </a:r>
            <a:endParaRPr lang="en-US" sz="1400" smtClean="0"/>
          </a:p>
          <a:p>
            <a:pPr lvl="0"/>
            <a:r>
              <a:rPr lang="sr-Latn-RS" sz="1400" b="1" i="1" smtClean="0"/>
              <a:t>Komunikacija</a:t>
            </a:r>
            <a:r>
              <a:rPr lang="sr-Latn-RS" sz="1400" smtClean="0"/>
              <a:t>: d</a:t>
            </a:r>
            <a:r>
              <a:rPr lang="en-US" sz="1400" smtClean="0"/>
              <a:t>oživljava se jednosmerno i nedijaloški</a:t>
            </a:r>
            <a:r>
              <a:rPr lang="sr-Latn-RS" sz="1400" smtClean="0"/>
              <a:t>, odvija putem: s</a:t>
            </a:r>
            <a:r>
              <a:rPr lang="en-US" sz="1400" smtClean="0"/>
              <a:t>astan</a:t>
            </a:r>
            <a:r>
              <a:rPr lang="sr-Latn-RS" sz="1400" smtClean="0"/>
              <a:t>aka, nefo</a:t>
            </a:r>
            <a:r>
              <a:rPr lang="en-US" sz="1400" smtClean="0"/>
              <a:t>r</a:t>
            </a:r>
            <a:r>
              <a:rPr lang="sr-Latn-RS" sz="1400" smtClean="0"/>
              <a:t>malnih razgovora, biltena i socijalnih mreža;</a:t>
            </a:r>
          </a:p>
          <a:p>
            <a:endParaRPr lang="sr-Latn-RS" sz="1400" smtClean="0"/>
          </a:p>
          <a:p>
            <a:endParaRPr lang="en-US" sz="1400" smtClean="0"/>
          </a:p>
          <a:p>
            <a:pPr lvl="0"/>
            <a:endParaRPr lang="sr-Latn-RS" sz="140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 liderima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5769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b="1" dirty="0"/>
              <a:t>(</a:t>
            </a:r>
            <a:r>
              <a:rPr lang="en-US" sz="2000" b="1" dirty="0" smtClean="0"/>
              <a:t>Ne)</a:t>
            </a:r>
            <a:r>
              <a:rPr lang="en-US" sz="2000" b="1" dirty="0" err="1" smtClean="0"/>
              <a:t>fo</a:t>
            </a:r>
            <a:r>
              <a:rPr lang="sr-Latn-RS" sz="2000" b="1" dirty="0" smtClean="0"/>
              <a:t>r</a:t>
            </a:r>
            <a:r>
              <a:rPr lang="en-US" sz="2000" b="1" dirty="0" err="1" smtClean="0"/>
              <a:t>mlano</a:t>
            </a:r>
            <a:r>
              <a:rPr lang="en-US" sz="2000" b="1" dirty="0" smtClean="0"/>
              <a:t> </a:t>
            </a:r>
            <a:r>
              <a:rPr lang="en-US" sz="2000" b="1" dirty="0" err="1"/>
              <a:t>jak</a:t>
            </a:r>
            <a:r>
              <a:rPr lang="en-US" sz="2000" b="1" dirty="0"/>
              <a:t> </a:t>
            </a:r>
            <a:r>
              <a:rPr lang="en-US" sz="2000" dirty="0" err="1"/>
              <a:t>lider</a:t>
            </a:r>
            <a:r>
              <a:rPr lang="en-US" sz="2000" dirty="0"/>
              <a:t> </a:t>
            </a:r>
            <a:r>
              <a:rPr lang="sr-Latn-RS" sz="2000" dirty="0" smtClean="0"/>
              <a:t>uz</a:t>
            </a:r>
            <a:r>
              <a:rPr lang="en-US" sz="2000" dirty="0" smtClean="0"/>
              <a:t> </a:t>
            </a:r>
            <a:r>
              <a:rPr lang="en-US" sz="2000" b="1" dirty="0" err="1"/>
              <a:t>diskreciono</a:t>
            </a:r>
            <a:r>
              <a:rPr lang="en-US" sz="2000" dirty="0"/>
              <a:t> </a:t>
            </a:r>
            <a:r>
              <a:rPr lang="en-US" sz="2000" dirty="0" err="1"/>
              <a:t>postupanje</a:t>
            </a:r>
            <a:r>
              <a:rPr lang="en-US" sz="2000" dirty="0"/>
              <a:t> </a:t>
            </a:r>
            <a:r>
              <a:rPr lang="sr-Latn-RS" sz="2000" dirty="0" smtClean="0"/>
              <a:t>po</a:t>
            </a:r>
            <a:r>
              <a:rPr lang="en-US" sz="2000" dirty="0" smtClean="0"/>
              <a:t> </a:t>
            </a:r>
            <a:r>
              <a:rPr lang="en-US" sz="2000" dirty="0" err="1"/>
              <a:t>postojećim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neformanim</a:t>
            </a:r>
            <a:r>
              <a:rPr lang="en-US" sz="2000" dirty="0"/>
              <a:t> (</a:t>
            </a:r>
            <a:r>
              <a:rPr lang="en-US" sz="2000" dirty="0" err="1" smtClean="0"/>
              <a:t>običajnim</a:t>
            </a:r>
            <a:r>
              <a:rPr lang="sr-Latn-RS" sz="2000" dirty="0" smtClean="0"/>
              <a:t>)</a:t>
            </a:r>
            <a:r>
              <a:rPr lang="en-US" sz="2000" dirty="0" smtClean="0"/>
              <a:t> </a:t>
            </a:r>
            <a:r>
              <a:rPr lang="en-US" sz="2000" err="1"/>
              <a:t>mehanizmima</a:t>
            </a:r>
            <a:r>
              <a:rPr lang="en-US" sz="2000"/>
              <a:t> </a:t>
            </a:r>
            <a:r>
              <a:rPr lang="en-US" sz="2000" smtClean="0"/>
              <a:t>integriteta</a:t>
            </a:r>
            <a:r>
              <a:rPr lang="sr-Latn-RS" sz="2000" smtClean="0"/>
              <a:t>;</a:t>
            </a:r>
            <a:endParaRPr lang="sr-Latn-RS" sz="2000" dirty="0" smtClean="0"/>
          </a:p>
          <a:p>
            <a:pPr lvl="0"/>
            <a:endParaRPr lang="en-US" sz="2000" dirty="0"/>
          </a:p>
          <a:p>
            <a:pPr lvl="0"/>
            <a:r>
              <a:rPr lang="sr-Latn-RS" sz="2000" smtClean="0"/>
              <a:t>L</a:t>
            </a:r>
            <a:r>
              <a:rPr lang="en-US" sz="2000" smtClean="0"/>
              <a:t>iderske</a:t>
            </a:r>
            <a:r>
              <a:rPr lang="sr-Latn-RS" sz="2000" smtClean="0"/>
              <a:t> p</a:t>
            </a:r>
            <a:r>
              <a:rPr lang="en-US" sz="2000" smtClean="0"/>
              <a:t>artije</a:t>
            </a:r>
            <a:r>
              <a:rPr lang="sr-Latn-RS" sz="2000" smtClean="0"/>
              <a:t> </a:t>
            </a:r>
            <a:r>
              <a:rPr lang="en-US" sz="2000" smtClean="0"/>
              <a:t>svoju </a:t>
            </a:r>
            <a:r>
              <a:rPr lang="sr-Latn-RS" sz="2000" smtClean="0"/>
              <a:t>legitimnosti</a:t>
            </a:r>
            <a:r>
              <a:rPr lang="en-US" sz="2000" smtClean="0"/>
              <a:t> ima</a:t>
            </a:r>
            <a:r>
              <a:rPr lang="sr-Latn-RS" sz="2000" smtClean="0"/>
              <a:t>ju</a:t>
            </a:r>
            <a:r>
              <a:rPr lang="en-US" sz="2000" smtClean="0"/>
              <a:t> u većinskom sistemu</a:t>
            </a:r>
            <a:r>
              <a:rPr lang="sr-Latn-RS" sz="2000" smtClean="0"/>
              <a:t>;</a:t>
            </a:r>
          </a:p>
          <a:p>
            <a:pPr lvl="0"/>
            <a:endParaRPr lang="en-US" sz="2000" dirty="0"/>
          </a:p>
          <a:p>
            <a:pPr lvl="0"/>
            <a:r>
              <a:rPr lang="en-US" sz="2000" b="1" dirty="0" err="1"/>
              <a:t>Nekažnjivost</a:t>
            </a:r>
            <a:r>
              <a:rPr lang="en-US" sz="2000" b="1" dirty="0"/>
              <a:t> </a:t>
            </a:r>
            <a:r>
              <a:rPr lang="en-US" sz="2000" b="1" dirty="0" err="1"/>
              <a:t>lidera</a:t>
            </a:r>
            <a:r>
              <a:rPr lang="en-US" sz="2000" b="1" dirty="0"/>
              <a:t> </a:t>
            </a:r>
            <a:r>
              <a:rPr lang="en-US" sz="2000" dirty="0" err="1"/>
              <a:t>stranka</a:t>
            </a:r>
            <a:r>
              <a:rPr lang="en-US" sz="2000" dirty="0"/>
              <a:t> (</a:t>
            </a:r>
            <a:r>
              <a:rPr lang="en-US" sz="2000" dirty="0" err="1"/>
              <a:t>izuzev</a:t>
            </a:r>
            <a:r>
              <a:rPr lang="en-US" sz="2000" dirty="0"/>
              <a:t> DS, DSS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smtClean="0"/>
              <a:t>URS)</a:t>
            </a:r>
            <a:r>
              <a:rPr lang="sr-Latn-RS" sz="2000" smtClean="0"/>
              <a:t>;</a:t>
            </a:r>
            <a:endParaRPr lang="en-US" sz="2000" dirty="0"/>
          </a:p>
          <a:p>
            <a:pPr lvl="0"/>
            <a:endParaRPr lang="sr-Latn-RS" sz="2000" dirty="0" smtClean="0"/>
          </a:p>
          <a:p>
            <a:pPr lvl="0"/>
            <a:r>
              <a:rPr lang="en-US" sz="2000" err="1" smtClean="0"/>
              <a:t>Lider</a:t>
            </a:r>
            <a:r>
              <a:rPr lang="en-US" sz="2000" smtClean="0"/>
              <a:t> </a:t>
            </a:r>
            <a:r>
              <a:rPr lang="sr-Latn-RS" sz="2000" smtClean="0"/>
              <a:t>najčešće </a:t>
            </a:r>
            <a:r>
              <a:rPr lang="en-US" sz="2000" smtClean="0"/>
              <a:t>kontroliše sve</a:t>
            </a:r>
            <a:r>
              <a:rPr lang="sr-Latn-RS" sz="2000" smtClean="0"/>
              <a:t> bitne procese</a:t>
            </a:r>
            <a:r>
              <a:rPr lang="en-US" sz="2000" smtClean="0"/>
              <a:t>, </a:t>
            </a:r>
            <a:r>
              <a:rPr lang="en-US" sz="2000" dirty="0" err="1"/>
              <a:t>uključujući</a:t>
            </a:r>
            <a:r>
              <a:rPr lang="en-US" sz="2000" dirty="0"/>
              <a:t> </a:t>
            </a:r>
            <a:r>
              <a:rPr lang="en-US" sz="2000" dirty="0" err="1"/>
              <a:t>ko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da </a:t>
            </a:r>
            <a:r>
              <a:rPr lang="en-US" sz="2000" dirty="0" err="1"/>
              <a:t>dobije</a:t>
            </a:r>
            <a:r>
              <a:rPr lang="en-US" sz="2000" dirty="0"/>
              <a:t> </a:t>
            </a:r>
            <a:r>
              <a:rPr lang="en-US" sz="2000" dirty="0" err="1"/>
              <a:t>koju</a:t>
            </a:r>
            <a:r>
              <a:rPr lang="en-US" sz="2000" dirty="0"/>
              <a:t> </a:t>
            </a:r>
            <a:r>
              <a:rPr lang="en-US" sz="2000" dirty="0" err="1"/>
              <a:t>funkciju</a:t>
            </a:r>
            <a:r>
              <a:rPr lang="en-US" sz="2000" dirty="0"/>
              <a:t>, </a:t>
            </a:r>
            <a:r>
              <a:rPr lang="en-US" sz="2000" dirty="0" err="1"/>
              <a:t>ko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da 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err="1"/>
              <a:t>na</a:t>
            </a:r>
            <a:r>
              <a:rPr lang="en-US" sz="2000"/>
              <a:t> </a:t>
            </a:r>
            <a:r>
              <a:rPr lang="en-US" sz="2000" smtClean="0"/>
              <a:t>listi</a:t>
            </a:r>
            <a:r>
              <a:rPr lang="sr-Latn-RS" sz="2000" smtClean="0"/>
              <a:t>;</a:t>
            </a:r>
            <a:endParaRPr lang="en-US" sz="2000" dirty="0"/>
          </a:p>
          <a:p>
            <a:pPr lvl="0"/>
            <a:endParaRPr lang="sr-Latn-RS" sz="2000" dirty="0" smtClean="0"/>
          </a:p>
          <a:p>
            <a:pPr lvl="0"/>
            <a:r>
              <a:rPr lang="en-US" sz="2000" dirty="0" err="1" smtClean="0"/>
              <a:t>Legitimitet</a:t>
            </a:r>
            <a:r>
              <a:rPr lang="en-US" sz="2000" dirty="0" smtClean="0"/>
              <a:t> </a:t>
            </a:r>
            <a:r>
              <a:rPr lang="en-US" sz="2000" dirty="0" err="1"/>
              <a:t>lideru</a:t>
            </a:r>
            <a:r>
              <a:rPr lang="en-US" sz="2000" dirty="0"/>
              <a:t> </a:t>
            </a:r>
            <a:r>
              <a:rPr lang="en-US" sz="2000" err="1"/>
              <a:t>daje</a:t>
            </a:r>
            <a:r>
              <a:rPr lang="en-US" sz="2000"/>
              <a:t> </a:t>
            </a:r>
            <a:r>
              <a:rPr lang="en-US" sz="2000" smtClean="0"/>
              <a:t>neideološka </a:t>
            </a:r>
            <a:r>
              <a:rPr lang="en-US" sz="2000" err="1"/>
              <a:t>i</a:t>
            </a:r>
            <a:r>
              <a:rPr lang="en-US" sz="2000"/>
              <a:t> </a:t>
            </a:r>
            <a:r>
              <a:rPr lang="en-US" sz="2000" smtClean="0"/>
              <a:t>karijerna </a:t>
            </a:r>
            <a:r>
              <a:rPr lang="en-US" sz="2000" dirty="0" err="1"/>
              <a:t>motivacija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</a:t>
            </a:r>
            <a:r>
              <a:rPr lang="en-US" sz="2000" b="1" dirty="0"/>
              <a:t>ne </a:t>
            </a:r>
            <a:r>
              <a:rPr lang="en-US" sz="2000" b="1" err="1"/>
              <a:t>ograničava</a:t>
            </a:r>
            <a:r>
              <a:rPr lang="en-US" sz="2000" b="1"/>
              <a:t> </a:t>
            </a:r>
            <a:r>
              <a:rPr lang="en-US" sz="2000" b="1" smtClean="0"/>
              <a:t>samovolju</a:t>
            </a:r>
            <a:r>
              <a:rPr lang="sr-Latn-RS" sz="2000" b="1" smtClean="0"/>
              <a:t> lidera;</a:t>
            </a:r>
            <a:endParaRPr lang="sr-Latn-RS" sz="2000" b="1" dirty="0" smtClean="0"/>
          </a:p>
          <a:p>
            <a:endParaRPr lang="sr-Latn-RS" sz="2000" dirty="0" smtClean="0"/>
          </a:p>
          <a:p>
            <a:r>
              <a:rPr lang="en-US" sz="2000" dirty="0" err="1" smtClean="0"/>
              <a:t>Lideri</a:t>
            </a:r>
            <a:r>
              <a:rPr lang="en-US" sz="2000" dirty="0" smtClean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neretko</a:t>
            </a:r>
            <a:r>
              <a:rPr lang="en-US" sz="2000" dirty="0"/>
              <a:t> </a:t>
            </a:r>
            <a:r>
              <a:rPr lang="en-US" sz="2000" b="1" dirty="0" err="1" smtClean="0"/>
              <a:t>nepri</a:t>
            </a:r>
            <a:r>
              <a:rPr lang="sr-Latn-RS" sz="2000" b="1" dirty="0" smtClean="0"/>
              <a:t>n</a:t>
            </a:r>
            <a:r>
              <a:rPr lang="en-US" sz="2000" b="1" dirty="0" err="1" smtClean="0"/>
              <a:t>cipijelni</a:t>
            </a:r>
            <a:r>
              <a:rPr lang="sr-Latn-RS" sz="2000" b="1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/>
              <a:t>tako</a:t>
            </a:r>
            <a:r>
              <a:rPr lang="en-US" sz="2000" dirty="0"/>
              <a:t> da </a:t>
            </a:r>
            <a:r>
              <a:rPr lang="en-US" sz="2000" dirty="0" err="1"/>
              <a:t>stupaju</a:t>
            </a:r>
            <a:r>
              <a:rPr lang="en-US" sz="2000" dirty="0"/>
              <a:t> u </a:t>
            </a:r>
            <a:r>
              <a:rPr lang="en-US" sz="2000" dirty="0" err="1"/>
              <a:t>koalicije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strankama</a:t>
            </a:r>
            <a:r>
              <a:rPr lang="en-US" sz="2000" dirty="0"/>
              <a:t> </a:t>
            </a:r>
            <a:r>
              <a:rPr lang="en-US" sz="2000" dirty="0" err="1"/>
              <a:t>različite</a:t>
            </a:r>
            <a:r>
              <a:rPr lang="en-US" sz="2000" dirty="0"/>
              <a:t> </a:t>
            </a:r>
            <a:r>
              <a:rPr lang="en-US" sz="2000" dirty="0" err="1" smtClean="0"/>
              <a:t>ideologije</a:t>
            </a:r>
            <a:r>
              <a:rPr lang="sr-Latn-RS" sz="2000" dirty="0" smtClean="0"/>
              <a:t> da bi „</a:t>
            </a:r>
            <a:r>
              <a:rPr lang="sr-Latn-RS" sz="2000" smtClean="0"/>
              <a:t>preživeli“;</a:t>
            </a:r>
            <a:endParaRPr lang="en-US" sz="2000" dirty="0"/>
          </a:p>
          <a:p>
            <a:pPr lvl="0"/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Odnos građana i stranaka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 err="1" smtClean="0"/>
              <a:t>Nisko</a:t>
            </a:r>
            <a:r>
              <a:rPr lang="en-US" b="1" dirty="0" smtClean="0"/>
              <a:t> </a:t>
            </a:r>
            <a:r>
              <a:rPr lang="en-US" b="1" dirty="0" err="1" smtClean="0"/>
              <a:t>poverenje</a:t>
            </a:r>
            <a:r>
              <a:rPr lang="en-US" b="1" dirty="0" smtClean="0"/>
              <a:t> </a:t>
            </a:r>
            <a:r>
              <a:rPr lang="en-US" smtClean="0"/>
              <a:t>u stranke</a:t>
            </a:r>
            <a:r>
              <a:rPr lang="sr-Latn-RS" smtClean="0"/>
              <a:t>;</a:t>
            </a:r>
            <a:endParaRPr lang="sr-Latn-RS" dirty="0" smtClean="0"/>
          </a:p>
          <a:p>
            <a:pPr lvl="0"/>
            <a:endParaRPr lang="en-US" dirty="0" smtClean="0"/>
          </a:p>
          <a:p>
            <a:pPr lvl="0"/>
            <a:r>
              <a:rPr lang="en-US" smtClean="0"/>
              <a:t>Građani</a:t>
            </a:r>
            <a:r>
              <a:rPr lang="sr-Latn-RS" smtClean="0"/>
              <a:t>:</a:t>
            </a:r>
          </a:p>
          <a:p>
            <a:pPr lvl="0">
              <a:buNone/>
            </a:pPr>
            <a:r>
              <a:rPr lang="en-US" b="1" smtClean="0"/>
              <a:t> </a:t>
            </a:r>
            <a:endParaRPr lang="sr-Latn-RS" b="1" smtClean="0"/>
          </a:p>
          <a:p>
            <a:pPr lvl="1"/>
            <a:r>
              <a:rPr lang="en-US" smtClean="0"/>
              <a:t>liderski orijentisani</a:t>
            </a:r>
            <a:r>
              <a:rPr lang="sr-Latn-RS" smtClean="0"/>
              <a:t>,</a:t>
            </a:r>
            <a:endParaRPr lang="sr-Latn-RS" dirty="0" smtClean="0"/>
          </a:p>
          <a:p>
            <a:pPr lvl="1"/>
            <a:r>
              <a:rPr lang="en-US" smtClean="0"/>
              <a:t>nisko zainteresovani</a:t>
            </a:r>
            <a:r>
              <a:rPr lang="sr-Latn-RS" smtClean="0"/>
              <a:t> za politički angažman</a:t>
            </a:r>
            <a:r>
              <a:rPr lang="en-US" smtClean="0"/>
              <a:t>, </a:t>
            </a:r>
            <a:endParaRPr lang="sr-Latn-RS" smtClean="0"/>
          </a:p>
          <a:p>
            <a:pPr lvl="1"/>
            <a:r>
              <a:rPr lang="sr-Latn-RS" smtClean="0"/>
              <a:t>politički nedovoljno </a:t>
            </a:r>
            <a:r>
              <a:rPr lang="en-US" smtClean="0"/>
              <a:t>neobrazovani, </a:t>
            </a:r>
            <a:endParaRPr lang="sr-Latn-RS" smtClean="0"/>
          </a:p>
          <a:p>
            <a:pPr lvl="1"/>
            <a:r>
              <a:rPr lang="en-US" smtClean="0"/>
              <a:t>nemaju </a:t>
            </a:r>
            <a:r>
              <a:rPr lang="sr-Latn-RS" smtClean="0"/>
              <a:t>veliko </a:t>
            </a:r>
            <a:r>
              <a:rPr lang="en-US" smtClean="0"/>
              <a:t>demokratsko </a:t>
            </a:r>
            <a:r>
              <a:rPr lang="en-US" dirty="0" err="1" smtClean="0"/>
              <a:t>iskustvo</a:t>
            </a:r>
            <a:r>
              <a:rPr lang="en-US" smtClean="0"/>
              <a:t>, </a:t>
            </a:r>
            <a:endParaRPr lang="sr-Latn-RS" smtClean="0"/>
          </a:p>
          <a:p>
            <a:pPr lvl="1"/>
            <a:r>
              <a:rPr lang="en-US" smtClean="0"/>
              <a:t>nizak </a:t>
            </a:r>
            <a:r>
              <a:rPr lang="en-US" err="1" smtClean="0"/>
              <a:t>politički</a:t>
            </a:r>
            <a:r>
              <a:rPr lang="en-US" smtClean="0"/>
              <a:t> aktivitizam</a:t>
            </a:r>
            <a:endParaRPr lang="sr-Latn-RS" smtClean="0"/>
          </a:p>
          <a:p>
            <a:pPr lvl="1"/>
            <a:r>
              <a:rPr lang="sr-Latn-RS" smtClean="0"/>
              <a:t>instrumentalan odnos prema partijskom angažmanu</a:t>
            </a:r>
            <a:endParaRPr lang="sr-Latn-RS" dirty="0" smtClean="0"/>
          </a:p>
          <a:p>
            <a:pPr lvl="0"/>
            <a:endParaRPr lang="sr-Latn-RS" smtClean="0"/>
          </a:p>
          <a:p>
            <a:pPr lvl="0"/>
            <a:r>
              <a:rPr lang="en-US" smtClean="0"/>
              <a:t>Korupcija </a:t>
            </a:r>
            <a:r>
              <a:rPr lang="en-US" dirty="0" smtClean="0"/>
              <a:t>u </a:t>
            </a:r>
            <a:r>
              <a:rPr lang="en-US" err="1" smtClean="0"/>
              <a:t>politici</a:t>
            </a:r>
            <a:r>
              <a:rPr lang="en-US" smtClean="0"/>
              <a:t> stvara</a:t>
            </a:r>
            <a:r>
              <a:rPr lang="sr-Latn-RS" smtClean="0"/>
              <a:t> </a:t>
            </a:r>
            <a:r>
              <a:rPr lang="en-US" b="1" smtClean="0"/>
              <a:t>kod </a:t>
            </a:r>
            <a:r>
              <a:rPr lang="en-US" b="1" dirty="0" err="1" smtClean="0"/>
              <a:t>građana</a:t>
            </a:r>
            <a:r>
              <a:rPr lang="en-US" b="1" dirty="0" smtClean="0"/>
              <a:t> </a:t>
            </a:r>
            <a:r>
              <a:rPr lang="en-US" b="1" err="1" smtClean="0"/>
              <a:t>za</a:t>
            </a:r>
            <a:r>
              <a:rPr lang="en-US" b="1" smtClean="0"/>
              <a:t> jednopartijskim</a:t>
            </a:r>
            <a:r>
              <a:rPr lang="sr-Latn-RS" b="1" smtClean="0"/>
              <a:t>/nedemokratskim</a:t>
            </a:r>
            <a:r>
              <a:rPr lang="en-US" b="1" smtClean="0"/>
              <a:t> sistemom</a:t>
            </a:r>
            <a:r>
              <a:rPr lang="sr-Latn-RS" b="1" smtClean="0"/>
              <a:t>;</a:t>
            </a:r>
            <a:endParaRPr lang="sr-Latn-RS" b="1" dirty="0" smtClean="0"/>
          </a:p>
          <a:p>
            <a:pPr lvl="0"/>
            <a:endParaRPr lang="sr-Latn-RS" smtClean="0"/>
          </a:p>
          <a:p>
            <a:pPr lvl="0"/>
            <a:r>
              <a:rPr lang="en-US" smtClean="0"/>
              <a:t>S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sr-Latn-RS" dirty="0" smtClean="0"/>
              <a:t> – </a:t>
            </a:r>
            <a:r>
              <a:rPr lang="en-US" dirty="0" err="1" smtClean="0"/>
              <a:t>kritika</a:t>
            </a:r>
            <a:r>
              <a:rPr lang="en-US" dirty="0" smtClean="0"/>
              <a:t>, s </a:t>
            </a:r>
            <a:r>
              <a:rPr lang="en-US" dirty="0" err="1" smtClean="0"/>
              <a:t>druge</a:t>
            </a:r>
            <a:r>
              <a:rPr lang="sr-Latn-RS" dirty="0" smtClean="0"/>
              <a:t> strane – nespremnost </a:t>
            </a:r>
            <a:r>
              <a:rPr lang="en-US" dirty="0" smtClean="0"/>
              <a:t>da se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smtClean="0"/>
              <a:t>rad stranke</a:t>
            </a:r>
            <a:r>
              <a:rPr lang="sr-Latn-RS" smtClean="0"/>
              <a:t>, tj.</a:t>
            </a:r>
            <a:r>
              <a:rPr lang="en-US" smtClean="0"/>
              <a:t> </a:t>
            </a:r>
            <a:r>
              <a:rPr lang="sr-Latn-RS" smtClean="0"/>
              <a:t>političko angažovanje;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mtClean="0"/>
              <a:t>Analiza elemenata integriteta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Prijem članstva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382906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definisanih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 </a:t>
            </a:r>
            <a:r>
              <a:rPr lang="en-US" err="1" smtClean="0"/>
              <a:t>za</a:t>
            </a:r>
            <a:r>
              <a:rPr lang="en-US" smtClean="0"/>
              <a:t> prijem</a:t>
            </a:r>
            <a:r>
              <a:rPr lang="sr-Latn-RS" smtClean="0"/>
              <a:t>;</a:t>
            </a:r>
            <a:endParaRPr lang="sr-Latn-RS" dirty="0" smtClean="0"/>
          </a:p>
          <a:p>
            <a:pPr lvl="0"/>
            <a:endParaRPr lang="en-US" dirty="0" smtClean="0"/>
          </a:p>
          <a:p>
            <a:r>
              <a:rPr lang="en-US" dirty="0" err="1" smtClean="0"/>
              <a:t>Dovoljno</a:t>
            </a:r>
            <a:r>
              <a:rPr lang="en-US" dirty="0" smtClean="0"/>
              <a:t> je da se </a:t>
            </a:r>
            <a:r>
              <a:rPr lang="en-US" dirty="0" err="1" smtClean="0"/>
              <a:t>popuni</a:t>
            </a:r>
            <a:r>
              <a:rPr lang="en-US" dirty="0" smtClean="0"/>
              <a:t> </a:t>
            </a:r>
            <a:r>
              <a:rPr lang="en-US" dirty="0" err="1" smtClean="0"/>
              <a:t>pristupnica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sr-Latn-RS" dirty="0" smtClean="0"/>
              <a:t>ne se </a:t>
            </a:r>
            <a:r>
              <a:rPr lang="en-US" dirty="0" smtClean="0"/>
              <a:t> </a:t>
            </a:r>
            <a:r>
              <a:rPr lang="sr-Latn-RS" dirty="0" smtClean="0"/>
              <a:t>č</a:t>
            </a:r>
            <a:r>
              <a:rPr lang="en-US" dirty="0" err="1" smtClean="0"/>
              <a:t>lan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nikakve</a:t>
            </a:r>
            <a:r>
              <a:rPr lang="en-US" dirty="0" smtClean="0"/>
              <a:t> </a:t>
            </a:r>
            <a:r>
              <a:rPr lang="en-US" err="1" smtClean="0"/>
              <a:t>kontrole</a:t>
            </a:r>
            <a:r>
              <a:rPr lang="en-US" smtClean="0"/>
              <a:t> </a:t>
            </a:r>
            <a:r>
              <a:rPr lang="sr-Latn-RS" smtClean="0"/>
              <a:t>;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smtClean="0"/>
              <a:t>U retkim slučajevima postoji i</a:t>
            </a:r>
            <a:r>
              <a:rPr lang="en-US" smtClean="0"/>
              <a:t>zja</a:t>
            </a:r>
            <a:r>
              <a:rPr lang="sr-Latn-RS" dirty="0" smtClean="0"/>
              <a:t>š</a:t>
            </a:r>
            <a:r>
              <a:rPr lang="en-US" dirty="0" err="1" smtClean="0"/>
              <a:t>njenje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prihvata</a:t>
            </a:r>
            <a:r>
              <a:rPr lang="en-US" dirty="0" smtClean="0"/>
              <a:t> program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err="1" smtClean="0"/>
              <a:t>drugih</a:t>
            </a:r>
            <a:r>
              <a:rPr lang="en-US" smtClean="0"/>
              <a:t> uslova</a:t>
            </a:r>
            <a:r>
              <a:rPr lang="sr-Latn-RS" smtClean="0"/>
              <a:t>;</a:t>
            </a:r>
            <a:r>
              <a:rPr lang="en-US" smtClean="0"/>
              <a:t> 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Kod velikih stranaka </a:t>
            </a:r>
            <a:r>
              <a:rPr lang="sr-Latn-RS" smtClean="0"/>
              <a:t>odlučuje opštinski </a:t>
            </a:r>
            <a:r>
              <a:rPr lang="sr-Latn-RS" dirty="0" smtClean="0"/>
              <a:t>odbor, kod manjih – viši organi stranke (predsedništvo ili </a:t>
            </a:r>
            <a:r>
              <a:rPr lang="sr-Latn-RS" smtClean="0"/>
              <a:t>UO/IO);</a:t>
            </a:r>
            <a:endParaRPr lang="sr-Latn-RS" dirty="0" smtClean="0"/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Neformalni kriterijum: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je </a:t>
            </a:r>
            <a:r>
              <a:rPr lang="en-US" dirty="0" err="1" smtClean="0"/>
              <a:t>li</a:t>
            </a:r>
            <a:r>
              <a:rPr lang="sr-Latn-RS" dirty="0" smtClean="0"/>
              <a:t>č</a:t>
            </a:r>
            <a:r>
              <a:rPr lang="en-US" dirty="0" err="1" smtClean="0"/>
              <a:t>nost</a:t>
            </a:r>
            <a:r>
              <a:rPr lang="en-US" dirty="0" smtClean="0"/>
              <a:t> od </a:t>
            </a:r>
            <a:r>
              <a:rPr lang="en-US" dirty="0" err="1" smtClean="0"/>
              <a:t>integ</a:t>
            </a:r>
            <a:r>
              <a:rPr lang="sr-Latn-RS" smtClean="0"/>
              <a:t>r</a:t>
            </a:r>
            <a:r>
              <a:rPr lang="en-US" smtClean="0"/>
              <a:t>iteta</a:t>
            </a:r>
            <a:r>
              <a:rPr lang="sr-Latn-RS" smtClean="0"/>
              <a:t>, struke i ugled u javnosti;</a:t>
            </a:r>
          </a:p>
          <a:p>
            <a:pPr lvl="0">
              <a:defRPr/>
            </a:pPr>
            <a:endParaRPr lang="sr-Latn-RS" smtClean="0"/>
          </a:p>
          <a:p>
            <a:pPr lvl="0">
              <a:defRPr/>
            </a:pPr>
            <a:r>
              <a:rPr lang="en-US" smtClean="0"/>
              <a:t>Profesionalizacija </a:t>
            </a:r>
            <a:r>
              <a:rPr lang="sr-Latn-RS" smtClean="0"/>
              <a:t>č</a:t>
            </a:r>
            <a:r>
              <a:rPr lang="en-US" smtClean="0"/>
              <a:t>lanstva, zanimanj</a:t>
            </a:r>
            <a:r>
              <a:rPr lang="sr-Latn-RS" smtClean="0"/>
              <a:t>e </a:t>
            </a:r>
            <a:r>
              <a:rPr lang="en-US" smtClean="0"/>
              <a:t> </a:t>
            </a:r>
            <a:r>
              <a:rPr lang="sr-Latn-RS" b="1" smtClean="0"/>
              <a:t>„</a:t>
            </a:r>
            <a:r>
              <a:rPr lang="en-US" b="1" smtClean="0"/>
              <a:t>član stranke</a:t>
            </a:r>
            <a:r>
              <a:rPr lang="sr-Latn-RS" b="1" smtClean="0"/>
              <a:t>“;</a:t>
            </a:r>
          </a:p>
          <a:p>
            <a:pPr>
              <a:defRPr/>
            </a:pPr>
            <a:endParaRPr lang="sr-Latn-RS" smtClean="0"/>
          </a:p>
          <a:p>
            <a:pPr>
              <a:defRPr/>
            </a:pPr>
            <a:r>
              <a:rPr lang="en-US" smtClean="0"/>
              <a:t>Motivacija vrlo često </a:t>
            </a:r>
            <a:r>
              <a:rPr lang="en-US" b="1" smtClean="0"/>
              <a:t>instrumentalna</a:t>
            </a:r>
            <a:r>
              <a:rPr lang="en-US" smtClean="0"/>
              <a:t>, a ne ideološka</a:t>
            </a:r>
          </a:p>
          <a:p>
            <a:pPr lvl="0">
              <a:defRPr/>
            </a:pPr>
            <a:endParaRPr lang="en-US" b="1" smtClean="0"/>
          </a:p>
          <a:p>
            <a:pPr lvl="0">
              <a:defRPr/>
            </a:pPr>
            <a:endParaRPr lang="en-US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napredovanja</a:t>
            </a:r>
            <a:r>
              <a:rPr lang="sr-Latn-RS" dirty="0" smtClean="0"/>
              <a:t>/nazadovanja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07196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dirty="0" err="1" smtClean="0"/>
              <a:t>Postoje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formalizovani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angažovanost</a:t>
            </a:r>
            <a:r>
              <a:rPr lang="en-US" dirty="0" smtClean="0"/>
              <a:t>, </a:t>
            </a:r>
            <a:r>
              <a:rPr lang="en-US" dirty="0" err="1" smtClean="0"/>
              <a:t>posvećenost</a:t>
            </a:r>
            <a:r>
              <a:rPr lang="en-US" dirty="0" smtClean="0"/>
              <a:t>, rad u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, </a:t>
            </a:r>
            <a:r>
              <a:rPr lang="en-US" dirty="0" err="1" smtClean="0"/>
              <a:t>motivisanost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err="1" smtClean="0"/>
              <a:t>rezultat</a:t>
            </a:r>
            <a:r>
              <a:rPr lang="en-US" smtClean="0"/>
              <a:t>)</a:t>
            </a:r>
            <a:r>
              <a:rPr lang="sr-Latn-RS" smtClean="0"/>
              <a:t>;</a:t>
            </a:r>
            <a:endParaRPr lang="sr-Latn-RS" dirty="0" smtClean="0"/>
          </a:p>
          <a:p>
            <a:pPr lvl="0"/>
            <a:r>
              <a:rPr lang="sr-Latn-RS" dirty="0" smtClean="0"/>
              <a:t>U nekim slučajevima, v</a:t>
            </a:r>
            <a:r>
              <a:rPr lang="en-US" dirty="0" err="1" smtClean="0"/>
              <a:t>i</a:t>
            </a:r>
            <a:r>
              <a:rPr lang="sr-Latn-RS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o </a:t>
            </a:r>
            <a:r>
              <a:rPr lang="en-US" dirty="0" err="1" smtClean="0"/>
              <a:t>napredovanju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nižeg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r>
              <a:rPr lang="en-US" dirty="0" smtClean="0"/>
              <a:t>, </a:t>
            </a:r>
            <a:r>
              <a:rPr lang="sr-Latn-RS" dirty="0" smtClean="0"/>
              <a:t>rukovodeći se </a:t>
            </a:r>
            <a:r>
              <a:rPr lang="sr-Latn-RS" b="1" dirty="0" smtClean="0"/>
              <a:t>znanjem </a:t>
            </a:r>
            <a:r>
              <a:rPr lang="sr-Latn-RS" b="1" smtClean="0"/>
              <a:t>i veštinama;</a:t>
            </a:r>
            <a:endParaRPr lang="sr-Latn-RS" dirty="0" smtClean="0"/>
          </a:p>
          <a:p>
            <a:pPr lvl="0"/>
            <a:r>
              <a:rPr lang="sr-Latn-RS" dirty="0" smtClean="0"/>
              <a:t>U nekim slučajevima</a:t>
            </a:r>
            <a:r>
              <a:rPr lang="sr-Latn-RS" dirty="0"/>
              <a:t>, </a:t>
            </a:r>
            <a:r>
              <a:rPr lang="sr-Latn-RS" dirty="0" smtClean="0"/>
              <a:t>odlučuje menadžment </a:t>
            </a:r>
            <a:r>
              <a:rPr lang="sr-Latn-RS" dirty="0"/>
              <a:t>stranke, </a:t>
            </a:r>
            <a:r>
              <a:rPr lang="sr-Latn-RS" dirty="0" smtClean="0"/>
              <a:t>u nekim p</a:t>
            </a:r>
            <a:r>
              <a:rPr lang="en-US" dirty="0" err="1" smtClean="0"/>
              <a:t>ostoji</a:t>
            </a:r>
            <a:r>
              <a:rPr lang="en-US" dirty="0" smtClean="0"/>
              <a:t> </a:t>
            </a:r>
            <a:r>
              <a:rPr lang="en-US" dirty="0" err="1" smtClean="0"/>
              <a:t>kadrovska</a:t>
            </a:r>
            <a:r>
              <a:rPr lang="en-US" dirty="0" smtClean="0"/>
              <a:t> </a:t>
            </a:r>
            <a:r>
              <a:rPr lang="en-US" err="1" smtClean="0"/>
              <a:t>komisija</a:t>
            </a:r>
            <a:r>
              <a:rPr lang="sr-Latn-RS" smtClean="0"/>
              <a:t> stranke;</a:t>
            </a:r>
            <a:endParaRPr lang="sr-Latn-RS" dirty="0" smtClean="0"/>
          </a:p>
          <a:p>
            <a:pPr lvl="0"/>
            <a:r>
              <a:rPr lang="sr-Latn-RS" dirty="0" smtClean="0"/>
              <a:t>Neformalni kriterijumi/mehanizmi: </a:t>
            </a:r>
            <a:r>
              <a:rPr lang="en-US" b="1" dirty="0" err="1" smtClean="0"/>
              <a:t>minuli</a:t>
            </a:r>
            <a:r>
              <a:rPr lang="en-US" b="1" dirty="0" smtClean="0"/>
              <a:t> </a:t>
            </a:r>
            <a:r>
              <a:rPr lang="en-US" b="1" dirty="0" err="1" smtClean="0"/>
              <a:t>rad</a:t>
            </a:r>
            <a:r>
              <a:rPr lang="en-US" b="1" smtClean="0"/>
              <a:t>, lobiranje</a:t>
            </a:r>
            <a:r>
              <a:rPr lang="sr-Latn-RS" b="1" smtClean="0"/>
              <a:t> i </a:t>
            </a:r>
            <a:r>
              <a:rPr lang="sr-Latn-RS" b="1" dirty="0" smtClean="0"/>
              <a:t>r</a:t>
            </a:r>
            <a:r>
              <a:rPr lang="en-US" b="1" dirty="0" err="1" smtClean="0"/>
              <a:t>ezultat</a:t>
            </a:r>
            <a:r>
              <a:rPr lang="en-US" b="1" dirty="0" smtClean="0"/>
              <a:t> </a:t>
            </a:r>
            <a:r>
              <a:rPr lang="sr-Latn-RS" b="1" smtClean="0"/>
              <a:t>na </a:t>
            </a:r>
            <a:r>
              <a:rPr lang="en-US" b="1" smtClean="0"/>
              <a:t>izborima</a:t>
            </a:r>
            <a:r>
              <a:rPr lang="sr-Latn-RS" b="1" smtClean="0"/>
              <a:t>;</a:t>
            </a:r>
            <a:endParaRPr lang="sr-Latn-RS" dirty="0" smtClean="0"/>
          </a:p>
          <a:p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b="1" dirty="0" err="1" smtClean="0"/>
              <a:t>teže</a:t>
            </a:r>
            <a:r>
              <a:rPr lang="en-US" b="1" dirty="0" smtClean="0"/>
              <a:t> </a:t>
            </a:r>
            <a:r>
              <a:rPr lang="en-US" b="1" dirty="0" err="1" smtClean="0"/>
              <a:t>masovnosti</a:t>
            </a:r>
            <a:r>
              <a:rPr lang="sr-Latn-RS" dirty="0" smtClean="0"/>
              <a:t>, te se </a:t>
            </a:r>
            <a:r>
              <a:rPr lang="sr-Latn-RS" b="1" dirty="0" smtClean="0"/>
              <a:t>teško odlučuju na otpuštanje odnosno </a:t>
            </a:r>
            <a:r>
              <a:rPr lang="sr-Latn-RS" b="1" smtClean="0"/>
              <a:t>sankcionisanje </a:t>
            </a:r>
            <a:r>
              <a:rPr lang="sr-Latn-RS" smtClean="0"/>
              <a:t>članova;</a:t>
            </a:r>
            <a:endParaRPr lang="sr-Latn-RS" dirty="0" smtClean="0"/>
          </a:p>
          <a:p>
            <a:pPr lvl="0"/>
            <a:r>
              <a:rPr lang="en-US" dirty="0" err="1" smtClean="0"/>
              <a:t>Postavljanje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slabašni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zavisni</a:t>
            </a:r>
            <a:r>
              <a:rPr lang="en-US" dirty="0" smtClean="0"/>
              <a:t> (</a:t>
            </a:r>
            <a:r>
              <a:rPr lang="sr-Latn-RS" b="1" dirty="0" smtClean="0"/>
              <a:t>„</a:t>
            </a:r>
            <a:r>
              <a:rPr lang="en-US" b="1" dirty="0" smtClean="0"/>
              <a:t>da </a:t>
            </a:r>
            <a:r>
              <a:rPr lang="en-US" b="1" dirty="0" err="1" smtClean="0"/>
              <a:t>nahrani</a:t>
            </a:r>
            <a:r>
              <a:rPr lang="en-US" b="1" dirty="0" smtClean="0"/>
              <a:t> </a:t>
            </a:r>
            <a:r>
              <a:rPr lang="en-US" b="1" dirty="0" err="1" smtClean="0"/>
              <a:t>decu</a:t>
            </a:r>
            <a:r>
              <a:rPr lang="sr-Latn-RS" b="1" dirty="0" smtClean="0"/>
              <a:t>“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en-US" dirty="0" smtClean="0"/>
          </a:p>
          <a:p>
            <a:pPr lvl="0"/>
            <a:endParaRPr lang="sr-Latn-R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 na javne </a:t>
            </a:r>
            <a:r>
              <a:rPr lang="sr-Latn-RS" dirty="0" err="1" smtClean="0"/>
              <a:t>funckije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dirty="0" smtClean="0"/>
              <a:t>Izbor vrši najviši organi stranke na ili bez predloga predsednika stranke (formalno ili neformlano)</a:t>
            </a:r>
          </a:p>
          <a:p>
            <a:endParaRPr lang="sr-Latn-RS" dirty="0" smtClean="0"/>
          </a:p>
          <a:p>
            <a:pPr lvl="0"/>
            <a:r>
              <a:rPr lang="sr-Latn-RS" dirty="0" smtClean="0"/>
              <a:t>Kriterijumi </a:t>
            </a:r>
            <a:r>
              <a:rPr lang="sr-Latn-RS" b="1" dirty="0" smtClean="0"/>
              <a:t>nisu </a:t>
            </a:r>
            <a:r>
              <a:rPr lang="en-US" b="1" dirty="0" err="1" smtClean="0"/>
              <a:t>formalizovan</a:t>
            </a:r>
            <a:r>
              <a:rPr lang="sr-Latn-RS" b="1" dirty="0" smtClean="0"/>
              <a:t>i</a:t>
            </a:r>
            <a:endParaRPr lang="en-US" b="1" dirty="0" smtClean="0"/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Neformalni k</a:t>
            </a:r>
            <a:r>
              <a:rPr lang="en-US" dirty="0" err="1" smtClean="0"/>
              <a:t>riterijumi</a:t>
            </a:r>
            <a:r>
              <a:rPr lang="en-US" dirty="0" smtClean="0"/>
              <a:t> </a:t>
            </a:r>
            <a:r>
              <a:rPr lang="sr-Latn-RS" dirty="0" smtClean="0"/>
              <a:t>su </a:t>
            </a:r>
            <a:r>
              <a:rPr lang="en-US" dirty="0" err="1" smtClean="0"/>
              <a:t>motivacija</a:t>
            </a:r>
            <a:r>
              <a:rPr lang="en-US" dirty="0" smtClean="0"/>
              <a:t>, </a:t>
            </a:r>
            <a:r>
              <a:rPr lang="en-US" dirty="0" err="1" smtClean="0"/>
              <a:t>rezultat</a:t>
            </a:r>
            <a:r>
              <a:rPr lang="sr-Latn-RS" dirty="0" smtClean="0"/>
              <a:t>i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spremnost</a:t>
            </a:r>
            <a:r>
              <a:rPr lang="en-US" dirty="0" smtClean="0"/>
              <a:t> da </a:t>
            </a:r>
            <a:r>
              <a:rPr lang="sr-Latn-RS" dirty="0" smtClean="0"/>
              <a:t>se </a:t>
            </a:r>
            <a:r>
              <a:rPr lang="en-US" dirty="0" smtClean="0"/>
              <a:t>bran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interes</a:t>
            </a:r>
            <a:r>
              <a:rPr lang="sr-Latn-RS" dirty="0" smtClean="0"/>
              <a:t>i </a:t>
            </a:r>
            <a:r>
              <a:rPr lang="en-US" dirty="0" err="1" smtClean="0"/>
              <a:t>stranke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err="1" smtClean="0"/>
              <a:t>ideologij</a:t>
            </a:r>
            <a:r>
              <a:rPr lang="sr-Latn-RS" smtClean="0"/>
              <a:t>a (u parlament ide srednji sloj/nivo stranke)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svest</a:t>
            </a:r>
            <a:r>
              <a:rPr lang="sr-Latn-RS" dirty="0" smtClean="0"/>
              <a:t> o potrebi detaljnije regulacije 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Biranje</a:t>
            </a:r>
            <a:r>
              <a:rPr lang="en-US" dirty="0" smtClean="0"/>
              <a:t> </a:t>
            </a:r>
            <a:r>
              <a:rPr lang="en-US" err="1" smtClean="0"/>
              <a:t>poslanika</a:t>
            </a:r>
            <a:r>
              <a:rPr lang="en-US" smtClean="0"/>
              <a:t> neposredno</a:t>
            </a:r>
            <a:r>
              <a:rPr lang="sr-Latn-RS" smtClean="0"/>
              <a:t> na skupštini praksa DSS-a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Kontrola stranačkih funkcionera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337126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dovoljno</a:t>
            </a:r>
            <a:r>
              <a:rPr lang="en-US" b="1" dirty="0" smtClean="0"/>
              <a:t> </a:t>
            </a:r>
            <a:r>
              <a:rPr lang="en-US" b="1" dirty="0" err="1" smtClean="0"/>
              <a:t>precizna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sprovod</a:t>
            </a:r>
            <a:r>
              <a:rPr lang="sr-Latn-RS" b="1" err="1" smtClean="0"/>
              <a:t>lj</a:t>
            </a:r>
            <a:r>
              <a:rPr lang="en-US" b="1" smtClean="0"/>
              <a:t>iva</a:t>
            </a:r>
            <a:r>
              <a:rPr lang="sr-Latn-RS" b="1" smtClean="0"/>
              <a:t>;</a:t>
            </a:r>
            <a:endParaRPr lang="en-US" b="1" dirty="0" smtClean="0"/>
          </a:p>
          <a:p>
            <a:pPr lvl="0"/>
            <a:endParaRPr lang="sr-Latn-RS" dirty="0" smtClean="0"/>
          </a:p>
          <a:p>
            <a:pPr lvl="0"/>
            <a:r>
              <a:rPr lang="en-US" b="1" dirty="0" err="1" smtClean="0"/>
              <a:t>Nadležnost</a:t>
            </a:r>
            <a:r>
              <a:rPr lang="en-US" b="1" dirty="0" smtClean="0"/>
              <a:t> </a:t>
            </a:r>
            <a:r>
              <a:rPr lang="en-US" b="1" dirty="0" err="1" smtClean="0"/>
              <a:t>predsednika</a:t>
            </a:r>
            <a:r>
              <a:rPr lang="en-US" b="1" dirty="0" smtClean="0"/>
              <a:t> </a:t>
            </a:r>
            <a:r>
              <a:rPr lang="en-US" b="1" smtClean="0"/>
              <a:t>je velika</a:t>
            </a:r>
            <a:r>
              <a:rPr lang="sr-Latn-RS" smtClean="0"/>
              <a:t>, </a:t>
            </a:r>
            <a:r>
              <a:rPr lang="sr-Latn-RS" dirty="0" smtClean="0"/>
              <a:t>kao organ kontrole </a:t>
            </a:r>
            <a:r>
              <a:rPr lang="sr-Latn-RS" smtClean="0"/>
              <a:t>javlja se i </a:t>
            </a:r>
            <a:r>
              <a:rPr lang="sr-Latn-RS" dirty="0" smtClean="0"/>
              <a:t>p</a:t>
            </a:r>
            <a:r>
              <a:rPr lang="en-US" dirty="0" err="1" smtClean="0"/>
              <a:t>redsedni</a:t>
            </a:r>
            <a:r>
              <a:rPr lang="sr-Latn-RS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sr-Latn-RS" dirty="0" smtClean="0"/>
              <a:t> </a:t>
            </a:r>
            <a:r>
              <a:rPr lang="sr-Latn-RS" smtClean="0"/>
              <a:t>ili </a:t>
            </a:r>
            <a:r>
              <a:rPr lang="en-US" smtClean="0"/>
              <a:t> GO</a:t>
            </a:r>
            <a:r>
              <a:rPr lang="sr-Latn-RS" smtClean="0"/>
              <a:t>;</a:t>
            </a:r>
          </a:p>
          <a:p>
            <a:pPr lvl="0"/>
            <a:endParaRPr lang="sr-Latn-RS" smtClean="0"/>
          </a:p>
          <a:p>
            <a:pPr lvl="0"/>
            <a:r>
              <a:rPr lang="sr-Latn-RS" b="1" smtClean="0"/>
              <a:t>K</a:t>
            </a:r>
            <a:r>
              <a:rPr lang="en-US" b="1" smtClean="0"/>
              <a:t>ljučni problem </a:t>
            </a:r>
            <a:r>
              <a:rPr lang="en-US" smtClean="0"/>
              <a:t>je to što funkcioneri </a:t>
            </a:r>
            <a:r>
              <a:rPr lang="en-US" b="1" smtClean="0"/>
              <a:t>ne dobijaju zadatak </a:t>
            </a:r>
            <a:r>
              <a:rPr lang="sr-Latn-RS" b="1" smtClean="0"/>
              <a:t>i</a:t>
            </a:r>
            <a:r>
              <a:rPr lang="en-US" b="1" smtClean="0"/>
              <a:t> ciljeve koje treba da ispune</a:t>
            </a:r>
            <a:r>
              <a:rPr lang="sr-Latn-RS" b="1" smtClean="0"/>
              <a:t> </a:t>
            </a:r>
            <a:r>
              <a:rPr lang="sr-Latn-RS" smtClean="0"/>
              <a:t>na javnim funkcijama;</a:t>
            </a:r>
            <a:endParaRPr lang="sr-Latn-RS" dirty="0" smtClean="0"/>
          </a:p>
          <a:p>
            <a:pPr lvl="0"/>
            <a:endParaRPr lang="sr-Latn-RS" dirty="0" smtClean="0"/>
          </a:p>
          <a:p>
            <a:pPr lvl="0"/>
            <a:r>
              <a:rPr lang="en-US" b="1" dirty="0" err="1" smtClean="0"/>
              <a:t>Izveštaj</a:t>
            </a:r>
            <a:r>
              <a:rPr lang="en-US" b="1" dirty="0" smtClean="0"/>
              <a:t> se </a:t>
            </a:r>
            <a:r>
              <a:rPr lang="en-US" b="1" dirty="0" err="1" smtClean="0"/>
              <a:t>podnos</a:t>
            </a:r>
            <a:r>
              <a:rPr lang="sr-Latn-RS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usmeno</a:t>
            </a:r>
            <a:r>
              <a:rPr lang="en-US" b="1" dirty="0" smtClean="0"/>
              <a:t> </a:t>
            </a:r>
            <a:r>
              <a:rPr lang="en-US" b="1" err="1" smtClean="0"/>
              <a:t>i</a:t>
            </a:r>
            <a:r>
              <a:rPr lang="en-US" b="1" smtClean="0"/>
              <a:t> neformalno</a:t>
            </a:r>
            <a:r>
              <a:rPr lang="sr-Latn-RS" b="1" smtClean="0"/>
              <a:t>;</a:t>
            </a:r>
            <a:endParaRPr lang="en-US" b="1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Obavljanje</a:t>
            </a:r>
            <a:r>
              <a:rPr lang="en-US" dirty="0" smtClean="0"/>
              <a:t> vi</a:t>
            </a:r>
            <a:r>
              <a:rPr lang="sr-Latn-RS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funkcij</a:t>
            </a:r>
            <a:r>
              <a:rPr lang="sr-Latn-RS" dirty="0" smtClean="0"/>
              <a:t>a</a:t>
            </a:r>
            <a:r>
              <a:rPr lang="en-US" dirty="0" smtClean="0"/>
              <a:t> ne </a:t>
            </a:r>
            <a:r>
              <a:rPr lang="en-US" dirty="0" err="1" smtClean="0"/>
              <a:t>kontroli</a:t>
            </a:r>
            <a:r>
              <a:rPr lang="sr-Latn-RS" dirty="0" smtClean="0"/>
              <a:t>š</a:t>
            </a:r>
            <a:r>
              <a:rPr lang="en-US" dirty="0" smtClean="0"/>
              <a:t>e</a:t>
            </a:r>
            <a:r>
              <a:rPr lang="sr-Latn-RS" dirty="0" smtClean="0"/>
              <a:t> </a:t>
            </a:r>
            <a:r>
              <a:rPr lang="en-US" smtClean="0"/>
              <a:t>se od </a:t>
            </a:r>
            <a:r>
              <a:rPr lang="en-US" err="1" smtClean="0"/>
              <a:t>strane</a:t>
            </a:r>
            <a:r>
              <a:rPr lang="en-US" smtClean="0"/>
              <a:t> stranke</a:t>
            </a:r>
            <a:r>
              <a:rPr lang="sr-Latn-RS" smtClean="0"/>
              <a:t>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55448"/>
            <a:ext cx="8501122" cy="1252728"/>
          </a:xfrm>
        </p:spPr>
        <p:txBody>
          <a:bodyPr>
            <a:normAutofit/>
          </a:bodyPr>
          <a:lstStyle/>
          <a:p>
            <a:r>
              <a:rPr lang="en-US" dirty="0" err="1" smtClean="0"/>
              <a:t>Koruptivna</a:t>
            </a:r>
            <a:r>
              <a:rPr lang="en-US" dirty="0" smtClean="0"/>
              <a:t> </a:t>
            </a:r>
            <a:r>
              <a:rPr lang="en-US" dirty="0" err="1" smtClean="0"/>
              <a:t>partija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471490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sr-Latn-RS" b="1" dirty="0" smtClean="0"/>
              <a:t>Dominantan</a:t>
            </a:r>
            <a:r>
              <a:rPr lang="sr-Latn-RS" dirty="0" smtClean="0"/>
              <a:t> </a:t>
            </a:r>
            <a:r>
              <a:rPr lang="sr-Latn-RS" b="1" dirty="0" smtClean="0"/>
              <a:t>lider</a:t>
            </a:r>
            <a:r>
              <a:rPr lang="sr-Latn-RS" dirty="0" smtClean="0"/>
              <a:t> – čuvar institucije i ideje</a:t>
            </a:r>
          </a:p>
          <a:p>
            <a:endParaRPr lang="sr-Latn-RS" dirty="0" smtClean="0"/>
          </a:p>
          <a:p>
            <a:r>
              <a:rPr lang="sr-Latn-RS" b="1" dirty="0" smtClean="0"/>
              <a:t>Lojalna oligarhija </a:t>
            </a:r>
            <a:r>
              <a:rPr lang="sr-Latn-RS" dirty="0" smtClean="0"/>
              <a:t>koju je izabrao lider </a:t>
            </a:r>
          </a:p>
          <a:p>
            <a:endParaRPr lang="sr-Latn-RS" dirty="0" smtClean="0"/>
          </a:p>
          <a:p>
            <a:r>
              <a:rPr lang="sr-Latn-RS" dirty="0" smtClean="0"/>
              <a:t>Princip </a:t>
            </a:r>
            <a:r>
              <a:rPr lang="sr-Latn-RS" b="1" dirty="0" smtClean="0"/>
              <a:t>„vlast odozgo, potčinjenost odozdo“ </a:t>
            </a:r>
          </a:p>
          <a:p>
            <a:endParaRPr lang="sr-Latn-RS" dirty="0" smtClean="0"/>
          </a:p>
          <a:p>
            <a:r>
              <a:rPr lang="sr-Latn-RS" dirty="0" smtClean="0"/>
              <a:t>Plitka normirana institucionalna organizacija koja je pod kontrolom neformalne strukture i koja počiva na </a:t>
            </a:r>
            <a:r>
              <a:rPr lang="sr-Latn-RS" b="1" dirty="0" smtClean="0"/>
              <a:t>diskrecionom</a:t>
            </a:r>
            <a:r>
              <a:rPr lang="sr-Latn-RS" dirty="0" smtClean="0"/>
              <a:t> postupanju lidera ili od njega poverenih kadrova</a:t>
            </a:r>
          </a:p>
          <a:p>
            <a:endParaRPr lang="sr-Latn-RS" dirty="0" smtClean="0"/>
          </a:p>
          <a:p>
            <a:r>
              <a:rPr lang="sr-Latn-RS" dirty="0" smtClean="0"/>
              <a:t>Javni funkcioneri i službenici su </a:t>
            </a:r>
            <a:r>
              <a:rPr lang="sr-Latn-RS" b="1" dirty="0" smtClean="0"/>
              <a:t>partijski vojnici/lovci </a:t>
            </a:r>
            <a:r>
              <a:rPr lang="sr-Latn-RS" dirty="0" smtClean="0"/>
              <a:t>koji obezbeđuju sredstva/plen za svoju političku stranku</a:t>
            </a:r>
          </a:p>
          <a:p>
            <a:endParaRPr lang="sr-Latn-RS" dirty="0" smtClean="0"/>
          </a:p>
          <a:p>
            <a:r>
              <a:rPr lang="sr-Latn-RS" b="1" dirty="0" smtClean="0"/>
              <a:t>(Polu)dezideologizovano članstvo </a:t>
            </a:r>
            <a:r>
              <a:rPr lang="sr-Latn-RS" dirty="0" smtClean="0"/>
              <a:t>koje je instrumentalno i reaktivno orijentisano, u više harizmatičnoj, a manje ideološkoj vezi sa liderom stranke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Tačke poroznosti integriteta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4357718" cy="464347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r-Latn-RS" dirty="0" smtClean="0"/>
              <a:t>Prijem u članstvo</a:t>
            </a:r>
          </a:p>
          <a:p>
            <a:pPr>
              <a:lnSpc>
                <a:spcPct val="150000"/>
              </a:lnSpc>
            </a:pPr>
            <a:r>
              <a:rPr lang="sr-Latn-RS" smtClean="0"/>
              <a:t>Napredovanje i nazadovanje unutar </a:t>
            </a:r>
            <a:r>
              <a:rPr lang="sr-Latn-RS" dirty="0" smtClean="0"/>
              <a:t>stranke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Imenovanje stranačkih funkcionera na javne funkcije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Postupanje lidera i užeg rukovodstva stranke pri donošenju odluka 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Postupanje stranačkih funkcioner a na </a:t>
            </a:r>
            <a:r>
              <a:rPr lang="sr-Latn-RS" smtClean="0"/>
              <a:t>javnim funkcijama i polaganje računa</a:t>
            </a:r>
            <a:endParaRPr lang="sr-Latn-RS" dirty="0" smtClean="0"/>
          </a:p>
          <a:p>
            <a:pPr>
              <a:lnSpc>
                <a:spcPct val="150000"/>
              </a:lnSpc>
              <a:buNone/>
            </a:pPr>
            <a:endParaRPr lang="sr-Latn-RS" dirty="0" smtClean="0"/>
          </a:p>
          <a:p>
            <a:pPr>
              <a:lnSpc>
                <a:spcPct val="150000"/>
              </a:lnSpc>
              <a:buNone/>
            </a:pPr>
            <a:endParaRPr lang="sr-Latn-RS" dirty="0" smtClean="0"/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57752" y="1214422"/>
            <a:ext cx="4071966" cy="464347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Upravljanje finansijama i dobrima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Postupanje građana-birača</a:t>
            </a:r>
            <a:endParaRPr kumimoji="0" 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Postupanje lobi-grupa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Postupanje regulatornih (antikorupcijskih) tela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Primena i sadržaj </a:t>
            </a:r>
            <a:r>
              <a:rPr kumimoji="0" lang="sr-Latn-R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normativnog okvira u oblast</a:t>
            </a:r>
            <a:r>
              <a:rPr lang="sr-Latn-RS" smtClean="0">
                <a:solidFill>
                  <a:schemeClr val="accent6">
                    <a:lumMod val="50000"/>
                  </a:schemeClr>
                </a:solidFill>
              </a:rPr>
              <a:t>i političkog organizovanja</a:t>
            </a:r>
            <a:endParaRPr kumimoji="0" 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Ciljevi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900369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Opis stanja integriteta političkih stranka u Srbiji;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Testiranje spremnosti, postojećih praksi, pretpostavki i modela za unapređenje integriteta političkih stranka u Srbiji;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Prikupljanje istraživačkog materijala za izradu modela za monitoring i evaluaciju integriteta političkiih stranka; 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8077200" cy="2786082"/>
          </a:xfrm>
        </p:spPr>
        <p:txBody>
          <a:bodyPr>
            <a:normAutofit/>
          </a:bodyPr>
          <a:lstStyle/>
          <a:p>
            <a:r>
              <a:rPr lang="sr-Latn-RS" dirty="0" smtClean="0"/>
              <a:t>Predlozi za unapređ</a:t>
            </a:r>
            <a:r>
              <a:rPr lang="en-US" dirty="0" smtClean="0"/>
              <a:t>e</a:t>
            </a:r>
            <a:r>
              <a:rPr lang="sr-Latn-RS" dirty="0" smtClean="0"/>
              <a:t>nje integriteta političkih stranaka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u Srbiji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dirty="0" smtClean="0"/>
              <a:t>Dvostepeni samoregulatorni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institucionalni 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204311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Etičko telo na nivou stranke, bilo postojeće sa novim nadležnostima ili </a:t>
            </a:r>
            <a:r>
              <a:rPr lang="sr-Latn-RS" smtClean="0"/>
              <a:t>osnivanje novog tela i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Komisija za integritet u politici</a:t>
            </a:r>
          </a:p>
          <a:p>
            <a:pPr lvl="2">
              <a:buNone/>
            </a:pPr>
            <a:endParaRPr lang="sr-Latn-RS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Telo za integritet na nivou stranke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dirty="0" smtClean="0"/>
              <a:t>Postojeće sa novim nadležnostima, ili osnivanje takvog tela</a:t>
            </a:r>
          </a:p>
          <a:p>
            <a:pPr lvl="1"/>
            <a:r>
              <a:rPr lang="sr-Latn-RS" dirty="0" smtClean="0"/>
              <a:t>Sastav: </a:t>
            </a:r>
            <a:r>
              <a:rPr lang="sr-Latn-RS" smtClean="0"/>
              <a:t>biraju se članovi </a:t>
            </a:r>
            <a:r>
              <a:rPr lang="sr-Latn-RS" dirty="0" smtClean="0"/>
              <a:t>na predlog Skupštine stranke</a:t>
            </a:r>
          </a:p>
          <a:p>
            <a:pPr lvl="1"/>
            <a:r>
              <a:rPr lang="sr-Latn-RS" dirty="0" smtClean="0"/>
              <a:t>Kriterijumi: integritet, stručnost</a:t>
            </a:r>
            <a:r>
              <a:rPr lang="sr-Latn-RS" smtClean="0"/>
              <a:t>, uticaj/moć</a:t>
            </a:r>
            <a:endParaRPr lang="sr-Latn-RS" b="1" dirty="0" smtClean="0"/>
          </a:p>
          <a:p>
            <a:pPr lvl="1"/>
            <a:r>
              <a:rPr lang="sr-Latn-RS" smtClean="0"/>
              <a:t>Nadležnosti:</a:t>
            </a:r>
            <a:endParaRPr lang="sr-Latn-RS" dirty="0" smtClean="0"/>
          </a:p>
          <a:p>
            <a:pPr lvl="2"/>
            <a:r>
              <a:rPr lang="sr-Latn-RS" dirty="0" smtClean="0"/>
              <a:t>Razvoj integriteta na nivou stranke </a:t>
            </a:r>
          </a:p>
          <a:p>
            <a:pPr lvl="2"/>
            <a:r>
              <a:rPr lang="sr-Latn-RS" dirty="0" smtClean="0"/>
              <a:t>Praćenje zakonitog i etičkog ponašanja stranačkih funkcionera i delegiranih funkcionera na javnim funkcijama</a:t>
            </a:r>
          </a:p>
          <a:p>
            <a:pPr lvl="2"/>
            <a:r>
              <a:rPr lang="sr-Latn-RS" dirty="0" smtClean="0"/>
              <a:t>Staranje o sprovođenju i praćenju </a:t>
            </a:r>
            <a:r>
              <a:rPr lang="sr-Latn-RS" dirty="0" err="1" smtClean="0"/>
              <a:t>unutarpartijskih</a:t>
            </a:r>
            <a:r>
              <a:rPr lang="sr-Latn-RS" dirty="0" smtClean="0"/>
              <a:t> akata koji doprinose integritetu stranke</a:t>
            </a:r>
          </a:p>
          <a:p>
            <a:pPr lvl="2"/>
            <a:r>
              <a:rPr lang="sr-Latn-RS" dirty="0" err="1" smtClean="0"/>
              <a:t>Antikorupcijska</a:t>
            </a:r>
            <a:r>
              <a:rPr lang="sr-Latn-RS" dirty="0" smtClean="0"/>
              <a:t> edukacija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Komisija za integritet u politici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sr-Latn-RS" b="1" dirty="0" smtClean="0"/>
              <a:t>Sastav:</a:t>
            </a:r>
          </a:p>
          <a:p>
            <a:pPr lvl="1"/>
            <a:r>
              <a:rPr lang="sr-Latn-RS" dirty="0" smtClean="0"/>
              <a:t> Predstavnici svih zainteresovanih stranaka (stalni članovi s pr</a:t>
            </a:r>
            <a:r>
              <a:rPr lang="en-US" dirty="0" smtClean="0"/>
              <a:t>a</a:t>
            </a:r>
            <a:r>
              <a:rPr lang="sr-Latn-RS" dirty="0" smtClean="0"/>
              <a:t>vom glasa)</a:t>
            </a:r>
          </a:p>
          <a:p>
            <a:pPr lvl="1"/>
            <a:r>
              <a:rPr lang="sr-Latn-RS" dirty="0" smtClean="0"/>
              <a:t>Predstavnici  antikorupcijskih tela</a:t>
            </a:r>
            <a:r>
              <a:rPr lang="en-US" dirty="0" smtClean="0"/>
              <a:t>,</a:t>
            </a:r>
            <a:r>
              <a:rPr lang="sr-Latn-RS" dirty="0" smtClean="0"/>
              <a:t> akademske zajednice, medija i civilnog društva, političkih fondacija (po pozivu, s pravom diskusije </a:t>
            </a:r>
            <a:r>
              <a:rPr lang="sr-Latn-RS" smtClean="0"/>
              <a:t>i sugestije, a bez prava glasa)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sr-Latn-RS" b="1" dirty="0" smtClean="0"/>
              <a:t>Nadležnosti:</a:t>
            </a:r>
          </a:p>
          <a:p>
            <a:pPr lvl="1"/>
            <a:r>
              <a:rPr lang="sr-Latn-RS" dirty="0" smtClean="0"/>
              <a:t>Stara</a:t>
            </a:r>
            <a:r>
              <a:rPr lang="en-US" dirty="0" err="1" smtClean="0"/>
              <a:t>nje</a:t>
            </a:r>
            <a:r>
              <a:rPr lang="sr-Latn-RS" dirty="0" smtClean="0"/>
              <a:t> o razvoju integriteta u politici</a:t>
            </a:r>
          </a:p>
          <a:p>
            <a:pPr lvl="1"/>
            <a:r>
              <a:rPr lang="sr-Latn-RS" smtClean="0"/>
              <a:t>Drugostepeni organ:</a:t>
            </a:r>
          </a:p>
          <a:p>
            <a:pPr lvl="2"/>
            <a:r>
              <a:rPr lang="sr-Latn-RS" smtClean="0"/>
              <a:t>Etički kodeks političara </a:t>
            </a:r>
          </a:p>
          <a:p>
            <a:pPr lvl="2"/>
            <a:r>
              <a:rPr lang="sr-Latn-RS" smtClean="0"/>
              <a:t>Pravilnik o izboru na javne i partijske funkcije i o polaganju računa </a:t>
            </a:r>
          </a:p>
          <a:p>
            <a:pPr lvl="2">
              <a:buNone/>
            </a:pPr>
            <a:endParaRPr lang="sr-Latn-RS" smtClean="0"/>
          </a:p>
          <a:p>
            <a:r>
              <a:rPr lang="en-US" b="1" smtClean="0"/>
              <a:t>D</a:t>
            </a:r>
            <a:r>
              <a:rPr lang="sr-Latn-RS" b="1" smtClean="0"/>
              <a:t>eo buduće Izborne komisije kao nezavisnog tela</a:t>
            </a:r>
            <a:endParaRPr lang="sr-Latn-RS" smtClean="0"/>
          </a:p>
          <a:p>
            <a:pPr lvl="1"/>
            <a:endParaRPr lang="sr-Latn-RS" b="1" dirty="0" smtClean="0"/>
          </a:p>
          <a:p>
            <a:pPr lvl="1"/>
            <a:endParaRPr lang="sr-Latn-RS" dirty="0" smtClean="0"/>
          </a:p>
          <a:p>
            <a:pPr lvl="1"/>
            <a:endParaRPr lang="sr-Latn-RS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Politički etički kodeks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/>
              <a:t>C</a:t>
            </a:r>
            <a:r>
              <a:rPr lang="en-US" b="1" dirty="0" err="1" smtClean="0"/>
              <a:t>i</a:t>
            </a:r>
            <a:r>
              <a:rPr lang="sr-Latn-RS" b="1" dirty="0" err="1" smtClean="0"/>
              <a:t>lj</a:t>
            </a:r>
            <a:r>
              <a:rPr lang="sr-Latn-RS" b="1" dirty="0" smtClean="0"/>
              <a:t>:</a:t>
            </a:r>
          </a:p>
          <a:p>
            <a:pPr lvl="1"/>
            <a:r>
              <a:rPr lang="sr-Latn-RS" dirty="0" smtClean="0"/>
              <a:t>Iniciranje p</a:t>
            </a:r>
            <a:r>
              <a:rPr lang="en-US" dirty="0" err="1" smtClean="0"/>
              <a:t>rofesionalizacije</a:t>
            </a:r>
            <a:r>
              <a:rPr lang="sr-Latn-RS" dirty="0" smtClean="0"/>
              <a:t> politike </a:t>
            </a:r>
            <a:r>
              <a:rPr lang="sr-Latn-RS" smtClean="0"/>
              <a:t>kao profesije i</a:t>
            </a:r>
            <a:endParaRPr lang="sr-Latn-RS" dirty="0" smtClean="0"/>
          </a:p>
          <a:p>
            <a:pPr lvl="1"/>
            <a:r>
              <a:rPr lang="sr-Latn-RS" dirty="0" smtClean="0"/>
              <a:t>Stvaranj</a:t>
            </a:r>
            <a:r>
              <a:rPr lang="en-US" dirty="0" smtClean="0"/>
              <a:t>e</a:t>
            </a:r>
            <a:r>
              <a:rPr lang="sr-Latn-RS" dirty="0" smtClean="0"/>
              <a:t> mehanizma/agensa profesionalne socijalizacije</a:t>
            </a:r>
            <a:endParaRPr lang="en-US" dirty="0" smtClean="0"/>
          </a:p>
          <a:p>
            <a:pPr lvl="1">
              <a:buNone/>
            </a:pPr>
            <a:endParaRPr lang="sr-Latn-RS" dirty="0" smtClean="0"/>
          </a:p>
          <a:p>
            <a:r>
              <a:rPr lang="sr-Latn-RS" b="1" dirty="0" smtClean="0"/>
              <a:t>Sadržaj:</a:t>
            </a:r>
          </a:p>
          <a:p>
            <a:pPr lvl="1"/>
            <a:r>
              <a:rPr lang="sr-Latn-RS" dirty="0" smtClean="0"/>
              <a:t>Odnos ka sebi kao političaru i </a:t>
            </a:r>
            <a:r>
              <a:rPr lang="sr-Latn-RS" smtClean="0"/>
              <a:t>političkom delovanju;</a:t>
            </a:r>
            <a:endParaRPr lang="sr-Latn-RS" dirty="0" smtClean="0"/>
          </a:p>
          <a:p>
            <a:pPr lvl="1"/>
            <a:r>
              <a:rPr lang="sr-Latn-RS" dirty="0" smtClean="0"/>
              <a:t>Odnos prema političkoj partiji i </a:t>
            </a:r>
            <a:r>
              <a:rPr lang="sr-Latn-RS" smtClean="0"/>
              <a:t>njenoj ideologiji;</a:t>
            </a:r>
            <a:endParaRPr lang="sr-Latn-RS" dirty="0" smtClean="0"/>
          </a:p>
          <a:p>
            <a:pPr lvl="1"/>
            <a:r>
              <a:rPr lang="sr-Latn-RS" dirty="0" smtClean="0"/>
              <a:t>Odnos prema građanima i </a:t>
            </a:r>
            <a:r>
              <a:rPr lang="sr-Latn-RS" smtClean="0"/>
              <a:t>javnim institucijama;</a:t>
            </a:r>
            <a:endParaRPr lang="sr-Latn-RS" dirty="0" smtClean="0"/>
          </a:p>
          <a:p>
            <a:pPr lvl="1"/>
            <a:r>
              <a:rPr lang="sr-Latn-RS" dirty="0" smtClean="0"/>
              <a:t>Odnos prema </a:t>
            </a:r>
            <a:r>
              <a:rPr lang="sr-Latn-RS" smtClean="0"/>
              <a:t>antikorupcijskom delovanju; </a:t>
            </a:r>
            <a:endParaRPr lang="sr-Latn-RS" dirty="0" smtClean="0"/>
          </a:p>
          <a:p>
            <a:pPr lvl="1"/>
            <a:endParaRPr lang="sr-Latn-RS" dirty="0" smtClean="0"/>
          </a:p>
          <a:p>
            <a:r>
              <a:rPr lang="sr-Latn-RS" dirty="0" smtClean="0"/>
              <a:t>Potpisuje se prilikom učlanjenja u političku stranku ili doniranja/volontiranja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600" dirty="0" smtClean="0"/>
              <a:t>Pravilnik o izboru na partijske i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r-Latn-RS" sz="3600" dirty="0" smtClean="0"/>
              <a:t>javne funkcije, o pogalanju računa i opozivu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/>
              <a:t>Cilj:</a:t>
            </a:r>
          </a:p>
          <a:p>
            <a:pPr lvl="1"/>
            <a:r>
              <a:rPr lang="sr-Latn-RS" dirty="0" smtClean="0"/>
              <a:t>Sprečavanje lične anomije i institucionalne dezorganizacije kroz jasno definisanje očekivanja, nagrada, rezultata i sankcija</a:t>
            </a:r>
          </a:p>
          <a:p>
            <a:pPr lvl="1">
              <a:buNone/>
            </a:pPr>
            <a:endParaRPr lang="sr-Latn-RS" dirty="0" smtClean="0"/>
          </a:p>
          <a:p>
            <a:r>
              <a:rPr lang="sr-Latn-RS" b="1" dirty="0" smtClean="0"/>
              <a:t> Sadržaj:</a:t>
            </a:r>
          </a:p>
          <a:p>
            <a:pPr lvl="1"/>
            <a:r>
              <a:rPr lang="sr-Latn-RS" dirty="0" smtClean="0"/>
              <a:t>Kriterijumi za izbor </a:t>
            </a:r>
            <a:r>
              <a:rPr lang="sr-Latn-RS" smtClean="0"/>
              <a:t>na funkciju;</a:t>
            </a:r>
            <a:endParaRPr lang="sr-Latn-RS" dirty="0" smtClean="0"/>
          </a:p>
          <a:p>
            <a:pPr lvl="1"/>
            <a:r>
              <a:rPr lang="sr-Latn-RS" dirty="0" smtClean="0"/>
              <a:t>Očekivani rezultati i način izveštavanja i </a:t>
            </a:r>
            <a:r>
              <a:rPr lang="sr-Latn-RS" smtClean="0"/>
              <a:t>polaganja računa;</a:t>
            </a:r>
            <a:endParaRPr lang="sr-Latn-RS" dirty="0" smtClean="0"/>
          </a:p>
          <a:p>
            <a:pPr lvl="1"/>
            <a:r>
              <a:rPr lang="sr-Latn-RS" dirty="0" smtClean="0"/>
              <a:t>Procedura predlaganja </a:t>
            </a:r>
            <a:r>
              <a:rPr lang="sr-Latn-RS" smtClean="0"/>
              <a:t>i izbora;</a:t>
            </a:r>
            <a:endParaRPr lang="sr-Latn-RS" dirty="0" smtClean="0"/>
          </a:p>
          <a:p>
            <a:pPr lvl="1"/>
            <a:r>
              <a:rPr lang="sr-Latn-RS" dirty="0" smtClean="0"/>
              <a:t>Procedura pozivanja na evulaciju </a:t>
            </a:r>
            <a:r>
              <a:rPr lang="sr-Latn-RS" smtClean="0"/>
              <a:t>i opoziva;</a:t>
            </a:r>
            <a:endParaRPr lang="sr-Latn-R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Donatorski/volonterski ugovori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/>
              <a:t>Cilj:</a:t>
            </a:r>
            <a:endParaRPr lang="sr-Latn-RS" dirty="0" smtClean="0"/>
          </a:p>
          <a:p>
            <a:pPr lvl="1"/>
            <a:r>
              <a:rPr lang="sr-Latn-RS" dirty="0" smtClean="0"/>
              <a:t>Unapređivanje integriteta donatorstva i volontiranja kao vrste političkog aktivizma</a:t>
            </a:r>
          </a:p>
          <a:p>
            <a:pPr lvl="1"/>
            <a:endParaRPr lang="sr-Latn-RS" dirty="0" smtClean="0"/>
          </a:p>
          <a:p>
            <a:r>
              <a:rPr lang="sr-Latn-RS" b="1" dirty="0" smtClean="0"/>
              <a:t>Sadržaj:</a:t>
            </a:r>
            <a:endParaRPr lang="sr-Latn-RS" dirty="0" smtClean="0"/>
          </a:p>
          <a:p>
            <a:pPr lvl="1"/>
            <a:r>
              <a:rPr lang="sr-Latn-RS" dirty="0" smtClean="0"/>
              <a:t>Lična motivacija i očekivanja volontera/donatora od volontiranja </a:t>
            </a:r>
            <a:r>
              <a:rPr lang="sr-Latn-RS" smtClean="0"/>
              <a:t>i doniranja i </a:t>
            </a:r>
            <a:endParaRPr lang="sr-Latn-RS" dirty="0" smtClean="0"/>
          </a:p>
          <a:p>
            <a:pPr lvl="1"/>
            <a:r>
              <a:rPr lang="sr-Latn-RS" dirty="0" smtClean="0"/>
              <a:t>Očekivanje prema stranci u pogledu donacije, ka čemu da se donacija usmeri</a:t>
            </a:r>
          </a:p>
          <a:p>
            <a:pPr lvl="1"/>
            <a:endParaRPr lang="sr-Latn-RS" dirty="0" smtClean="0"/>
          </a:p>
          <a:p>
            <a:r>
              <a:rPr lang="sr-Latn-RS" b="1" dirty="0" smtClean="0"/>
              <a:t>Tehničko rešenje – online aplikacija/formular</a:t>
            </a:r>
          </a:p>
          <a:p>
            <a:pPr lvl="1"/>
            <a:endParaRPr lang="sr-Latn-RS" dirty="0" smtClean="0"/>
          </a:p>
          <a:p>
            <a:endParaRPr lang="sr-Latn-R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Predlozi za izmene zakona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1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1"/>
            <a:endParaRPr lang="sr-Latn-RS" dirty="0" smtClean="0"/>
          </a:p>
          <a:p>
            <a:pPr lvl="1"/>
            <a:r>
              <a:rPr lang="sr-Latn-RS" b="1" smtClean="0"/>
              <a:t>Za</a:t>
            </a:r>
            <a:r>
              <a:rPr lang="sr-Latn-RS" smtClean="0"/>
              <a:t>kon</a:t>
            </a:r>
            <a:r>
              <a:rPr lang="en-US" dirty="0" smtClean="0"/>
              <a:t>a</a:t>
            </a:r>
            <a:r>
              <a:rPr lang="sr-Latn-RS" dirty="0" smtClean="0"/>
              <a:t> o Agenciji za borbu </a:t>
            </a:r>
            <a:r>
              <a:rPr lang="sr-Latn-RS" smtClean="0"/>
              <a:t>protiv korupcije kako bi Političke stranke postale </a:t>
            </a:r>
            <a:r>
              <a:rPr lang="en-US" smtClean="0"/>
              <a:t> </a:t>
            </a:r>
            <a:r>
              <a:rPr lang="sr-Latn-RS" smtClean="0"/>
              <a:t>obveznice </a:t>
            </a:r>
            <a:r>
              <a:rPr lang="sr-Latn-RS" b="1" smtClean="0"/>
              <a:t>Planova integriteta</a:t>
            </a:r>
            <a:r>
              <a:rPr lang="sr-Latn-RS" smtClean="0"/>
              <a:t>;</a:t>
            </a:r>
            <a:endParaRPr lang="sr-Latn-RS" dirty="0" smtClean="0"/>
          </a:p>
          <a:p>
            <a:pPr lvl="1"/>
            <a:endParaRPr lang="sr-Latn-RS" dirty="0" smtClean="0"/>
          </a:p>
          <a:p>
            <a:pPr lvl="1"/>
            <a:r>
              <a:rPr lang="sr-Latn-RS" b="1" dirty="0" smtClean="0"/>
              <a:t>Zakona o slobodnom pristupu informacijama </a:t>
            </a:r>
            <a:r>
              <a:rPr lang="sr-Latn-RS" dirty="0" smtClean="0"/>
              <a:t>u delu za aktivnosti koje su finansirane iz </a:t>
            </a:r>
            <a:r>
              <a:rPr lang="sr-Latn-RS" smtClean="0"/>
              <a:t>javnih izvora;</a:t>
            </a:r>
            <a:endParaRPr lang="sr-Latn-RS" dirty="0" smtClean="0"/>
          </a:p>
          <a:p>
            <a:pPr lvl="1"/>
            <a:endParaRPr lang="sr-Latn-RS" dirty="0" smtClean="0"/>
          </a:p>
          <a:p>
            <a:pPr lvl="1"/>
            <a:r>
              <a:rPr lang="sr-Latn-RS" b="1" dirty="0" smtClean="0"/>
              <a:t>Zakona o javnim nabavkama </a:t>
            </a:r>
            <a:r>
              <a:rPr lang="sr-Latn-RS" dirty="0" smtClean="0"/>
              <a:t>za sredstva iz javnih izvora kojima se finansira nabavka roba </a:t>
            </a:r>
            <a:r>
              <a:rPr lang="sr-Latn-RS" smtClean="0"/>
              <a:t>i usluga;</a:t>
            </a:r>
          </a:p>
          <a:p>
            <a:pPr lvl="1"/>
            <a:endParaRPr lang="sr-Latn-RS" smtClean="0"/>
          </a:p>
          <a:p>
            <a:pPr lvl="1"/>
            <a:r>
              <a:rPr lang="sr-Latn-RS" b="1" smtClean="0"/>
              <a:t>Zakon o političkim partijama (član 14.)</a:t>
            </a:r>
            <a:r>
              <a:rPr lang="sr-Latn-RS" smtClean="0"/>
              <a:t> uvesti pored odgovornog lica za finansije i odgovorno lice za integritet političke stranke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92919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r-Latn-RS" sz="1400" b="1" dirty="0" smtClean="0">
                <a:solidFill>
                  <a:schemeClr val="accent6">
                    <a:lumMod val="50000"/>
                  </a:schemeClr>
                </a:solidFill>
              </a:rPr>
              <a:t>Palmotićeva 17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, 11000 Be</a:t>
            </a:r>
            <a:r>
              <a:rPr lang="sr-Latn-RS" sz="1400" b="1" dirty="0" smtClean="0">
                <a:solidFill>
                  <a:schemeClr val="accent6">
                    <a:lumMod val="50000"/>
                  </a:schemeClr>
                </a:solidFill>
              </a:rPr>
              <a:t>ograd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400" b="1" dirty="0" err="1" smtClean="0">
                <a:solidFill>
                  <a:schemeClr val="accent6">
                    <a:lumMod val="50000"/>
                  </a:schemeClr>
                </a:solidFill>
              </a:rPr>
              <a:t>tel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:  + 381 11 3230 697; 3244 329</a:t>
            </a:r>
            <a:b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e-mail: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office@birodi.rs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400" b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1400" b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400" b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www.birodi.rs</a:t>
            </a:r>
            <a:r>
              <a:rPr lang="en-US" sz="1400" b="1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www.mediamonitor.rs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, 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5"/>
              </a:rPr>
              <a:t>www.cistapolitika.rs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b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Placeholder 5" descr="birodi_logo_1000px - SAJT.jpg"/>
          <p:cNvPicPr>
            <a:picLocks noChangeAspect="1"/>
          </p:cNvPicPr>
          <p:nvPr/>
        </p:nvPicPr>
        <p:blipFill>
          <a:blip r:embed="rId6" cstate="print"/>
          <a:srcRect l="26824" r="26824"/>
          <a:stretch>
            <a:fillRect/>
          </a:stretch>
        </p:blipFill>
        <p:spPr>
          <a:xfrm>
            <a:off x="2143109" y="2126249"/>
            <a:ext cx="4939644" cy="266420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00034" y="121442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HVALA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NA PA</a:t>
            </a:r>
            <a:r>
              <a:rPr kumimoji="0" lang="sr-Latn-RS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ŽNJI!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Funkcionalna analiza političkih stranaka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400" err="1" smtClean="0"/>
              <a:t>Korupcijska</a:t>
            </a:r>
            <a:r>
              <a:rPr lang="sr-Latn-RS" sz="2400" smtClean="0"/>
              <a:t> formula političke stranke </a:t>
            </a:r>
            <a:br>
              <a:rPr lang="sr-Latn-RS" sz="2400" smtClean="0"/>
            </a:br>
            <a:r>
              <a:rPr lang="sr-Latn-RS" sz="2400" smtClean="0"/>
              <a:t>(Kiltgardova redefinisana definicija)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2400" smtClean="0"/>
              <a:t>Nelegitimitet/Nelegalitet</a:t>
            </a:r>
          </a:p>
          <a:p>
            <a:pPr algn="ctr">
              <a:buNone/>
            </a:pPr>
            <a:r>
              <a:rPr lang="sr-Latn-RS" sz="2400" smtClean="0"/>
              <a:t>+ </a:t>
            </a:r>
            <a:endParaRPr lang="sr-Latn-RS" sz="2400" dirty="0" smtClean="0"/>
          </a:p>
          <a:p>
            <a:pPr algn="ctr">
              <a:buNone/>
            </a:pPr>
            <a:r>
              <a:rPr lang="sr-Latn-RS" sz="2400" dirty="0" smtClean="0"/>
              <a:t>Novac </a:t>
            </a:r>
            <a:r>
              <a:rPr lang="sr-Latn-RS" sz="2400" smtClean="0"/>
              <a:t>+ politička moć (+ vlast)</a:t>
            </a:r>
            <a:endParaRPr lang="sr-Latn-RS" sz="2400" dirty="0" smtClean="0"/>
          </a:p>
          <a:p>
            <a:pPr algn="ctr">
              <a:buNone/>
            </a:pPr>
            <a:r>
              <a:rPr lang="sr-Latn-RS" sz="2400" dirty="0" smtClean="0"/>
              <a:t>-</a:t>
            </a:r>
          </a:p>
          <a:p>
            <a:pPr algn="ctr">
              <a:buNone/>
            </a:pPr>
            <a:r>
              <a:rPr lang="sr-Latn-RS" sz="2400" dirty="0" err="1" smtClean="0"/>
              <a:t>Kažnjivost</a:t>
            </a:r>
            <a:r>
              <a:rPr lang="sr-Latn-RS" sz="2400" dirty="0" smtClean="0"/>
              <a:t> + </a:t>
            </a:r>
            <a:r>
              <a:rPr lang="sr-Latn-RS" sz="2400" dirty="0" err="1" smtClean="0"/>
              <a:t>Odgovnost</a:t>
            </a:r>
            <a:endParaRPr lang="sr-Latn-RS" sz="2400" dirty="0" smtClean="0"/>
          </a:p>
          <a:p>
            <a:pPr algn="ctr">
              <a:buNone/>
            </a:pPr>
            <a:r>
              <a:rPr lang="sr-Latn-RS" sz="2400" b="1" dirty="0" smtClean="0"/>
              <a:t>=</a:t>
            </a:r>
          </a:p>
          <a:p>
            <a:pPr algn="ctr">
              <a:buNone/>
            </a:pPr>
            <a:r>
              <a:rPr lang="sr-Latn-R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Korupcija 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političke stranke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Korupcija </a:t>
            </a:r>
            <a:r>
              <a:rPr lang="sr-Latn-RS" smtClean="0"/>
              <a:t>političke stranke – </a:t>
            </a:r>
            <a:br>
              <a:rPr lang="sr-Latn-RS" smtClean="0"/>
            </a:br>
            <a:r>
              <a:rPr lang="sr-Latn-RS" smtClean="0"/>
              <a:t>Pojavne forme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3015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1"/>
            <a:r>
              <a:rPr lang="sr-Latn-RS" sz="2400" smtClean="0"/>
              <a:t>Biro </a:t>
            </a:r>
            <a:r>
              <a:rPr lang="sr-Latn-RS" sz="2400" dirty="0" smtClean="0"/>
              <a:t>za zapošljavanje</a:t>
            </a:r>
          </a:p>
          <a:p>
            <a:pPr lvl="1"/>
            <a:r>
              <a:rPr lang="sr-Latn-RS" sz="2400" dirty="0" smtClean="0"/>
              <a:t>Zaštita od sprovođenja zakona</a:t>
            </a:r>
          </a:p>
          <a:p>
            <a:pPr lvl="1"/>
            <a:r>
              <a:rPr lang="sr-Latn-RS" sz="2400" smtClean="0"/>
              <a:t>Nepotizam - </a:t>
            </a:r>
            <a:r>
              <a:rPr lang="sr-Latn-RS" sz="2400" dirty="0" smtClean="0"/>
              <a:t>pristrasnosti po nivou generacije, porodice/rodbine, mesta rođenja</a:t>
            </a:r>
            <a:r>
              <a:rPr lang="sr-Latn-RS" sz="2400" smtClean="0"/>
              <a:t>, profesije</a:t>
            </a:r>
            <a:endParaRPr lang="sr-Latn-RS" sz="2400" dirty="0" smtClean="0"/>
          </a:p>
          <a:p>
            <a:pPr lvl="1"/>
            <a:r>
              <a:rPr lang="sr-Latn-RS" sz="2400" dirty="0" smtClean="0"/>
              <a:t>Start-</a:t>
            </a:r>
            <a:r>
              <a:rPr lang="sr-Latn-RS" sz="2400" dirty="0" err="1" smtClean="0"/>
              <a:t>up</a:t>
            </a:r>
            <a:r>
              <a:rPr lang="sr-Latn-RS" sz="2400" dirty="0" smtClean="0"/>
              <a:t> kreditiranje</a:t>
            </a:r>
          </a:p>
          <a:p>
            <a:pPr lvl="1"/>
            <a:r>
              <a:rPr lang="sr-Latn-RS" sz="2400" dirty="0" smtClean="0"/>
              <a:t>Kanal društvene pokretljivosti kršenjem zakona i etičkih standarda</a:t>
            </a:r>
            <a:endParaRPr lang="en-US" sz="2400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Metodologija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Tehnika prikupljanja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211455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sr-Latn-RS" dirty="0" err="1" smtClean="0"/>
              <a:t>PoIu</a:t>
            </a:r>
            <a:r>
              <a:rPr lang="sr-Latn-RS" dirty="0" smtClean="0"/>
              <a:t>-strukturisan intervju „face to face“, prosečno </a:t>
            </a:r>
            <a:r>
              <a:rPr lang="sr-Latn-RS" smtClean="0"/>
              <a:t>trajanje 40 minuta sa:</a:t>
            </a:r>
          </a:p>
          <a:p>
            <a:endParaRPr lang="sr-Latn-RS" dirty="0" smtClean="0"/>
          </a:p>
          <a:p>
            <a:pPr lvl="1"/>
            <a:r>
              <a:rPr lang="sr-Latn-RS" dirty="0" smtClean="0"/>
              <a:t>Predstavnici </a:t>
            </a:r>
            <a:r>
              <a:rPr lang="sr-Latn-RS" smtClean="0"/>
              <a:t>političkih stranaka (</a:t>
            </a:r>
            <a:r>
              <a:rPr lang="en-US" b="1" smtClean="0"/>
              <a:t>SVM, DHSS, SPO, LDP, DS, SPS, DSS, PDD, SNS, Nova stranka, Socijaldemokratska stranka, Komunisti Srbije, Demokratska levica Roma, Ruska stranka i</a:t>
            </a:r>
            <a:r>
              <a:rPr lang="en-US" smtClean="0"/>
              <a:t> </a:t>
            </a:r>
            <a:r>
              <a:rPr lang="en-US" b="1" smtClean="0"/>
              <a:t>Dveri</a:t>
            </a:r>
            <a:r>
              <a:rPr lang="sr-Latn-RS" b="1" smtClean="0"/>
              <a:t>)</a:t>
            </a:r>
          </a:p>
          <a:p>
            <a:pPr lvl="1">
              <a:buNone/>
            </a:pPr>
            <a:endParaRPr lang="sr-Latn-RS" dirty="0" smtClean="0"/>
          </a:p>
          <a:p>
            <a:pPr lvl="1"/>
            <a:r>
              <a:rPr lang="sr-Latn-RS" dirty="0" smtClean="0"/>
              <a:t>Stručnjaci za oblast političkih stranaka i borbu protiv korupcije</a:t>
            </a:r>
          </a:p>
          <a:p>
            <a:pPr marL="457200" lvl="1" indent="0">
              <a:buNone/>
            </a:pPr>
            <a:endParaRPr lang="sr-Latn-RS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/>
              <a:t>Stranačko mnjenje </a:t>
            </a:r>
            <a:br>
              <a:rPr lang="sr-Latn-RS" smtClean="0"/>
            </a:br>
            <a:r>
              <a:rPr lang="sr-Latn-RS" smtClean="0"/>
              <a:t>o </a:t>
            </a:r>
            <a:br>
              <a:rPr lang="sr-Latn-RS" smtClean="0"/>
            </a:br>
            <a:r>
              <a:rPr lang="sr-Latn-RS" smtClean="0"/>
              <a:t>političkim partijama u Srbiji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b="1" smtClean="0"/>
              <a:t/>
            </a:r>
            <a:br>
              <a:rPr lang="sr-Latn-RS" b="1" smtClean="0"/>
            </a:br>
            <a:r>
              <a:rPr lang="sr-Latn-RS" smtClean="0"/>
              <a:t>I</a:t>
            </a:r>
            <a:r>
              <a:rPr lang="sr-Latn-RS" b="1" smtClean="0"/>
              <a:t>deološko-reprezentaivna</a:t>
            </a:r>
            <a:br>
              <a:rPr lang="sr-Latn-RS" b="1" smtClean="0"/>
            </a:br>
            <a:r>
              <a:rPr lang="sr-Latn-RS" b="1" smtClean="0"/>
              <a:t>(ne)funkcionalnost</a:t>
            </a:r>
            <a:r>
              <a:rPr lang="sr-Latn-RS" b="1" dirty="0" smtClean="0"/>
              <a:t/>
            </a:r>
            <a:br>
              <a:rPr lang="sr-Latn-R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endParaRPr lang="sr-Latn-RS" dirty="0" smtClean="0"/>
          </a:p>
          <a:p>
            <a:r>
              <a:rPr lang="sr-Latn-RS" smtClean="0"/>
              <a:t>Pokušavaju </a:t>
            </a:r>
            <a:r>
              <a:rPr lang="sr-Latn-RS" b="1" smtClean="0"/>
              <a:t>da zastupaju sve društvene slojeve i grupe koje su međusobno suprostavljene</a:t>
            </a:r>
            <a:r>
              <a:rPr lang="sr-Latn-RS" smtClean="0"/>
              <a:t>;</a:t>
            </a:r>
          </a:p>
          <a:p>
            <a:pPr>
              <a:buNone/>
            </a:pPr>
            <a:endParaRPr lang="sr-Latn-RS" smtClean="0"/>
          </a:p>
          <a:p>
            <a:r>
              <a:rPr lang="sr-Latn-RS" smtClean="0"/>
              <a:t>Što je stranka veća (uticajnija i brojnija) to su više usmerene su ka svima </a:t>
            </a:r>
            <a:r>
              <a:rPr lang="en-US" smtClean="0"/>
              <a:t>(nema</a:t>
            </a:r>
            <a:r>
              <a:rPr lang="sr-Latn-RS" smtClean="0"/>
              <a:t>ju veće utemeljenje u društvenim slojevima, </a:t>
            </a:r>
            <a:r>
              <a:rPr lang="sr-Latn-RS" b="1" smtClean="0"/>
              <a:t>bez klasno/slojnog profilisanja;</a:t>
            </a:r>
            <a:endParaRPr lang="sr-Latn-RS" smtClean="0"/>
          </a:p>
          <a:p>
            <a:endParaRPr lang="sr-Latn-RS" smtClean="0"/>
          </a:p>
          <a:p>
            <a:r>
              <a:rPr lang="en-US" smtClean="0"/>
              <a:t>Strankama važna </a:t>
            </a:r>
            <a:r>
              <a:rPr lang="en-US" b="1" smtClean="0"/>
              <a:t>brojnost</a:t>
            </a:r>
            <a:r>
              <a:rPr lang="sr-Latn-RS" b="1" smtClean="0"/>
              <a:t>/masovnost</a:t>
            </a:r>
            <a:r>
              <a:rPr lang="en-US" smtClean="0"/>
              <a:t>, a ne ideološki kara</a:t>
            </a:r>
            <a:r>
              <a:rPr lang="sr-Latn-RS" smtClean="0"/>
              <a:t>k</a:t>
            </a:r>
            <a:r>
              <a:rPr lang="en-US" smtClean="0"/>
              <a:t>ter </a:t>
            </a:r>
            <a:r>
              <a:rPr lang="sr-Latn-RS" smtClean="0"/>
              <a:t>č</a:t>
            </a:r>
            <a:r>
              <a:rPr lang="en-US" smtClean="0"/>
              <a:t>lanstva</a:t>
            </a:r>
            <a:r>
              <a:rPr lang="sr-Latn-RS" smtClean="0"/>
              <a:t> ili kadrovska struktura;</a:t>
            </a:r>
            <a:endParaRPr lang="en-US" smtClean="0"/>
          </a:p>
          <a:p>
            <a:pPr>
              <a:buNone/>
            </a:pPr>
            <a:endParaRPr lang="sr-Latn-RS" dirty="0" smtClean="0"/>
          </a:p>
          <a:p>
            <a:r>
              <a:rPr lang="en-US" smtClean="0"/>
              <a:t>Interna ideološka </a:t>
            </a:r>
            <a:r>
              <a:rPr lang="en-US" b="1" smtClean="0"/>
              <a:t>nehomogenost</a:t>
            </a:r>
            <a:r>
              <a:rPr lang="en-US" smtClean="0"/>
              <a:t> stranka (</a:t>
            </a:r>
            <a:r>
              <a:rPr lang="sr-Latn-RS" smtClean="0"/>
              <a:t>od levice preko liberala do desnice u jednoj stranci; </a:t>
            </a:r>
            <a:r>
              <a:rPr lang="en-US" smtClean="0"/>
              <a:t>primeri</a:t>
            </a:r>
            <a:r>
              <a:rPr lang="sr-Latn-RS" smtClean="0"/>
              <a:t>:</a:t>
            </a:r>
            <a:r>
              <a:rPr lang="en-US" smtClean="0"/>
              <a:t> </a:t>
            </a:r>
            <a:r>
              <a:rPr lang="sr-Latn-RS" smtClean="0"/>
              <a:t>Marković </a:t>
            </a:r>
            <a:r>
              <a:rPr lang="en-US" smtClean="0"/>
              <a:t>Palma</a:t>
            </a:r>
            <a:r>
              <a:rPr lang="sr-Latn-RS" smtClean="0"/>
              <a:t>-B. </a:t>
            </a:r>
            <a:r>
              <a:rPr lang="en-US" smtClean="0"/>
              <a:t>Mili</a:t>
            </a:r>
            <a:r>
              <a:rPr lang="sr-Latn-RS" smtClean="0"/>
              <a:t>ć</a:t>
            </a:r>
            <a:r>
              <a:rPr lang="en-US" smtClean="0"/>
              <a:t>evi</a:t>
            </a:r>
            <a:r>
              <a:rPr lang="sr-Latn-RS" smtClean="0"/>
              <a:t>ć</a:t>
            </a:r>
            <a:r>
              <a:rPr lang="en-US" smtClean="0"/>
              <a:t>, </a:t>
            </a:r>
            <a:r>
              <a:rPr lang="sr-Latn-RS" smtClean="0"/>
              <a:t>L. </a:t>
            </a:r>
            <a:r>
              <a:rPr lang="en-US" smtClean="0"/>
              <a:t>Karad</a:t>
            </a:r>
            <a:r>
              <a:rPr lang="sr-Latn-RS" smtClean="0"/>
              <a:t>ž</a:t>
            </a:r>
            <a:r>
              <a:rPr lang="en-US" smtClean="0"/>
              <a:t>i</a:t>
            </a:r>
            <a:r>
              <a:rPr lang="sr-Latn-RS" smtClean="0"/>
              <a:t>ć-L. </a:t>
            </a:r>
            <a:r>
              <a:rPr lang="en-US" smtClean="0"/>
              <a:t>Krstić, </a:t>
            </a:r>
            <a:r>
              <a:rPr lang="sr-Latn-RS" smtClean="0"/>
              <a:t>V. </a:t>
            </a:r>
            <a:r>
              <a:rPr lang="en-US" smtClean="0"/>
              <a:t>Jeremi</a:t>
            </a:r>
            <a:r>
              <a:rPr lang="sr-Latn-RS" smtClean="0"/>
              <a:t>ć-D. </a:t>
            </a:r>
            <a:r>
              <a:rPr lang="en-US" smtClean="0"/>
              <a:t>Mi</a:t>
            </a:r>
            <a:r>
              <a:rPr lang="sr-Latn-RS" smtClean="0"/>
              <a:t>ć</a:t>
            </a:r>
            <a:r>
              <a:rPr lang="en-US" smtClean="0"/>
              <a:t>unovi</a:t>
            </a:r>
            <a:r>
              <a:rPr lang="sr-Latn-RS" smtClean="0"/>
              <a:t>ć…</a:t>
            </a:r>
            <a:r>
              <a:rPr lang="en-US" smtClean="0"/>
              <a:t>)</a:t>
            </a:r>
            <a:r>
              <a:rPr lang="sr-Latn-RS" smtClean="0"/>
              <a:t>;</a:t>
            </a:r>
          </a:p>
          <a:p>
            <a:pPr>
              <a:buNone/>
            </a:pPr>
            <a:endParaRPr lang="sr-Latn-RS" smtClean="0"/>
          </a:p>
          <a:p>
            <a:r>
              <a:rPr lang="en-US" smtClean="0"/>
              <a:t>Stranke </a:t>
            </a:r>
            <a:r>
              <a:rPr lang="en-US" dirty="0" err="1"/>
              <a:t>dobijuju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sr-Latn-RS" smtClean="0"/>
              <a:t>egzistencijalnim</a:t>
            </a:r>
            <a:r>
              <a:rPr lang="en-US" smtClean="0"/>
              <a:t> </a:t>
            </a:r>
            <a:r>
              <a:rPr lang="en-US" dirty="0" err="1"/>
              <a:t>priotetima</a:t>
            </a:r>
            <a:r>
              <a:rPr lang="en-US"/>
              <a:t>, </a:t>
            </a:r>
            <a:r>
              <a:rPr lang="en-US" smtClean="0"/>
              <a:t> </a:t>
            </a:r>
            <a:r>
              <a:rPr lang="en-US" err="1"/>
              <a:t>bez</a:t>
            </a:r>
            <a:r>
              <a:rPr lang="en-US"/>
              <a:t> </a:t>
            </a:r>
            <a:r>
              <a:rPr lang="sr-Latn-RS" smtClean="0"/>
              <a:t>većeg pozivanja na </a:t>
            </a:r>
            <a:r>
              <a:rPr lang="en-US" smtClean="0"/>
              <a:t>ideologij</a:t>
            </a:r>
            <a:r>
              <a:rPr lang="sr-Latn-RS" smtClean="0"/>
              <a:t>u stranke;</a:t>
            </a:r>
          </a:p>
          <a:p>
            <a:pPr>
              <a:buNone/>
            </a:pPr>
            <a:endParaRPr lang="sr-Latn-RS" smtClean="0"/>
          </a:p>
          <a:p>
            <a:r>
              <a:rPr lang="sr-Latn-RS" smtClean="0"/>
              <a:t>Projektanto-ekspertsko-liderski pristup;</a:t>
            </a:r>
            <a:endParaRPr lang="en-US" smtClean="0"/>
          </a:p>
          <a:p>
            <a:pPr lvl="0">
              <a:buNone/>
            </a:pPr>
            <a:endParaRPr lang="sr-Latn-RS" smtClean="0"/>
          </a:p>
          <a:p>
            <a:endParaRPr lang="en-US" dirty="0"/>
          </a:p>
          <a:p>
            <a:pPr lvl="0"/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</TotalTime>
  <Words>1614</Words>
  <Application>Microsoft Office PowerPoint</Application>
  <PresentationFormat>On-screen Show (4:3)</PresentationFormat>
  <Paragraphs>236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1_Office Theme</vt:lpstr>
      <vt:lpstr>  Integritet političkih partija u Srbiji </vt:lpstr>
      <vt:lpstr>Ciljevi istraživanja</vt:lpstr>
      <vt:lpstr>Funkcionalna analiza političkih stranaka</vt:lpstr>
      <vt:lpstr>Korupcijska formula političke stranke  (Kiltgardova redefinisana definicija)</vt:lpstr>
      <vt:lpstr>Korupcija političke stranke –  Pojavne forme</vt:lpstr>
      <vt:lpstr>Metodologija</vt:lpstr>
      <vt:lpstr>Tehnika prikupljanja podataka</vt:lpstr>
      <vt:lpstr>Stranačko mnjenje  o  političkim partijama u Srbiji</vt:lpstr>
      <vt:lpstr> Ideološko-reprezentaivna (ne)funkcionalnost </vt:lpstr>
      <vt:lpstr>Upravljačko-organizaciona  (ne)funkcionalnost</vt:lpstr>
      <vt:lpstr>O liderima</vt:lpstr>
      <vt:lpstr>Odnos građana i stranaka</vt:lpstr>
      <vt:lpstr>Analiza elemenata integriteta</vt:lpstr>
      <vt:lpstr>Prijem članstva </vt:lpstr>
      <vt:lpstr> Mehanizmi napredovanja/nazadovanja </vt:lpstr>
      <vt:lpstr>Izbor na javne funckije</vt:lpstr>
      <vt:lpstr>Kontrola stranačkih funkcionera</vt:lpstr>
      <vt:lpstr>Koruptivna partija </vt:lpstr>
      <vt:lpstr>Tačke poroznosti integriteta</vt:lpstr>
      <vt:lpstr>Predlozi za unapređenje integriteta političkih stranaka  u Srbiji </vt:lpstr>
      <vt:lpstr>Dvostepeni samoregulatorni  institucionalni okvir</vt:lpstr>
      <vt:lpstr>Telo za integritet na nivou stranke</vt:lpstr>
      <vt:lpstr>Komisija za integritet u politici</vt:lpstr>
      <vt:lpstr>Politički etički kodeks</vt:lpstr>
      <vt:lpstr>Pravilnik o izboru na partijske i  javne funkcije, o pogalanju računa i opozivu</vt:lpstr>
      <vt:lpstr>Donatorski/volonterski ugovori</vt:lpstr>
      <vt:lpstr>Predlozi za izmene zakona</vt:lpstr>
      <vt:lpstr>Palmotićeva 17, 11000 Beograd tel:  + 381 11 3230 697; 3244 329 e-mail: office@birodi.rs  www.birodi.rs, www.mediamonitor.rs,  www.cistapolitika.rs 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Integritet političkih partija u Srbiji</dc:title>
  <dc:creator>Birodi</dc:creator>
  <cp:lastModifiedBy>Birodi</cp:lastModifiedBy>
  <cp:revision>75</cp:revision>
  <dcterms:created xsi:type="dcterms:W3CDTF">2014-09-21T20:34:01Z</dcterms:created>
  <dcterms:modified xsi:type="dcterms:W3CDTF">2014-12-08T09:25:19Z</dcterms:modified>
</cp:coreProperties>
</file>