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67" r:id="rId4"/>
    <p:sldId id="259" r:id="rId5"/>
    <p:sldId id="260" r:id="rId6"/>
    <p:sldId id="270" r:id="rId7"/>
    <p:sldId id="271" r:id="rId8"/>
    <p:sldId id="261" r:id="rId9"/>
    <p:sldId id="262" r:id="rId10"/>
    <p:sldId id="269" r:id="rId11"/>
    <p:sldId id="272" r:id="rId12"/>
    <p:sldId id="263" r:id="rId13"/>
    <p:sldId id="264" r:id="rId14"/>
    <p:sldId id="273" r:id="rId15"/>
    <p:sldId id="274" r:id="rId16"/>
    <p:sldId id="265" r:id="rId17"/>
    <p:sldId id="266" r:id="rId18"/>
    <p:sldId id="275" r:id="rId19"/>
    <p:sldId id="276" r:id="rId20"/>
    <p:sldId id="268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esktop\2-rezultati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esktop\2-rezultati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ukrstanja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ukrstanja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esktop\2-rezultati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ukrstanja%20(1)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ukrstanja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ukrstanja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esktop\2-rezultati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ukrstanja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ukrstanja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esktop\2-rezultati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ukrstanja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ukrstanj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doughnut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  <c:showLeaderLines val="1"/>
          </c:dLbls>
          <c:cat>
            <c:strRef>
              <c:f>Sheet7!$B$7:$B$9</c:f>
              <c:strCache>
                <c:ptCount val="3"/>
                <c:pt idx="0">
                  <c:v>Ne</c:v>
                </c:pt>
                <c:pt idx="1">
                  <c:v>Delimično</c:v>
                </c:pt>
                <c:pt idx="2">
                  <c:v>Da</c:v>
                </c:pt>
              </c:strCache>
            </c:strRef>
          </c:cat>
          <c:val>
            <c:numRef>
              <c:f>Sheet7!$C$7:$C$9</c:f>
              <c:numCache>
                <c:formatCode>General</c:formatCode>
                <c:ptCount val="3"/>
                <c:pt idx="0">
                  <c:v>53</c:v>
                </c:pt>
                <c:pt idx="1">
                  <c:v>29.5</c:v>
                </c:pt>
                <c:pt idx="2">
                  <c:v>17.399999999999999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  <c:showLeaderLines val="1"/>
          </c:dLbls>
          <c:cat>
            <c:strRef>
              <c:f>Sheet7!$B$59:$B$61</c:f>
              <c:strCache>
                <c:ptCount val="3"/>
                <c:pt idx="0">
                  <c:v>Ne</c:v>
                </c:pt>
                <c:pt idx="1">
                  <c:v>Delimično</c:v>
                </c:pt>
                <c:pt idx="2">
                  <c:v>Da</c:v>
                </c:pt>
              </c:strCache>
            </c:strRef>
          </c:cat>
          <c:val>
            <c:numRef>
              <c:f>Sheet7!$C$59:$C$61</c:f>
              <c:numCache>
                <c:formatCode>General</c:formatCode>
                <c:ptCount val="3"/>
                <c:pt idx="0">
                  <c:v>52.7</c:v>
                </c:pt>
                <c:pt idx="1">
                  <c:v>28.1</c:v>
                </c:pt>
                <c:pt idx="2">
                  <c:v>19.3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Sheet1!$B$39</c:f>
              <c:strCache>
                <c:ptCount val="1"/>
                <c:pt idx="0">
                  <c:v>Ne</c:v>
                </c:pt>
              </c:strCache>
            </c:strRef>
          </c:tx>
          <c:dLbls>
            <c:showVal val="1"/>
          </c:dLbls>
          <c:cat>
            <c:strRef>
              <c:f>Sheet1!$C$38:$E$38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Sheet1!$C$39:$E$39</c:f>
              <c:numCache>
                <c:formatCode>General</c:formatCode>
                <c:ptCount val="3"/>
                <c:pt idx="0">
                  <c:v>49.879999999999995</c:v>
                </c:pt>
                <c:pt idx="1">
                  <c:v>53.82</c:v>
                </c:pt>
                <c:pt idx="2">
                  <c:v>54.09</c:v>
                </c:pt>
              </c:numCache>
            </c:numRef>
          </c:val>
        </c:ser>
        <c:ser>
          <c:idx val="1"/>
          <c:order val="1"/>
          <c:tx>
            <c:strRef>
              <c:f>Sheet1!$B$40</c:f>
              <c:strCache>
                <c:ptCount val="1"/>
                <c:pt idx="0">
                  <c:v>Delimično</c:v>
                </c:pt>
              </c:strCache>
            </c:strRef>
          </c:tx>
          <c:dLbls>
            <c:showVal val="1"/>
          </c:dLbls>
          <c:cat>
            <c:strRef>
              <c:f>Sheet1!$C$38:$E$38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Sheet1!$C$40:$E$40</c:f>
              <c:numCache>
                <c:formatCode>General</c:formatCode>
                <c:ptCount val="3"/>
                <c:pt idx="0">
                  <c:v>26</c:v>
                </c:pt>
                <c:pt idx="1">
                  <c:v>26.45</c:v>
                </c:pt>
                <c:pt idx="2">
                  <c:v>37.270000000000003</c:v>
                </c:pt>
              </c:numCache>
            </c:numRef>
          </c:val>
        </c:ser>
        <c:ser>
          <c:idx val="2"/>
          <c:order val="2"/>
          <c:tx>
            <c:strRef>
              <c:f>Sheet1!$B$41</c:f>
              <c:strCache>
                <c:ptCount val="1"/>
                <c:pt idx="0">
                  <c:v>Da</c:v>
                </c:pt>
              </c:strCache>
            </c:strRef>
          </c:tx>
          <c:dLbls>
            <c:showVal val="1"/>
          </c:dLbls>
          <c:cat>
            <c:strRef>
              <c:f>Sheet1!$C$38:$E$38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Sheet1!$C$41:$E$41</c:f>
              <c:numCache>
                <c:formatCode>General</c:formatCode>
                <c:ptCount val="3"/>
                <c:pt idx="0">
                  <c:v>24.12</c:v>
                </c:pt>
                <c:pt idx="1">
                  <c:v>19.72</c:v>
                </c:pt>
                <c:pt idx="2">
                  <c:v>8.6399999999999988</c:v>
                </c:pt>
              </c:numCache>
            </c:numRef>
          </c:val>
        </c:ser>
        <c:shape val="cylinder"/>
        <c:axId val="72134016"/>
        <c:axId val="72144000"/>
        <c:axId val="0"/>
      </c:bar3DChart>
      <c:catAx>
        <c:axId val="72134016"/>
        <c:scaling>
          <c:orientation val="minMax"/>
        </c:scaling>
        <c:axPos val="b"/>
        <c:tickLblPos val="nextTo"/>
        <c:crossAx val="72144000"/>
        <c:crosses val="autoZero"/>
        <c:auto val="1"/>
        <c:lblAlgn val="ctr"/>
        <c:lblOffset val="100"/>
      </c:catAx>
      <c:valAx>
        <c:axId val="72144000"/>
        <c:scaling>
          <c:orientation val="minMax"/>
        </c:scaling>
        <c:axPos val="l"/>
        <c:majorGridlines/>
        <c:numFmt formatCode="0%" sourceLinked="1"/>
        <c:tickLblPos val="nextTo"/>
        <c:crossAx val="721340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Sheet1!$B$45</c:f>
              <c:strCache>
                <c:ptCount val="1"/>
                <c:pt idx="0">
                  <c:v>Ne</c:v>
                </c:pt>
              </c:strCache>
            </c:strRef>
          </c:tx>
          <c:dLbls>
            <c:showVal val="1"/>
          </c:dLbls>
          <c:cat>
            <c:strRef>
              <c:f>Sheet1!$C$44:$F$44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Sheet1!$C$45:$F$45</c:f>
              <c:numCache>
                <c:formatCode>General</c:formatCode>
                <c:ptCount val="4"/>
                <c:pt idx="0">
                  <c:v>55.46</c:v>
                </c:pt>
                <c:pt idx="1">
                  <c:v>56.660000000000004</c:v>
                </c:pt>
                <c:pt idx="2">
                  <c:v>50.65</c:v>
                </c:pt>
                <c:pt idx="3">
                  <c:v>49.3</c:v>
                </c:pt>
              </c:numCache>
            </c:numRef>
          </c:val>
        </c:ser>
        <c:ser>
          <c:idx val="1"/>
          <c:order val="1"/>
          <c:tx>
            <c:strRef>
              <c:f>Sheet1!$B$46</c:f>
              <c:strCache>
                <c:ptCount val="1"/>
                <c:pt idx="0">
                  <c:v>Delimično</c:v>
                </c:pt>
              </c:strCache>
            </c:strRef>
          </c:tx>
          <c:dLbls>
            <c:showVal val="1"/>
          </c:dLbls>
          <c:cat>
            <c:strRef>
              <c:f>Sheet1!$C$44:$F$44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Sheet1!$C$46:$F$46</c:f>
              <c:numCache>
                <c:formatCode>General</c:formatCode>
                <c:ptCount val="4"/>
                <c:pt idx="0">
                  <c:v>23.53</c:v>
                </c:pt>
                <c:pt idx="1">
                  <c:v>25.39</c:v>
                </c:pt>
                <c:pt idx="2">
                  <c:v>36.130000000000003</c:v>
                </c:pt>
                <c:pt idx="3">
                  <c:v>26.979999999999997</c:v>
                </c:pt>
              </c:numCache>
            </c:numRef>
          </c:val>
        </c:ser>
        <c:ser>
          <c:idx val="2"/>
          <c:order val="2"/>
          <c:tx>
            <c:strRef>
              <c:f>Sheet1!$B$47</c:f>
              <c:strCache>
                <c:ptCount val="1"/>
                <c:pt idx="0">
                  <c:v>Da</c:v>
                </c:pt>
              </c:strCache>
            </c:strRef>
          </c:tx>
          <c:dLbls>
            <c:showVal val="1"/>
          </c:dLbls>
          <c:cat>
            <c:strRef>
              <c:f>Sheet1!$C$44:$F$44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Sheet1!$C$47:$F$47</c:f>
              <c:numCache>
                <c:formatCode>General</c:formatCode>
                <c:ptCount val="4"/>
                <c:pt idx="0">
                  <c:v>21.01</c:v>
                </c:pt>
                <c:pt idx="1">
                  <c:v>17.959999999999997</c:v>
                </c:pt>
                <c:pt idx="2">
                  <c:v>13.229999999999999</c:v>
                </c:pt>
                <c:pt idx="3">
                  <c:v>23.72</c:v>
                </c:pt>
              </c:numCache>
            </c:numRef>
          </c:val>
        </c:ser>
        <c:shape val="cone"/>
        <c:axId val="72175616"/>
        <c:axId val="72177152"/>
        <c:axId val="0"/>
      </c:bar3DChart>
      <c:catAx>
        <c:axId val="72175616"/>
        <c:scaling>
          <c:orientation val="minMax"/>
        </c:scaling>
        <c:axPos val="b"/>
        <c:tickLblPos val="nextTo"/>
        <c:crossAx val="72177152"/>
        <c:crosses val="autoZero"/>
        <c:auto val="1"/>
        <c:lblAlgn val="ctr"/>
        <c:lblOffset val="100"/>
      </c:catAx>
      <c:valAx>
        <c:axId val="72177152"/>
        <c:scaling>
          <c:orientation val="minMax"/>
        </c:scaling>
        <c:axPos val="l"/>
        <c:majorGridlines/>
        <c:numFmt formatCode="General" sourceLinked="1"/>
        <c:tickLblPos val="nextTo"/>
        <c:crossAx val="721756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radarChart>
        <c:radarStyle val="filled"/>
        <c:ser>
          <c:idx val="0"/>
          <c:order val="0"/>
          <c:dLbls>
            <c:showVal val="1"/>
          </c:dLbls>
          <c:cat>
            <c:strRef>
              <c:f>Sheet8!$D$5:$D$8</c:f>
              <c:strCache>
                <c:ptCount val="4"/>
                <c:pt idx="0">
                  <c:v>Predviđanje događaja/izvesnost</c:v>
                </c:pt>
                <c:pt idx="1">
                  <c:v>Upoznavanje i realizacija prava</c:v>
                </c:pt>
                <c:pt idx="2">
                  <c:v>Pomoć pri donošenju bitnih odluka</c:v>
                </c:pt>
                <c:pt idx="3">
                  <c:v>Ocena rezultata Vlade Srbije</c:v>
                </c:pt>
              </c:strCache>
            </c:strRef>
          </c:cat>
          <c:val>
            <c:numRef>
              <c:f>Sheet8!$E$5:$E$8</c:f>
              <c:numCache>
                <c:formatCode>General</c:formatCode>
                <c:ptCount val="4"/>
                <c:pt idx="0">
                  <c:v>1.74</c:v>
                </c:pt>
                <c:pt idx="1">
                  <c:v>2.54</c:v>
                </c:pt>
                <c:pt idx="2">
                  <c:v>1.81</c:v>
                </c:pt>
                <c:pt idx="3">
                  <c:v>1.9300000000000006</c:v>
                </c:pt>
              </c:numCache>
            </c:numRef>
          </c:val>
        </c:ser>
        <c:axId val="72227840"/>
        <c:axId val="72233728"/>
      </c:radarChart>
      <c:catAx>
        <c:axId val="72227840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2233728"/>
        <c:crosses val="autoZero"/>
        <c:auto val="1"/>
        <c:lblAlgn val="ctr"/>
        <c:lblOffset val="100"/>
      </c:catAx>
      <c:valAx>
        <c:axId val="72233728"/>
        <c:scaling>
          <c:orientation val="minMax"/>
        </c:scaling>
        <c:axPos val="l"/>
        <c:majorGridlines/>
        <c:numFmt formatCode="General" sourceLinked="1"/>
        <c:tickLblPos val="nextTo"/>
        <c:crossAx val="72227840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Sheet1!$A$3</c:f>
              <c:strCache>
                <c:ptCount val="1"/>
                <c:pt idx="0">
                  <c:v>RTS</c:v>
                </c:pt>
              </c:strCache>
            </c:strRef>
          </c:tx>
          <c:dLbls>
            <c:showVal val="1"/>
          </c:dLbls>
          <c:cat>
            <c:strRef>
              <c:f>Sheet1!$B$2:$D$2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20.37</c:v>
                </c:pt>
                <c:pt idx="1">
                  <c:v>19.110000000000003</c:v>
                </c:pt>
                <c:pt idx="2">
                  <c:v>10.450000000000001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Pink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-3.9682539682539611E-2"/>
                </c:manualLayout>
              </c:layout>
              <c:showVal val="1"/>
            </c:dLbl>
            <c:showVal val="1"/>
          </c:dLbls>
          <c:cat>
            <c:strRef>
              <c:f>Sheet1!$B$2:$D$2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17.8</c:v>
                </c:pt>
                <c:pt idx="1">
                  <c:v>6.73</c:v>
                </c:pt>
                <c:pt idx="2">
                  <c:v>1.36</c:v>
                </c:pt>
              </c:numCache>
            </c:numRef>
          </c:val>
        </c:ser>
        <c:overlap val="100"/>
        <c:axId val="72240512"/>
        <c:axId val="72266880"/>
      </c:barChart>
      <c:catAx>
        <c:axId val="72240512"/>
        <c:scaling>
          <c:orientation val="minMax"/>
        </c:scaling>
        <c:axPos val="b"/>
        <c:tickLblPos val="nextTo"/>
        <c:crossAx val="72266880"/>
        <c:crosses val="autoZero"/>
        <c:auto val="1"/>
        <c:lblAlgn val="ctr"/>
        <c:lblOffset val="100"/>
      </c:catAx>
      <c:valAx>
        <c:axId val="72266880"/>
        <c:scaling>
          <c:orientation val="minMax"/>
        </c:scaling>
        <c:axPos val="l"/>
        <c:majorGridlines/>
        <c:numFmt formatCode="General" sourceLinked="1"/>
        <c:tickLblPos val="nextTo"/>
        <c:crossAx val="722405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stacked"/>
        <c:ser>
          <c:idx val="0"/>
          <c:order val="0"/>
          <c:tx>
            <c:strRef>
              <c:f>Sheet1!$B$4</c:f>
              <c:strCache>
                <c:ptCount val="1"/>
                <c:pt idx="0">
                  <c:v>Ne</c:v>
                </c:pt>
              </c:strCache>
            </c:strRef>
          </c:tx>
          <c:dLbls>
            <c:showVal val="1"/>
          </c:dLbls>
          <c:cat>
            <c:strRef>
              <c:f>Sheet1!$C$3:$E$3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Sheet1!$C$4:$E$4</c:f>
              <c:numCache>
                <c:formatCode>General</c:formatCode>
                <c:ptCount val="3"/>
                <c:pt idx="0">
                  <c:v>54.1</c:v>
                </c:pt>
                <c:pt idx="1">
                  <c:v>52.449999999999996</c:v>
                </c:pt>
                <c:pt idx="2">
                  <c:v>52.27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Delimično</c:v>
                </c:pt>
              </c:strCache>
            </c:strRef>
          </c:tx>
          <c:dLbls>
            <c:showVal val="1"/>
          </c:dLbls>
          <c:cat>
            <c:strRef>
              <c:f>Sheet1!$C$3:$E$3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Sheet1!$C$5:$E$5</c:f>
              <c:numCache>
                <c:formatCode>General</c:formatCode>
                <c:ptCount val="3"/>
                <c:pt idx="0">
                  <c:v>25.53</c:v>
                </c:pt>
                <c:pt idx="1">
                  <c:v>30.12</c:v>
                </c:pt>
                <c:pt idx="2">
                  <c:v>35.449999999999996</c:v>
                </c:pt>
              </c:numCache>
            </c:numRef>
          </c:val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Da</c:v>
                </c:pt>
              </c:strCache>
            </c:strRef>
          </c:tx>
          <c:dLbls>
            <c:showVal val="1"/>
          </c:dLbls>
          <c:cat>
            <c:strRef>
              <c:f>Sheet1!$C$3:$E$3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Sheet1!$C$6:$E$6</c:f>
              <c:numCache>
                <c:formatCode>General</c:formatCode>
                <c:ptCount val="3"/>
                <c:pt idx="0">
                  <c:v>20.37</c:v>
                </c:pt>
                <c:pt idx="1">
                  <c:v>17.43</c:v>
                </c:pt>
                <c:pt idx="2">
                  <c:v>12.27</c:v>
                </c:pt>
              </c:numCache>
            </c:numRef>
          </c:val>
        </c:ser>
        <c:overlap val="100"/>
        <c:axId val="67303680"/>
        <c:axId val="67444736"/>
      </c:barChart>
      <c:catAx>
        <c:axId val="67303680"/>
        <c:scaling>
          <c:orientation val="minMax"/>
        </c:scaling>
        <c:axPos val="l"/>
        <c:tickLblPos val="nextTo"/>
        <c:crossAx val="67444736"/>
        <c:crosses val="autoZero"/>
        <c:auto val="1"/>
        <c:lblAlgn val="ctr"/>
        <c:lblOffset val="100"/>
      </c:catAx>
      <c:valAx>
        <c:axId val="67444736"/>
        <c:scaling>
          <c:orientation val="minMax"/>
        </c:scaling>
        <c:axPos val="b"/>
        <c:majorGridlines/>
        <c:numFmt formatCode="General" sourceLinked="1"/>
        <c:tickLblPos val="nextTo"/>
        <c:crossAx val="673036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Sheet1!$B$10</c:f>
              <c:strCache>
                <c:ptCount val="1"/>
                <c:pt idx="0">
                  <c:v>Ne</c:v>
                </c:pt>
              </c:strCache>
            </c:strRef>
          </c:tx>
          <c:dLbls>
            <c:showVal val="1"/>
          </c:dLbls>
          <c:cat>
            <c:strRef>
              <c:f>Sheet1!$C$9:$F$9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Sheet1!$C$10:$F$10</c:f>
              <c:numCache>
                <c:formatCode>General</c:formatCode>
                <c:ptCount val="4"/>
                <c:pt idx="0">
                  <c:v>49.58</c:v>
                </c:pt>
                <c:pt idx="1">
                  <c:v>54.49</c:v>
                </c:pt>
                <c:pt idx="2">
                  <c:v>52.9</c:v>
                </c:pt>
                <c:pt idx="3">
                  <c:v>53.949999999999996</c:v>
                </c:pt>
              </c:numCache>
            </c:numRef>
          </c:val>
        </c:ser>
        <c:ser>
          <c:idx val="1"/>
          <c:order val="1"/>
          <c:tx>
            <c:strRef>
              <c:f>Sheet1!$B$11</c:f>
              <c:strCache>
                <c:ptCount val="1"/>
                <c:pt idx="0">
                  <c:v>Delimično</c:v>
                </c:pt>
              </c:strCache>
            </c:strRef>
          </c:tx>
          <c:dLbls>
            <c:showVal val="1"/>
          </c:dLbls>
          <c:cat>
            <c:strRef>
              <c:f>Sheet1!$C$9:$F$9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Sheet1!$C$11:$F$11</c:f>
              <c:numCache>
                <c:formatCode>General</c:formatCode>
                <c:ptCount val="4"/>
                <c:pt idx="0">
                  <c:v>36.97</c:v>
                </c:pt>
                <c:pt idx="1">
                  <c:v>33.130000000000003</c:v>
                </c:pt>
                <c:pt idx="2">
                  <c:v>31.29</c:v>
                </c:pt>
                <c:pt idx="3">
                  <c:v>21.16</c:v>
                </c:pt>
              </c:numCache>
            </c:numRef>
          </c:val>
        </c:ser>
        <c:ser>
          <c:idx val="2"/>
          <c:order val="2"/>
          <c:tx>
            <c:strRef>
              <c:f>Sheet1!$B$12</c:f>
              <c:strCache>
                <c:ptCount val="1"/>
                <c:pt idx="0">
                  <c:v>Da</c:v>
                </c:pt>
              </c:strCache>
            </c:strRef>
          </c:tx>
          <c:dLbls>
            <c:showVal val="1"/>
          </c:dLbls>
          <c:cat>
            <c:strRef>
              <c:f>Sheet1!$C$9:$F$9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Sheet1!$C$12:$F$12</c:f>
              <c:numCache>
                <c:formatCode>General</c:formatCode>
                <c:ptCount val="4"/>
                <c:pt idx="0">
                  <c:v>13.450000000000001</c:v>
                </c:pt>
                <c:pt idx="1">
                  <c:v>12.38</c:v>
                </c:pt>
                <c:pt idx="2">
                  <c:v>15.81</c:v>
                </c:pt>
                <c:pt idx="3">
                  <c:v>24.88</c:v>
                </c:pt>
              </c:numCache>
            </c:numRef>
          </c:val>
        </c:ser>
        <c:overlap val="100"/>
        <c:axId val="67471616"/>
        <c:axId val="67493888"/>
      </c:barChart>
      <c:catAx>
        <c:axId val="67471616"/>
        <c:scaling>
          <c:orientation val="minMax"/>
        </c:scaling>
        <c:axPos val="b"/>
        <c:tickLblPos val="nextTo"/>
        <c:crossAx val="67493888"/>
        <c:crosses val="autoZero"/>
        <c:auto val="1"/>
        <c:lblAlgn val="ctr"/>
        <c:lblOffset val="100"/>
      </c:catAx>
      <c:valAx>
        <c:axId val="67493888"/>
        <c:scaling>
          <c:orientation val="minMax"/>
        </c:scaling>
        <c:axPos val="l"/>
        <c:majorGridlines/>
        <c:numFmt formatCode="General" sourceLinked="1"/>
        <c:tickLblPos val="nextTo"/>
        <c:crossAx val="674716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  <c:showLeaderLines val="1"/>
          </c:dLbls>
          <c:cat>
            <c:strRef>
              <c:f>Sheet7!$B$49:$B$51</c:f>
              <c:strCache>
                <c:ptCount val="3"/>
                <c:pt idx="0">
                  <c:v>Ne</c:v>
                </c:pt>
                <c:pt idx="1">
                  <c:v>Delimično</c:v>
                </c:pt>
                <c:pt idx="2">
                  <c:v>Da</c:v>
                </c:pt>
              </c:strCache>
            </c:strRef>
          </c:cat>
          <c:val>
            <c:numRef>
              <c:f>Sheet7!$C$49:$C$51</c:f>
              <c:numCache>
                <c:formatCode>General</c:formatCode>
                <c:ptCount val="3"/>
                <c:pt idx="0">
                  <c:v>38.5</c:v>
                </c:pt>
                <c:pt idx="1">
                  <c:v>36.6</c:v>
                </c:pt>
                <c:pt idx="2">
                  <c:v>24.9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perspective val="30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Sheet1!$B$16</c:f>
              <c:strCache>
                <c:ptCount val="1"/>
                <c:pt idx="0">
                  <c:v>Ne</c:v>
                </c:pt>
              </c:strCache>
            </c:strRef>
          </c:tx>
          <c:dLbls>
            <c:showVal val="1"/>
          </c:dLbls>
          <c:cat>
            <c:strRef>
              <c:f>Sheet1!$C$15:$E$15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Sheet1!$C$16:$E$16</c:f>
              <c:numCache>
                <c:formatCode>General</c:formatCode>
                <c:ptCount val="3"/>
                <c:pt idx="0">
                  <c:v>37.94</c:v>
                </c:pt>
                <c:pt idx="1">
                  <c:v>36.090000000000003</c:v>
                </c:pt>
                <c:pt idx="2">
                  <c:v>46.36</c:v>
                </c:pt>
              </c:numCache>
            </c:numRef>
          </c:val>
        </c:ser>
        <c:ser>
          <c:idx val="1"/>
          <c:order val="1"/>
          <c:tx>
            <c:strRef>
              <c:f>Sheet1!$B$17</c:f>
              <c:strCache>
                <c:ptCount val="1"/>
                <c:pt idx="0">
                  <c:v>Delimično</c:v>
                </c:pt>
              </c:strCache>
            </c:strRef>
          </c:tx>
          <c:dLbls>
            <c:showVal val="1"/>
          </c:dLbls>
          <c:cat>
            <c:strRef>
              <c:f>Sheet1!$C$15:$E$15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Sheet1!$C$17:$E$17</c:f>
              <c:numCache>
                <c:formatCode>General</c:formatCode>
                <c:ptCount val="3"/>
                <c:pt idx="0">
                  <c:v>29.979999999999997</c:v>
                </c:pt>
                <c:pt idx="1">
                  <c:v>40.370000000000005</c:v>
                </c:pt>
                <c:pt idx="2">
                  <c:v>38.64</c:v>
                </c:pt>
              </c:numCache>
            </c:numRef>
          </c:val>
        </c:ser>
        <c:ser>
          <c:idx val="2"/>
          <c:order val="2"/>
          <c:tx>
            <c:strRef>
              <c:f>Sheet1!$B$18</c:f>
              <c:strCache>
                <c:ptCount val="1"/>
                <c:pt idx="0">
                  <c:v>Da</c:v>
                </c:pt>
              </c:strCache>
            </c:strRef>
          </c:tx>
          <c:dLbls>
            <c:showVal val="1"/>
          </c:dLbls>
          <c:cat>
            <c:strRef>
              <c:f>Sheet1!$C$15:$E$15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Sheet1!$C$18:$E$18</c:f>
              <c:numCache>
                <c:formatCode>General</c:formatCode>
                <c:ptCount val="3"/>
                <c:pt idx="0">
                  <c:v>32.08</c:v>
                </c:pt>
                <c:pt idx="1">
                  <c:v>23.55</c:v>
                </c:pt>
                <c:pt idx="2">
                  <c:v>15</c:v>
                </c:pt>
              </c:numCache>
            </c:numRef>
          </c:val>
        </c:ser>
        <c:shape val="cylinder"/>
        <c:axId val="71820416"/>
        <c:axId val="71821952"/>
        <c:axId val="0"/>
      </c:bar3DChart>
      <c:catAx>
        <c:axId val="71820416"/>
        <c:scaling>
          <c:orientation val="minMax"/>
        </c:scaling>
        <c:axPos val="b"/>
        <c:tickLblPos val="nextTo"/>
        <c:crossAx val="71821952"/>
        <c:crosses val="autoZero"/>
        <c:auto val="1"/>
        <c:lblAlgn val="ctr"/>
        <c:lblOffset val="100"/>
      </c:catAx>
      <c:valAx>
        <c:axId val="71821952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718204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Sheet1!$B$22</c:f>
              <c:strCache>
                <c:ptCount val="1"/>
                <c:pt idx="0">
                  <c:v>Ne</c:v>
                </c:pt>
              </c:strCache>
            </c:strRef>
          </c:tx>
          <c:dLbls>
            <c:showVal val="1"/>
          </c:dLbls>
          <c:cat>
            <c:strRef>
              <c:f>Sheet1!$C$21:$F$21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Sheet1!$C$22:$F$22</c:f>
              <c:numCache>
                <c:formatCode>General</c:formatCode>
                <c:ptCount val="4"/>
                <c:pt idx="0">
                  <c:v>28.99</c:v>
                </c:pt>
                <c:pt idx="1">
                  <c:v>36.53</c:v>
                </c:pt>
                <c:pt idx="2">
                  <c:v>40.32</c:v>
                </c:pt>
                <c:pt idx="3">
                  <c:v>43.720000000000006</c:v>
                </c:pt>
              </c:numCache>
            </c:numRef>
          </c:val>
        </c:ser>
        <c:ser>
          <c:idx val="1"/>
          <c:order val="1"/>
          <c:tx>
            <c:strRef>
              <c:f>Sheet1!$B$23</c:f>
              <c:strCache>
                <c:ptCount val="1"/>
                <c:pt idx="0">
                  <c:v>Delimično</c:v>
                </c:pt>
              </c:strCache>
            </c:strRef>
          </c:tx>
          <c:dLbls>
            <c:showVal val="1"/>
          </c:dLbls>
          <c:cat>
            <c:strRef>
              <c:f>Sheet1!$C$21:$F$21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Sheet1!$C$23:$F$23</c:f>
              <c:numCache>
                <c:formatCode>General</c:formatCode>
                <c:ptCount val="4"/>
                <c:pt idx="0">
                  <c:v>35.290000000000006</c:v>
                </c:pt>
                <c:pt idx="1">
                  <c:v>41.49</c:v>
                </c:pt>
                <c:pt idx="2">
                  <c:v>40.97</c:v>
                </c:pt>
                <c:pt idx="3">
                  <c:v>30.7</c:v>
                </c:pt>
              </c:numCache>
            </c:numRef>
          </c:val>
        </c:ser>
        <c:ser>
          <c:idx val="2"/>
          <c:order val="2"/>
          <c:tx>
            <c:strRef>
              <c:f>Sheet1!$B$24</c:f>
              <c:strCache>
                <c:ptCount val="1"/>
                <c:pt idx="0">
                  <c:v>Da</c:v>
                </c:pt>
              </c:strCache>
            </c:strRef>
          </c:tx>
          <c:dLbls>
            <c:showVal val="1"/>
          </c:dLbls>
          <c:cat>
            <c:strRef>
              <c:f>Sheet1!$C$21:$F$21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Sheet1!$C$24:$F$24</c:f>
              <c:numCache>
                <c:formatCode>General</c:formatCode>
                <c:ptCount val="4"/>
                <c:pt idx="0">
                  <c:v>35.71</c:v>
                </c:pt>
                <c:pt idx="1">
                  <c:v>21.979999999999997</c:v>
                </c:pt>
                <c:pt idx="2">
                  <c:v>18.71</c:v>
                </c:pt>
                <c:pt idx="3">
                  <c:v>25.58</c:v>
                </c:pt>
              </c:numCache>
            </c:numRef>
          </c:val>
        </c:ser>
        <c:shape val="box"/>
        <c:axId val="71923200"/>
        <c:axId val="71924736"/>
        <c:axId val="0"/>
      </c:bar3DChart>
      <c:catAx>
        <c:axId val="71923200"/>
        <c:scaling>
          <c:orientation val="minMax"/>
        </c:scaling>
        <c:axPos val="b"/>
        <c:tickLblPos val="nextTo"/>
        <c:crossAx val="71924736"/>
        <c:crosses val="autoZero"/>
        <c:auto val="1"/>
        <c:lblAlgn val="ctr"/>
        <c:lblOffset val="100"/>
      </c:catAx>
      <c:valAx>
        <c:axId val="71924736"/>
        <c:scaling>
          <c:orientation val="minMax"/>
        </c:scaling>
        <c:axPos val="l"/>
        <c:majorGridlines/>
        <c:numFmt formatCode="General" sourceLinked="1"/>
        <c:tickLblPos val="nextTo"/>
        <c:crossAx val="719232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doughnut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  <c:showLeaderLines val="1"/>
          </c:dLbls>
          <c:cat>
            <c:strRef>
              <c:f>Sheet7!$B$55:$B$57</c:f>
              <c:strCache>
                <c:ptCount val="3"/>
                <c:pt idx="0">
                  <c:v>Ne</c:v>
                </c:pt>
                <c:pt idx="1">
                  <c:v>Delimično</c:v>
                </c:pt>
                <c:pt idx="2">
                  <c:v>Da</c:v>
                </c:pt>
              </c:strCache>
            </c:strRef>
          </c:cat>
          <c:val>
            <c:numRef>
              <c:f>Sheet7!$C$55:$C$57</c:f>
              <c:numCache>
                <c:formatCode>General</c:formatCode>
                <c:ptCount val="3"/>
                <c:pt idx="0">
                  <c:v>60.1</c:v>
                </c:pt>
                <c:pt idx="1">
                  <c:v>21.8</c:v>
                </c:pt>
                <c:pt idx="2">
                  <c:v>18.100000000000001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Sheet1!$B$27</c:f>
              <c:strCache>
                <c:ptCount val="1"/>
                <c:pt idx="0">
                  <c:v>Ne</c:v>
                </c:pt>
              </c:strCache>
            </c:strRef>
          </c:tx>
          <c:dLbls>
            <c:showVal val="1"/>
          </c:dLbls>
          <c:cat>
            <c:strRef>
              <c:f>Sheet1!$C$26:$E$26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Sheet1!$C$27:$E$27</c:f>
              <c:numCache>
                <c:formatCode>General</c:formatCode>
                <c:ptCount val="3"/>
                <c:pt idx="0">
                  <c:v>52.46</c:v>
                </c:pt>
                <c:pt idx="1">
                  <c:v>63</c:v>
                </c:pt>
                <c:pt idx="2">
                  <c:v>66.36</c:v>
                </c:pt>
              </c:numCache>
            </c:numRef>
          </c:val>
        </c:ser>
        <c:ser>
          <c:idx val="1"/>
          <c:order val="1"/>
          <c:tx>
            <c:strRef>
              <c:f>Sheet1!$B$28</c:f>
              <c:strCache>
                <c:ptCount val="1"/>
                <c:pt idx="0">
                  <c:v>Delimično</c:v>
                </c:pt>
              </c:strCache>
            </c:strRef>
          </c:tx>
          <c:dLbls>
            <c:showVal val="1"/>
          </c:dLbls>
          <c:cat>
            <c:strRef>
              <c:f>Sheet1!$C$26:$E$26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Sheet1!$C$28:$E$28</c:f>
              <c:numCache>
                <c:formatCode>General</c:formatCode>
                <c:ptCount val="3"/>
                <c:pt idx="0">
                  <c:v>21.55</c:v>
                </c:pt>
                <c:pt idx="1">
                  <c:v>21.1</c:v>
                </c:pt>
                <c:pt idx="2">
                  <c:v>24.09</c:v>
                </c:pt>
              </c:numCache>
            </c:numRef>
          </c:val>
        </c:ser>
        <c:ser>
          <c:idx val="2"/>
          <c:order val="2"/>
          <c:tx>
            <c:strRef>
              <c:f>Sheet1!$B$29</c:f>
              <c:strCache>
                <c:ptCount val="1"/>
                <c:pt idx="0">
                  <c:v>Da</c:v>
                </c:pt>
              </c:strCache>
            </c:strRef>
          </c:tx>
          <c:dLbls>
            <c:showVal val="1"/>
          </c:dLbls>
          <c:cat>
            <c:strRef>
              <c:f>Sheet1!$C$26:$E$26</c:f>
              <c:strCache>
                <c:ptCount val="3"/>
                <c:pt idx="0">
                  <c:v>Osnovno i niže</c:v>
                </c:pt>
                <c:pt idx="1">
                  <c:v>Srednje</c:v>
                </c:pt>
                <c:pt idx="2">
                  <c:v>Više i visoko</c:v>
                </c:pt>
              </c:strCache>
            </c:strRef>
          </c:cat>
          <c:val>
            <c:numRef>
              <c:f>Sheet1!$C$29:$E$29</c:f>
              <c:numCache>
                <c:formatCode>General</c:formatCode>
                <c:ptCount val="3"/>
                <c:pt idx="0">
                  <c:v>26</c:v>
                </c:pt>
                <c:pt idx="1">
                  <c:v>15.9</c:v>
                </c:pt>
                <c:pt idx="2">
                  <c:v>9.5500000000000007</c:v>
                </c:pt>
              </c:numCache>
            </c:numRef>
          </c:val>
        </c:ser>
        <c:shape val="cone"/>
        <c:axId val="72020352"/>
        <c:axId val="72021888"/>
        <c:axId val="0"/>
      </c:bar3DChart>
      <c:catAx>
        <c:axId val="72020352"/>
        <c:scaling>
          <c:orientation val="minMax"/>
        </c:scaling>
        <c:axPos val="b"/>
        <c:tickLblPos val="nextTo"/>
        <c:crossAx val="72021888"/>
        <c:crosses val="autoZero"/>
        <c:auto val="1"/>
        <c:lblAlgn val="ctr"/>
        <c:lblOffset val="100"/>
      </c:catAx>
      <c:valAx>
        <c:axId val="72021888"/>
        <c:scaling>
          <c:orientation val="minMax"/>
        </c:scaling>
        <c:axPos val="l"/>
        <c:majorGridlines/>
        <c:numFmt formatCode="0%" sourceLinked="1"/>
        <c:tickLblPos val="nextTo"/>
        <c:crossAx val="720203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Sheet1!$B$33</c:f>
              <c:strCache>
                <c:ptCount val="1"/>
                <c:pt idx="0">
                  <c:v>Ne</c:v>
                </c:pt>
              </c:strCache>
            </c:strRef>
          </c:tx>
          <c:dLbls>
            <c:showVal val="1"/>
          </c:dLbls>
          <c:cat>
            <c:strRef>
              <c:f>Sheet1!$C$32:$F$32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Sheet1!$C$33:$F$33</c:f>
              <c:numCache>
                <c:formatCode>General</c:formatCode>
                <c:ptCount val="4"/>
                <c:pt idx="0">
                  <c:v>66.39</c:v>
                </c:pt>
                <c:pt idx="1">
                  <c:v>57.89</c:v>
                </c:pt>
                <c:pt idx="2">
                  <c:v>61.61</c:v>
                </c:pt>
                <c:pt idx="3">
                  <c:v>57.21</c:v>
                </c:pt>
              </c:numCache>
            </c:numRef>
          </c:val>
        </c:ser>
        <c:ser>
          <c:idx val="1"/>
          <c:order val="1"/>
          <c:tx>
            <c:strRef>
              <c:f>Sheet1!$B$34</c:f>
              <c:strCache>
                <c:ptCount val="1"/>
                <c:pt idx="0">
                  <c:v>Delimično</c:v>
                </c:pt>
              </c:strCache>
            </c:strRef>
          </c:tx>
          <c:dLbls>
            <c:showVal val="1"/>
          </c:dLbls>
          <c:cat>
            <c:strRef>
              <c:f>Sheet1!$C$32:$F$32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Sheet1!$C$34:$F$34</c:f>
              <c:numCache>
                <c:formatCode>General</c:formatCode>
                <c:ptCount val="4"/>
                <c:pt idx="0">
                  <c:v>17.649999999999999</c:v>
                </c:pt>
                <c:pt idx="1">
                  <c:v>26.93</c:v>
                </c:pt>
                <c:pt idx="2">
                  <c:v>22.58</c:v>
                </c:pt>
                <c:pt idx="3">
                  <c:v>19.53</c:v>
                </c:pt>
              </c:numCache>
            </c:numRef>
          </c:val>
        </c:ser>
        <c:ser>
          <c:idx val="2"/>
          <c:order val="2"/>
          <c:tx>
            <c:strRef>
              <c:f>Sheet1!$B$35</c:f>
              <c:strCache>
                <c:ptCount val="1"/>
                <c:pt idx="0">
                  <c:v>Da</c:v>
                </c:pt>
              </c:strCache>
            </c:strRef>
          </c:tx>
          <c:dLbls>
            <c:showVal val="1"/>
          </c:dLbls>
          <c:cat>
            <c:strRef>
              <c:f>Sheet1!$C$32:$F$32</c:f>
              <c:strCache>
                <c:ptCount val="4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</c:strCache>
            </c:strRef>
          </c:cat>
          <c:val>
            <c:numRef>
              <c:f>Sheet1!$C$35:$F$35</c:f>
              <c:numCache>
                <c:formatCode>General</c:formatCode>
                <c:ptCount val="4"/>
                <c:pt idx="0">
                  <c:v>15.97</c:v>
                </c:pt>
                <c:pt idx="1">
                  <c:v>15.17</c:v>
                </c:pt>
                <c:pt idx="2">
                  <c:v>15.81</c:v>
                </c:pt>
                <c:pt idx="3">
                  <c:v>23.259999999999998</c:v>
                </c:pt>
              </c:numCache>
            </c:numRef>
          </c:val>
        </c:ser>
        <c:shape val="cylinder"/>
        <c:axId val="72041216"/>
        <c:axId val="72042752"/>
        <c:axId val="0"/>
      </c:bar3DChart>
      <c:catAx>
        <c:axId val="72041216"/>
        <c:scaling>
          <c:orientation val="minMax"/>
        </c:scaling>
        <c:axPos val="l"/>
        <c:tickLblPos val="nextTo"/>
        <c:crossAx val="72042752"/>
        <c:crosses val="autoZero"/>
        <c:auto val="1"/>
        <c:lblAlgn val="ctr"/>
        <c:lblOffset val="100"/>
      </c:catAx>
      <c:valAx>
        <c:axId val="72042752"/>
        <c:scaling>
          <c:orientation val="minMax"/>
        </c:scaling>
        <c:axPos val="b"/>
        <c:majorGridlines/>
        <c:numFmt formatCode="General" sourceLinked="1"/>
        <c:tickLblPos val="nextTo"/>
        <c:crossAx val="720412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27798-7470-4EE4-BF68-80F85873A1D8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22CB9-2B4A-40A1-84ED-4506B0DF5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91C9D-C91F-4FB8-949C-86F7B7F29C90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5947F-3D7F-41B8-BF01-CE28D0525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5947F-3D7F-41B8-BF01-CE28D05255D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ACF6A7-4EC8-4F13-8E18-62EB50502384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A17F30-0073-4D9C-8687-EDFB4232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571612"/>
            <a:ext cx="6477000" cy="4295788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I</a:t>
            </a:r>
            <a:r>
              <a:rPr lang="sr-Latn-RS" dirty="0" smtClean="0"/>
              <a:t>n</a:t>
            </a:r>
            <a:r>
              <a:rPr lang="en-US" dirty="0" err="1" smtClean="0"/>
              <a:t>deks</a:t>
            </a:r>
            <a:r>
              <a:rPr lang="en-US" dirty="0" smtClean="0"/>
              <a:t>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medijskog</a:t>
            </a:r>
            <a:r>
              <a:rPr lang="en-US" dirty="0" smtClean="0"/>
              <a:t> </a:t>
            </a:r>
            <a:r>
              <a:rPr lang="en-US" dirty="0" err="1" smtClean="0"/>
              <a:t>integriteta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Biro za društvena istraživana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/>
              <a:t>Segmetacija po obrazovanju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Segmentacija po starosti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/>
              <a:t>Da</a:t>
            </a:r>
            <a:r>
              <a:rPr lang="en-US" sz="3200" b="1" dirty="0"/>
              <a:t> </a:t>
            </a:r>
            <a:r>
              <a:rPr lang="en-US" sz="3200" b="1" dirty="0" err="1"/>
              <a:t>li</a:t>
            </a:r>
            <a:r>
              <a:rPr lang="en-US" sz="3200" b="1" dirty="0"/>
              <a:t> </a:t>
            </a:r>
            <a:r>
              <a:rPr lang="en-US" sz="3200" b="1" dirty="0" err="1"/>
              <a:t>informacije</a:t>
            </a:r>
            <a:r>
              <a:rPr lang="en-US" sz="3200" b="1" dirty="0"/>
              <a:t> u </a:t>
            </a:r>
            <a:r>
              <a:rPr lang="en-US" sz="3200" b="1" dirty="0" err="1"/>
              <a:t>medijima</a:t>
            </a:r>
            <a:r>
              <a:rPr lang="en-US" sz="3200" b="1" dirty="0"/>
              <a:t> </a:t>
            </a:r>
            <a:r>
              <a:rPr lang="sr-Latn-RS" sz="3200" b="1" dirty="0" smtClean="0"/>
              <a:t>Vam </a:t>
            </a:r>
            <a:r>
              <a:rPr lang="en-US" sz="3200" b="1" dirty="0" err="1" smtClean="0"/>
              <a:t>pomažu</a:t>
            </a:r>
            <a:r>
              <a:rPr lang="en-US" sz="3200" b="1" dirty="0" smtClean="0"/>
              <a:t> </a:t>
            </a:r>
            <a:r>
              <a:rPr lang="en-US" sz="3200" b="1" dirty="0"/>
              <a:t>u </a:t>
            </a:r>
            <a:r>
              <a:rPr lang="en-US" sz="3200" b="1" dirty="0" err="1"/>
              <a:t>donošenju</a:t>
            </a:r>
            <a:r>
              <a:rPr lang="en-US" sz="3200" b="1" dirty="0"/>
              <a:t> </a:t>
            </a:r>
            <a:r>
              <a:rPr lang="en-US" sz="3200" b="1" dirty="0" err="1"/>
              <a:t>bitnih</a:t>
            </a:r>
            <a:r>
              <a:rPr lang="en-US" sz="3200" b="1" dirty="0"/>
              <a:t> </a:t>
            </a:r>
            <a:r>
              <a:rPr lang="en-US" sz="3200" b="1" dirty="0" err="1"/>
              <a:t>odluka</a:t>
            </a:r>
            <a:r>
              <a:rPr lang="en-US" sz="3200" b="1" dirty="0"/>
              <a:t> </a:t>
            </a:r>
            <a:r>
              <a:rPr lang="en-US" sz="3200" b="1" dirty="0" err="1"/>
              <a:t>za</a:t>
            </a:r>
            <a:r>
              <a:rPr lang="en-US" sz="3200" b="1" dirty="0"/>
              <a:t> </a:t>
            </a:r>
            <a:r>
              <a:rPr lang="sr-Latn-RS" sz="3200" b="1" dirty="0" smtClean="0"/>
              <a:t>V</a:t>
            </a:r>
            <a:r>
              <a:rPr lang="en-US" sz="3200" b="1" dirty="0" smtClean="0"/>
              <a:t>as</a:t>
            </a:r>
            <a:r>
              <a:rPr lang="en-US" sz="3200" b="1" dirty="0"/>
              <a:t>?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Segmentacija po regionu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399" cy="3043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381552"/>
                <a:gridCol w="1627860"/>
                <a:gridCol w="1882627"/>
              </a:tblGrid>
              <a:tr h="78325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Vojvodina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Beograd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Zapadna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Centralna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Istočna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Jugoistočna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</a:tr>
              <a:tr h="753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54,73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70,53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54,64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62,68</a:t>
                      </a:r>
                    </a:p>
                  </a:txBody>
                  <a:tcPr marL="67945" marR="67945" marT="0" marB="0" anchor="b"/>
                </a:tc>
              </a:tr>
              <a:tr h="753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Delimično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29,80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18,87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17,21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20,77</a:t>
                      </a:r>
                    </a:p>
                  </a:txBody>
                  <a:tcPr marL="67945" marR="67945" marT="0" marB="0" anchor="b"/>
                </a:tc>
              </a:tr>
              <a:tr h="753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15,47</a:t>
                      </a:r>
                    </a:p>
                  </a:txBody>
                  <a:tcPr marL="67945" marR="67945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10,60</a:t>
                      </a:r>
                    </a:p>
                  </a:txBody>
                  <a:tcPr marL="67945" marR="67945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28,14</a:t>
                      </a:r>
                    </a:p>
                  </a:txBody>
                  <a:tcPr marL="67945" marR="67945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16,55</a:t>
                      </a:r>
                    </a:p>
                  </a:txBody>
                  <a:tcPr marL="67945" marR="67945" marT="0" marB="0" anchor="b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</a:t>
            </a:r>
            <a:r>
              <a:rPr lang="sr-Latn-RS" smtClean="0"/>
              <a:t>egmentacija po obrazovanju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</a:t>
            </a:r>
            <a:r>
              <a:rPr lang="sr-Latn-RS" smtClean="0"/>
              <a:t>egmentacija po starosti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/>
              <a:t>Da</a:t>
            </a:r>
            <a:r>
              <a:rPr lang="en-US" sz="3200" b="1" dirty="0"/>
              <a:t> </a:t>
            </a:r>
            <a:r>
              <a:rPr lang="en-US" sz="3200" b="1" dirty="0" err="1"/>
              <a:t>li</a:t>
            </a:r>
            <a:r>
              <a:rPr lang="en-US" sz="3200" b="1" dirty="0"/>
              <a:t> </a:t>
            </a:r>
            <a:r>
              <a:rPr lang="en-US" sz="3200" b="1" dirty="0" err="1"/>
              <a:t>informacije</a:t>
            </a:r>
            <a:r>
              <a:rPr lang="en-US" sz="3200" b="1" dirty="0"/>
              <a:t> u </a:t>
            </a:r>
            <a:r>
              <a:rPr lang="en-US" sz="3200" b="1" dirty="0" err="1"/>
              <a:t>medijima</a:t>
            </a:r>
            <a:r>
              <a:rPr lang="en-US" sz="3200" b="1" dirty="0"/>
              <a:t> u </a:t>
            </a:r>
            <a:r>
              <a:rPr lang="en-US" sz="3200" b="1" dirty="0" err="1"/>
              <a:t>Srbiji</a:t>
            </a:r>
            <a:r>
              <a:rPr lang="en-US" sz="3200" b="1" dirty="0"/>
              <a:t> </a:t>
            </a:r>
            <a:r>
              <a:rPr lang="sr-Latn-RS" sz="3200" b="1" dirty="0" err="1" smtClean="0"/>
              <a:t>o</a:t>
            </a:r>
            <a:r>
              <a:rPr lang="en-US" sz="3200" b="1" dirty="0" err="1" smtClean="0"/>
              <a:t>mogućavaju</a:t>
            </a:r>
            <a:r>
              <a:rPr lang="en-US" sz="3200" b="1" dirty="0" smtClean="0"/>
              <a:t> </a:t>
            </a:r>
            <a:r>
              <a:rPr lang="en-US" sz="3200" b="1" dirty="0" err="1"/>
              <a:t>da</a:t>
            </a:r>
            <a:r>
              <a:rPr lang="en-US" sz="3200" b="1" dirty="0"/>
              <a:t> </a:t>
            </a:r>
            <a:r>
              <a:rPr lang="en-US" sz="3200" b="1" dirty="0" err="1"/>
              <a:t>saznate</a:t>
            </a:r>
            <a:r>
              <a:rPr lang="en-US" sz="3200" b="1" dirty="0"/>
              <a:t> </a:t>
            </a:r>
            <a:r>
              <a:rPr lang="en-US" sz="3200" b="1" dirty="0" err="1"/>
              <a:t>šta</a:t>
            </a:r>
            <a:r>
              <a:rPr lang="en-US" sz="3200" b="1" dirty="0"/>
              <a:t> </a:t>
            </a:r>
            <a:r>
              <a:rPr lang="en-US" sz="3200" b="1" dirty="0" err="1"/>
              <a:t>su</a:t>
            </a:r>
            <a:r>
              <a:rPr lang="en-US" sz="3200" b="1" dirty="0"/>
              <a:t> </a:t>
            </a:r>
            <a:r>
              <a:rPr lang="en-US" sz="3200" b="1" dirty="0" err="1"/>
              <a:t>stvarni</a:t>
            </a:r>
            <a:r>
              <a:rPr lang="en-US" sz="3200" b="1" dirty="0"/>
              <a:t> </a:t>
            </a:r>
            <a:r>
              <a:rPr lang="en-US" sz="3200" b="1" dirty="0" err="1"/>
              <a:t>rezultati</a:t>
            </a:r>
            <a:r>
              <a:rPr lang="en-US" sz="3200" b="1" dirty="0"/>
              <a:t> </a:t>
            </a:r>
            <a:r>
              <a:rPr lang="en-US" sz="3200" b="1" dirty="0" err="1"/>
              <a:t>vladinih</a:t>
            </a:r>
            <a:r>
              <a:rPr lang="en-US" sz="3200" b="1" dirty="0"/>
              <a:t> </a:t>
            </a:r>
            <a:r>
              <a:rPr lang="en-US" sz="3200" b="1" dirty="0" err="1"/>
              <a:t>politike</a:t>
            </a:r>
            <a:r>
              <a:rPr lang="en-US" sz="3200" b="1" dirty="0"/>
              <a:t> ?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Segmetnacija po regionima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309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131716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Vojvodina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Beograd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Zapadna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Centralna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Istočna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Jugoistočna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</a:tr>
              <a:tr h="592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Ne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48,42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62,25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53,28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46,48</a:t>
                      </a:r>
                    </a:p>
                  </a:txBody>
                  <a:tcPr marL="67945" marR="67945" marT="0" marB="0" anchor="b"/>
                </a:tc>
              </a:tr>
              <a:tr h="592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Delimično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33,81</a:t>
                      </a:r>
                    </a:p>
                  </a:txBody>
                  <a:tcPr marL="67945" marR="6794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24,17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23,22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31,34</a:t>
                      </a:r>
                    </a:p>
                  </a:txBody>
                  <a:tcPr marL="67945" marR="67945" marT="0" marB="0" anchor="b"/>
                </a:tc>
              </a:tr>
              <a:tr h="592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Da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17,77</a:t>
                      </a:r>
                    </a:p>
                  </a:txBody>
                  <a:tcPr marL="67945" marR="6794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13,58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23,50</a:t>
                      </a: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22,18</a:t>
                      </a:r>
                    </a:p>
                  </a:txBody>
                  <a:tcPr marL="67945" marR="67945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</a:t>
            </a:r>
            <a:r>
              <a:rPr lang="sr-Latn-RS" smtClean="0"/>
              <a:t>egmetacija po obrazovanju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/>
              <a:t>Sgmentacija po starosti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sr-Latn-RS" sz="2800" dirty="0" smtClean="0"/>
              <a:t>Indikatori: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Procenat ispitanika koji smatraju da im mediji:</a:t>
            </a:r>
          </a:p>
          <a:p>
            <a:pPr lvl="1"/>
            <a:r>
              <a:rPr lang="sr-Latn-RS" dirty="0" err="1" smtClean="0"/>
              <a:t>O</a:t>
            </a:r>
            <a:r>
              <a:rPr lang="en-US" dirty="0" err="1" smtClean="0"/>
              <a:t>mogućavaju</a:t>
            </a:r>
            <a:r>
              <a:rPr lang="en-US" dirty="0" smtClean="0"/>
              <a:t> </a:t>
            </a:r>
            <a:r>
              <a:rPr lang="sr-Latn-RS" dirty="0" smtClean="0"/>
              <a:t>da predvide </a:t>
            </a:r>
            <a:r>
              <a:rPr lang="en-US" dirty="0" err="1" smtClean="0"/>
              <a:t>šta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dešavati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u </a:t>
            </a:r>
            <a:r>
              <a:rPr lang="en-US" dirty="0" err="1"/>
              <a:t>narednih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 </a:t>
            </a:r>
            <a:r>
              <a:rPr lang="en-US" dirty="0" err="1" smtClean="0"/>
              <a:t>dana</a:t>
            </a:r>
            <a:endParaRPr lang="sr-Latn-RS" dirty="0" smtClean="0"/>
          </a:p>
          <a:p>
            <a:pPr lvl="1"/>
            <a:r>
              <a:rPr lang="sr-Latn-RS" dirty="0" err="1" smtClean="0"/>
              <a:t>O</a:t>
            </a:r>
            <a:r>
              <a:rPr lang="en-US" dirty="0" err="1" smtClean="0"/>
              <a:t>mogućavaju</a:t>
            </a:r>
            <a:r>
              <a:rPr lang="en-US" dirty="0" smtClean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 smtClean="0"/>
              <a:t>sazna</a:t>
            </a:r>
            <a:r>
              <a:rPr lang="sr-Latn-RS" dirty="0" smtClean="0"/>
              <a:t>ju</a:t>
            </a:r>
            <a:r>
              <a:rPr lang="en-US" dirty="0" smtClean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sr-Latn-RS" dirty="0" smtClean="0"/>
              <a:t>njihova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 smtClean="0"/>
              <a:t>ostvarite</a:t>
            </a:r>
            <a:endParaRPr lang="sr-Latn-RS" dirty="0" smtClean="0"/>
          </a:p>
          <a:p>
            <a:pPr lvl="1"/>
            <a:r>
              <a:rPr lang="sr-Latn-RS" dirty="0" err="1" smtClean="0"/>
              <a:t>P</a:t>
            </a:r>
            <a:r>
              <a:rPr lang="en-US" dirty="0" err="1" smtClean="0"/>
              <a:t>omažu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bitnih</a:t>
            </a:r>
            <a:r>
              <a:rPr lang="en-US" dirty="0"/>
              <a:t> </a:t>
            </a:r>
            <a:r>
              <a:rPr lang="en-US" dirty="0" err="1" smtClean="0"/>
              <a:t>odluka</a:t>
            </a:r>
            <a:endParaRPr lang="sr-Latn-RS" dirty="0" smtClean="0"/>
          </a:p>
          <a:p>
            <a:pPr lvl="1"/>
            <a:r>
              <a:rPr lang="en-US" dirty="0" smtClean="0"/>
              <a:t>P</a:t>
            </a:r>
            <a:r>
              <a:rPr lang="sr-Latn-RS" dirty="0" smtClean="0"/>
              <a:t>omažu da </a:t>
            </a:r>
            <a:r>
              <a:rPr lang="en-US" dirty="0" err="1" smtClean="0"/>
              <a:t>šta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stvarni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vladinih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endParaRPr lang="sr-Latn-R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Indeksi integriteta medija na skali </a:t>
            </a:r>
            <a:br>
              <a:rPr lang="sr-Latn-RS" dirty="0" smtClean="0"/>
            </a:br>
            <a:r>
              <a:rPr lang="sr-Latn-RS" dirty="0" smtClean="0"/>
              <a:t>od 0 do 10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Uzorački okvir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RS" sz="3600" dirty="0" smtClean="0"/>
              <a:t>Telefonska anketa sprovedena na reprezentativnom uzorku  od 1300 punoletnih ispitanika od 18.12 do 25.12.2014. godine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/>
              <a:t>Da</a:t>
            </a:r>
            <a:r>
              <a:rPr lang="en-US" sz="2800" b="1" dirty="0"/>
              <a:t> </a:t>
            </a:r>
            <a:r>
              <a:rPr lang="en-US" sz="2800" b="1" dirty="0" err="1"/>
              <a:t>li</a:t>
            </a:r>
            <a:r>
              <a:rPr lang="en-US" sz="2800" b="1" dirty="0"/>
              <a:t> </a:t>
            </a:r>
            <a:r>
              <a:rPr lang="en-US" sz="2800" b="1" dirty="0" err="1"/>
              <a:t>informacije</a:t>
            </a:r>
            <a:r>
              <a:rPr lang="en-US" sz="2800" b="1" dirty="0"/>
              <a:t> </a:t>
            </a:r>
            <a:r>
              <a:rPr lang="sr-Latn-RS" sz="2800" b="1" dirty="0" smtClean="0"/>
              <a:t>iz</a:t>
            </a:r>
            <a:r>
              <a:rPr lang="en-US" sz="2800" b="1" dirty="0" smtClean="0"/>
              <a:t> </a:t>
            </a:r>
            <a:r>
              <a:rPr lang="en-US" sz="2800" b="1" dirty="0" err="1"/>
              <a:t>medijima</a:t>
            </a:r>
            <a:r>
              <a:rPr lang="en-US" sz="2800" b="1" dirty="0"/>
              <a:t> </a:t>
            </a:r>
            <a:r>
              <a:rPr lang="en-US" sz="2800" b="1" dirty="0" err="1" smtClean="0"/>
              <a:t>omogućavaju</a:t>
            </a:r>
            <a:r>
              <a:rPr lang="en-US" sz="2800" b="1" dirty="0" smtClean="0"/>
              <a:t> </a:t>
            </a:r>
            <a:r>
              <a:rPr lang="sr-Latn-RS" sz="2800" b="1" dirty="0" smtClean="0"/>
              <a:t>Vam </a:t>
            </a:r>
            <a:r>
              <a:rPr lang="en-US" sz="2800" b="1" dirty="0" err="1" smtClean="0"/>
              <a:t>da</a:t>
            </a:r>
            <a:r>
              <a:rPr lang="en-US" sz="2800" b="1" dirty="0" smtClean="0"/>
              <a:t> </a:t>
            </a:r>
            <a:r>
              <a:rPr lang="en-US" sz="2800" b="1" dirty="0" err="1"/>
              <a:t>predvidite</a:t>
            </a:r>
            <a:r>
              <a:rPr lang="en-US" sz="2800" b="1" dirty="0"/>
              <a:t> </a:t>
            </a:r>
            <a:r>
              <a:rPr lang="en-US" sz="2800" b="1" dirty="0" err="1"/>
              <a:t>šta</a:t>
            </a:r>
            <a:r>
              <a:rPr lang="en-US" sz="2800" b="1" dirty="0"/>
              <a:t> </a:t>
            </a:r>
            <a:r>
              <a:rPr lang="en-US" sz="2800" b="1" dirty="0" err="1"/>
              <a:t>će</a:t>
            </a:r>
            <a:r>
              <a:rPr lang="en-US" sz="2800" b="1" dirty="0"/>
              <a:t> se </a:t>
            </a:r>
            <a:r>
              <a:rPr lang="en-US" sz="2800" b="1" dirty="0" err="1"/>
              <a:t>dešavati</a:t>
            </a:r>
            <a:r>
              <a:rPr lang="en-US" sz="2800" b="1" dirty="0"/>
              <a:t> u </a:t>
            </a:r>
            <a:r>
              <a:rPr lang="en-US" sz="2800" b="1" dirty="0" err="1"/>
              <a:t>Srbiji</a:t>
            </a:r>
            <a:r>
              <a:rPr lang="en-US" sz="2800" b="1" dirty="0"/>
              <a:t> u </a:t>
            </a:r>
            <a:r>
              <a:rPr lang="en-US" sz="2800" b="1" dirty="0" err="1"/>
              <a:t>narednih</a:t>
            </a:r>
            <a:r>
              <a:rPr lang="en-US" sz="2800" b="1" dirty="0"/>
              <a:t> </a:t>
            </a:r>
            <a:r>
              <a:rPr lang="en-US" sz="2800" b="1" dirty="0" err="1"/>
              <a:t>godinu</a:t>
            </a:r>
            <a:r>
              <a:rPr lang="en-US" sz="2800" b="1" dirty="0"/>
              <a:t> </a:t>
            </a:r>
            <a:r>
              <a:rPr lang="en-US" sz="2800" b="1" dirty="0" err="1"/>
              <a:t>dana</a:t>
            </a:r>
            <a:r>
              <a:rPr lang="en-US" sz="2800" b="1" dirty="0"/>
              <a:t>?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Segmentacija po regionima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3686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310776"/>
                <a:gridCol w="1769413"/>
                <a:gridCol w="1811851"/>
              </a:tblGrid>
              <a:tr h="948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Vojvodina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Beograd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Zapadna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Centralna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Istočna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Jugoistočna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</a:tr>
              <a:tr h="912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53.3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57.62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52.73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48.24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</a:tr>
              <a:tr h="912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Delimično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34.1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27.15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25.96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30.99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</a:tr>
              <a:tr h="912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12.61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15.23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21.31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20.77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Segmentacija obrazovanje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Segmentacija starosne grupe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100" b="1" dirty="0" smtClean="0"/>
              <a:t/>
            </a:r>
            <a:br>
              <a:rPr lang="sr-Latn-RS" sz="3100" b="1" dirty="0" smtClean="0"/>
            </a:br>
            <a:r>
              <a:rPr lang="en-US" sz="3100" b="1" dirty="0" err="1" smtClean="0"/>
              <a:t>Da</a:t>
            </a:r>
            <a:r>
              <a:rPr lang="en-US" sz="3100" b="1" dirty="0" smtClean="0"/>
              <a:t> </a:t>
            </a:r>
            <a:r>
              <a:rPr lang="en-US" sz="3100" b="1" dirty="0" err="1"/>
              <a:t>li</a:t>
            </a:r>
            <a:r>
              <a:rPr lang="en-US" sz="3100" b="1" dirty="0"/>
              <a:t> </a:t>
            </a:r>
            <a:r>
              <a:rPr lang="en-US" sz="3100" b="1" dirty="0" err="1"/>
              <a:t>informacije</a:t>
            </a:r>
            <a:r>
              <a:rPr lang="en-US" sz="3100" b="1" dirty="0"/>
              <a:t> u </a:t>
            </a:r>
            <a:r>
              <a:rPr lang="en-US" sz="3100" b="1" dirty="0" err="1"/>
              <a:t>medijima</a:t>
            </a:r>
            <a:r>
              <a:rPr lang="en-US" sz="3100" b="1" dirty="0"/>
              <a:t> u </a:t>
            </a:r>
            <a:r>
              <a:rPr lang="en-US" sz="3100" b="1" dirty="0" err="1"/>
              <a:t>Srbiji</a:t>
            </a:r>
            <a:r>
              <a:rPr lang="en-US" sz="3100" b="1" dirty="0"/>
              <a:t> </a:t>
            </a:r>
            <a:r>
              <a:rPr lang="en-US" sz="3100" b="1" dirty="0" err="1"/>
              <a:t>omogućavaju</a:t>
            </a:r>
            <a:r>
              <a:rPr lang="en-US" sz="3100" b="1" dirty="0"/>
              <a:t> </a:t>
            </a:r>
            <a:r>
              <a:rPr lang="en-US" sz="3100" b="1" dirty="0" err="1"/>
              <a:t>da</a:t>
            </a:r>
            <a:r>
              <a:rPr lang="en-US" sz="3100" b="1" dirty="0"/>
              <a:t> </a:t>
            </a:r>
            <a:r>
              <a:rPr lang="en-US" sz="3100" b="1" dirty="0" err="1"/>
              <a:t>saznate</a:t>
            </a:r>
            <a:r>
              <a:rPr lang="en-US" sz="3100" b="1" dirty="0"/>
              <a:t> </a:t>
            </a:r>
            <a:r>
              <a:rPr lang="en-US" sz="3100" b="1" dirty="0" err="1"/>
              <a:t>šta</a:t>
            </a:r>
            <a:r>
              <a:rPr lang="en-US" sz="3100" b="1" dirty="0"/>
              <a:t> </a:t>
            </a:r>
            <a:r>
              <a:rPr lang="en-US" sz="3100" b="1" dirty="0" err="1"/>
              <a:t>su</a:t>
            </a:r>
            <a:r>
              <a:rPr lang="en-US" sz="3100" b="1" dirty="0"/>
              <a:t> </a:t>
            </a:r>
            <a:r>
              <a:rPr lang="sr-Latn-RS" sz="3100" b="1" dirty="0" err="1" smtClean="0"/>
              <a:t>V</a:t>
            </a:r>
            <a:r>
              <a:rPr lang="en-US" sz="3100" b="1" dirty="0" err="1" smtClean="0"/>
              <a:t>aša</a:t>
            </a:r>
            <a:r>
              <a:rPr lang="en-US" sz="3100" b="1" dirty="0" smtClean="0"/>
              <a:t> </a:t>
            </a:r>
            <a:r>
              <a:rPr lang="en-US" sz="3100" b="1" dirty="0" err="1"/>
              <a:t>prava</a:t>
            </a:r>
            <a:r>
              <a:rPr lang="en-US" sz="3100" b="1" dirty="0"/>
              <a:t> </a:t>
            </a:r>
            <a:r>
              <a:rPr lang="en-US" sz="3100" b="1" dirty="0" err="1"/>
              <a:t>i</a:t>
            </a:r>
            <a:r>
              <a:rPr lang="en-US" sz="3100" b="1" dirty="0"/>
              <a:t> </a:t>
            </a:r>
            <a:r>
              <a:rPr lang="en-US" sz="3100" b="1" dirty="0" err="1"/>
              <a:t>kako</a:t>
            </a:r>
            <a:r>
              <a:rPr lang="en-US" sz="3100" b="1" dirty="0"/>
              <a:t> </a:t>
            </a:r>
            <a:r>
              <a:rPr lang="en-US" sz="3100" b="1" dirty="0" err="1"/>
              <a:t>da</a:t>
            </a:r>
            <a:r>
              <a:rPr lang="en-US" sz="3100" b="1" dirty="0"/>
              <a:t> </a:t>
            </a:r>
            <a:r>
              <a:rPr lang="en-US" sz="3100" b="1" dirty="0" err="1"/>
              <a:t>ih</a:t>
            </a:r>
            <a:r>
              <a:rPr lang="en-US" sz="3100" b="1" dirty="0"/>
              <a:t> </a:t>
            </a:r>
            <a:r>
              <a:rPr lang="en-US" sz="3100" b="1" dirty="0" err="1"/>
              <a:t>ostvarite</a:t>
            </a:r>
            <a:r>
              <a:rPr lang="en-US" sz="3100" b="1" dirty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Segmentacija po regionima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3400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310776"/>
                <a:gridCol w="1627860"/>
                <a:gridCol w="1953404"/>
              </a:tblGrid>
              <a:tr h="875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Vojvodina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Beograd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Zapadna</a:t>
                      </a:r>
                      <a:r>
                        <a:rPr lang="sr-Latn-R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Centralna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Istočna i Jugoistočna Srbija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b"/>
                </a:tc>
              </a:tr>
              <a:tr h="841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37,54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40,40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39,34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36,27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</a:tr>
              <a:tr h="841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Delimično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38,11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37,42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33,33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38,38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/>
                </a:tc>
              </a:tr>
              <a:tr h="841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24,36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22,19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27,32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25,35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45" marR="67945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8046</TotalTime>
  <Words>276</Words>
  <Application>Microsoft Office PowerPoint</Application>
  <PresentationFormat>On-screen Show (4:3)</PresentationFormat>
  <Paragraphs>107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Indeks  medijskog integriteta</vt:lpstr>
      <vt:lpstr>Indikatori:</vt:lpstr>
      <vt:lpstr>Uzorački okvir</vt:lpstr>
      <vt:lpstr>Da li informacije iz medijima omogućavaju Vam da predvidite šta će se dešavati u Srbiji u narednih godinu dana? </vt:lpstr>
      <vt:lpstr>Segmentacija po regionima</vt:lpstr>
      <vt:lpstr>Segmentacija obrazovanje</vt:lpstr>
      <vt:lpstr>Segmentacija starosne grupe</vt:lpstr>
      <vt:lpstr> Da li informacije u medijima u Srbiji omogućavaju da saznate šta su Vaša prava i kako da ih ostvarite? </vt:lpstr>
      <vt:lpstr>Segmentacija po regionima</vt:lpstr>
      <vt:lpstr>Segmetacija po obrazovanju</vt:lpstr>
      <vt:lpstr>Segmentacija po starosti</vt:lpstr>
      <vt:lpstr>Da li informacije u medijima Vam pomažu u donošenju bitnih odluka za Vas? </vt:lpstr>
      <vt:lpstr>Segmentacija po regionu</vt:lpstr>
      <vt:lpstr>Segmentacija po obrazovanju</vt:lpstr>
      <vt:lpstr>Segmentacija po starosti</vt:lpstr>
      <vt:lpstr>Da li informacije u medijima u Srbiji omogućavaju da saznate šta su stvarni rezultati vladinih politike ?</vt:lpstr>
      <vt:lpstr>Segmetnacija po regionima</vt:lpstr>
      <vt:lpstr>Segmetacija po obrazovanju</vt:lpstr>
      <vt:lpstr>Sgmentacija po starosti</vt:lpstr>
      <vt:lpstr>Indeksi integriteta medija na skali  od 0 do 10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MONITORING  Ideks medijskog integriteta</dc:title>
  <dc:creator>Birodi</dc:creator>
  <cp:lastModifiedBy>Birodi</cp:lastModifiedBy>
  <cp:revision>14</cp:revision>
  <dcterms:created xsi:type="dcterms:W3CDTF">2014-12-26T17:32:58Z</dcterms:created>
  <dcterms:modified xsi:type="dcterms:W3CDTF">2015-01-04T19:29:22Z</dcterms:modified>
</cp:coreProperties>
</file>