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9" r:id="rId4"/>
    <p:sldId id="270" r:id="rId5"/>
    <p:sldId id="258" r:id="rId6"/>
    <p:sldId id="257" r:id="rId7"/>
    <p:sldId id="259" r:id="rId8"/>
    <p:sldId id="260" r:id="rId9"/>
    <p:sldId id="278" r:id="rId10"/>
    <p:sldId id="283" r:id="rId11"/>
    <p:sldId id="284" r:id="rId12"/>
    <p:sldId id="275" r:id="rId13"/>
    <p:sldId id="271" r:id="rId14"/>
    <p:sldId id="281" r:id="rId15"/>
    <p:sldId id="282" r:id="rId16"/>
    <p:sldId id="274" r:id="rId17"/>
    <p:sldId id="261" r:id="rId18"/>
    <p:sldId id="277" r:id="rId19"/>
    <p:sldId id="262" r:id="rId20"/>
    <p:sldId id="263" r:id="rId21"/>
    <p:sldId id="265" r:id="rId22"/>
    <p:sldId id="276" r:id="rId23"/>
    <p:sldId id="266" r:id="rId24"/>
    <p:sldId id="280" r:id="rId25"/>
    <p:sldId id="268" r:id="rId26"/>
    <p:sldId id="272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7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Pol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Muški</c:v>
                </c:pt>
                <c:pt idx="1">
                  <c:v>Ženski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/>
      </c:pie3DChart>
    </c:plotArea>
    <c:legend>
      <c:legendPos val="b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18-35</c:v>
                </c:pt>
                <c:pt idx="1">
                  <c:v>36-50</c:v>
                </c:pt>
                <c:pt idx="2">
                  <c:v>51-65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48.4</c:v>
                </c:pt>
                <c:pt idx="1">
                  <c:v>37.1</c:v>
                </c:pt>
                <c:pt idx="2">
                  <c:v>7.9</c:v>
                </c:pt>
                <c:pt idx="3">
                  <c:v>4.8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85540682414698"/>
          <c:y val="0.68740383427415597"/>
          <c:w val="0.19967007874015735"/>
          <c:h val="0.31259616572584442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0.24228395061728414"/>
                  <c:y val="1.4030166404401976E-2"/>
                </c:manualLayout>
              </c:layout>
              <c:showVal val="1"/>
            </c:dLbl>
            <c:dLbl>
              <c:idx val="1"/>
              <c:layout>
                <c:manualLayout>
                  <c:x val="0.22530864197530864"/>
                  <c:y val="-2.8060332808803987E-3"/>
                </c:manualLayout>
              </c:layout>
              <c:showVal val="1"/>
            </c:dLbl>
            <c:dLbl>
              <c:idx val="2"/>
              <c:layout>
                <c:manualLayout>
                  <c:x val="8.9506172839506237E-2"/>
                  <c:y val="5.6120665617607896E-3"/>
                </c:manualLayout>
              </c:layout>
              <c:showVal val="1"/>
            </c:dLbl>
            <c:dLbl>
              <c:idx val="3"/>
              <c:layout>
                <c:manualLayout>
                  <c:x val="6.6358024691358028E-2"/>
                  <c:y val="2.8060332808803987E-3"/>
                </c:manualLayout>
              </c:layout>
              <c:showVal val="1"/>
            </c:dLbl>
            <c:dLbl>
              <c:idx val="4"/>
              <c:layout>
                <c:manualLayout>
                  <c:x val="8.6419753086419679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7.0987654320987692E-2"/>
                  <c:y val="-2.8060332808803987E-3"/>
                </c:manualLayout>
              </c:layout>
              <c:showVal val="1"/>
            </c:dLbl>
            <c:dLbl>
              <c:idx val="6"/>
              <c:layout>
                <c:manualLayout>
                  <c:x val="7.0987654320987692E-2"/>
                  <c:y val="8.4180998426411895E-3"/>
                </c:manualLayout>
              </c:layout>
              <c:showVal val="1"/>
            </c:dLbl>
            <c:dLbl>
              <c:idx val="7"/>
              <c:layout>
                <c:manualLayout>
                  <c:x val="0.2222222222222224"/>
                  <c:y val="2.2448266247043158E-2"/>
                </c:manualLayout>
              </c:layout>
              <c:showVal val="1"/>
            </c:dLbl>
            <c:dLbl>
              <c:idx val="8"/>
              <c:layout>
                <c:manualLayout>
                  <c:x val="6.1728395061728392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0.16049382716049396"/>
                  <c:y val="1.403016640440197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Da uticem na clanove porodice da ne ucestvuju u korupciji</c:v>
                </c:pt>
                <c:pt idx="1">
                  <c:v>Da uticem na prijatelje, kolege da ne ucestvuju u korupciji</c:v>
                </c:pt>
                <c:pt idx="2">
                  <c:v>Da nadleznim organima prijavim slucaj korupcije</c:v>
                </c:pt>
                <c:pt idx="3">
                  <c:v>Da medijima saopstim primer korupcije</c:v>
                </c:pt>
                <c:pt idx="4">
                  <c:v>Da se ukljucim u organizaciju koja se bori protiv korupcije</c:v>
                </c:pt>
                <c:pt idx="5">
                  <c:v>Da ucestvujem u kampanjama protiv korupcije</c:v>
                </c:pt>
                <c:pt idx="6">
                  <c:v>Da tuzite osobu koju ste morali da podmitite</c:v>
                </c:pt>
                <c:pt idx="7">
                  <c:v>Da ne ucestvujem u korupciji</c:v>
                </c:pt>
                <c:pt idx="8">
                  <c:v>Da dam potrebnu podrsku ostecenim gradjanima</c:v>
                </c:pt>
                <c:pt idx="9">
                  <c:v>Ne zelim da ucestvujem u borbi protiv korupcije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50.7</c:v>
                </c:pt>
                <c:pt idx="1">
                  <c:v>43.6</c:v>
                </c:pt>
                <c:pt idx="2">
                  <c:v>12.3</c:v>
                </c:pt>
                <c:pt idx="3">
                  <c:v>6.6</c:v>
                </c:pt>
                <c:pt idx="4">
                  <c:v>10.9</c:v>
                </c:pt>
                <c:pt idx="5">
                  <c:v>5.7</c:v>
                </c:pt>
                <c:pt idx="6">
                  <c:v>5.7</c:v>
                </c:pt>
                <c:pt idx="7">
                  <c:v>44.1</c:v>
                </c:pt>
                <c:pt idx="8">
                  <c:v>5.7</c:v>
                </c:pt>
                <c:pt idx="9">
                  <c:v>29.4</c:v>
                </c:pt>
              </c:numCache>
            </c:numRef>
          </c:val>
        </c:ser>
        <c:overlap val="100"/>
        <c:axId val="119420800"/>
        <c:axId val="119422336"/>
      </c:barChart>
      <c:catAx>
        <c:axId val="11942080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9422336"/>
        <c:crosses val="autoZero"/>
        <c:auto val="1"/>
        <c:lblAlgn val="ctr"/>
        <c:lblOffset val="100"/>
      </c:catAx>
      <c:valAx>
        <c:axId val="119422336"/>
        <c:scaling>
          <c:orientation val="minMax"/>
        </c:scaling>
        <c:axPos val="b"/>
        <c:majorGridlines/>
        <c:numFmt formatCode="General" sourceLinked="1"/>
        <c:tickLblPos val="nextTo"/>
        <c:crossAx val="119420800"/>
        <c:crosses val="autoZero"/>
        <c:crossBetween val="between"/>
      </c:valAx>
    </c:plotArea>
    <c:plotVisOnly val="1"/>
  </c:chart>
  <c:txPr>
    <a:bodyPr/>
    <a:lstStyle/>
    <a:p>
      <a:pPr>
        <a:defRPr sz="1200" baseline="0"/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0.11265432098765438"/>
                  <c:y val="1.1224133123521584E-2"/>
                </c:manualLayout>
              </c:layout>
              <c:showVal val="1"/>
            </c:dLbl>
            <c:dLbl>
              <c:idx val="1"/>
              <c:layout>
                <c:manualLayout>
                  <c:x val="0.10185185185185186"/>
                  <c:y val="5.6120665617607896E-3"/>
                </c:manualLayout>
              </c:layout>
              <c:showVal val="1"/>
            </c:dLbl>
            <c:dLbl>
              <c:idx val="2"/>
              <c:layout>
                <c:manualLayout>
                  <c:x val="0.10802469135802473"/>
                  <c:y val="1.9642232966162784E-2"/>
                </c:manualLayout>
              </c:layout>
              <c:showVal val="1"/>
            </c:dLbl>
            <c:dLbl>
              <c:idx val="3"/>
              <c:layout>
                <c:manualLayout>
                  <c:x val="0.1095679012345679"/>
                  <c:y val="1.6836199685282393E-2"/>
                </c:manualLayout>
              </c:layout>
              <c:showVal val="1"/>
            </c:dLbl>
            <c:dLbl>
              <c:idx val="4"/>
              <c:layout>
                <c:manualLayout>
                  <c:x val="0.12191358024691366"/>
                  <c:y val="1.1224133123521534E-2"/>
                </c:manualLayout>
              </c:layout>
              <c:showVal val="1"/>
            </c:dLbl>
            <c:dLbl>
              <c:idx val="5"/>
              <c:layout>
                <c:manualLayout>
                  <c:x val="0.13271604938271614"/>
                  <c:y val="8.4180998426412485E-3"/>
                </c:manualLayout>
              </c:layout>
              <c:showVal val="1"/>
            </c:dLbl>
            <c:dLbl>
              <c:idx val="6"/>
              <c:layout>
                <c:manualLayout>
                  <c:x val="0.12962962962962948"/>
                  <c:y val="1.9642232966162784E-2"/>
                </c:manualLayout>
              </c:layout>
              <c:showVal val="1"/>
            </c:dLbl>
            <c:dLbl>
              <c:idx val="7"/>
              <c:layout>
                <c:manualLayout>
                  <c:x val="0.1388888888888889"/>
                  <c:y val="1.6836199685282393E-2"/>
                </c:manualLayout>
              </c:layout>
              <c:showVal val="1"/>
            </c:dLbl>
            <c:dLbl>
              <c:idx val="8"/>
              <c:layout>
                <c:manualLayout>
                  <c:x val="0.17746913580246942"/>
                  <c:y val="1.4030166404401976E-2"/>
                </c:manualLayout>
              </c:layout>
              <c:showVal val="1"/>
            </c:dLbl>
            <c:dLbl>
              <c:idx val="9"/>
              <c:layout>
                <c:manualLayout>
                  <c:x val="0.31327148342568317"/>
                  <c:y val="5.6120665617607896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Da je dobar vodja</c:v>
                </c:pt>
                <c:pt idx="1">
                  <c:v>Da je religiozan</c:v>
                </c:pt>
                <c:pt idx="2">
                  <c:v>Da je materijalno obezbedjen</c:v>
                </c:pt>
                <c:pt idx="3">
                  <c:v>Da je strucan u pregovaranju</c:v>
                </c:pt>
                <c:pt idx="4">
                  <c:v>Da je tolerantan i pristojan</c:v>
                </c:pt>
                <c:pt idx="5">
                  <c:v>Da je uspesan u svojoj profesiji</c:v>
                </c:pt>
                <c:pt idx="6">
                  <c:v>Da je porodican covek</c:v>
                </c:pt>
                <c:pt idx="7">
                  <c:v>Da je moralan</c:v>
                </c:pt>
                <c:pt idx="8">
                  <c:v>Da je obrazovan</c:v>
                </c:pt>
                <c:pt idx="9">
                  <c:v>Da je posten i iskren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23.7</c:v>
                </c:pt>
                <c:pt idx="1">
                  <c:v>24.2</c:v>
                </c:pt>
                <c:pt idx="2">
                  <c:v>25.1</c:v>
                </c:pt>
                <c:pt idx="3">
                  <c:v>28.4</c:v>
                </c:pt>
                <c:pt idx="4">
                  <c:v>30.3</c:v>
                </c:pt>
                <c:pt idx="5">
                  <c:v>33.200000000000003</c:v>
                </c:pt>
                <c:pt idx="6">
                  <c:v>37</c:v>
                </c:pt>
                <c:pt idx="7">
                  <c:v>37</c:v>
                </c:pt>
                <c:pt idx="8">
                  <c:v>47.4</c:v>
                </c:pt>
                <c:pt idx="9">
                  <c:v>83.9</c:v>
                </c:pt>
              </c:numCache>
            </c:numRef>
          </c:val>
        </c:ser>
        <c:overlap val="100"/>
        <c:axId val="119916032"/>
        <c:axId val="125633664"/>
      </c:barChart>
      <c:catAx>
        <c:axId val="119916032"/>
        <c:scaling>
          <c:orientation val="minMax"/>
        </c:scaling>
        <c:axPos val="l"/>
        <c:tickLblPos val="nextTo"/>
        <c:crossAx val="125633664"/>
        <c:crosses val="autoZero"/>
        <c:auto val="1"/>
        <c:lblAlgn val="ctr"/>
        <c:lblOffset val="100"/>
      </c:catAx>
      <c:valAx>
        <c:axId val="125633664"/>
        <c:scaling>
          <c:orientation val="minMax"/>
        </c:scaling>
        <c:axPos val="b"/>
        <c:majorGridlines/>
        <c:numFmt formatCode="General" sourceLinked="1"/>
        <c:tickLblPos val="nextTo"/>
        <c:crossAx val="119916032"/>
        <c:crosses val="autoZero"/>
        <c:crossBetween val="between"/>
      </c:valAx>
    </c:plotArea>
    <c:plotVisOnly val="1"/>
  </c:chart>
  <c:txPr>
    <a:bodyPr/>
    <a:lstStyle/>
    <a:p>
      <a:pPr>
        <a:defRPr sz="1400" baseline="0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dLbls>
            <c:showVal val="1"/>
          </c:dLbls>
          <c:cat>
            <c:multiLvlStrRef>
              <c:f>Sheet8!$D$9:$E$26</c:f>
              <c:multiLvlStrCache>
                <c:ptCount val="18"/>
                <c:lvl>
                  <c:pt idx="0">
                    <c:v>Da</c:v>
                  </c:pt>
                  <c:pt idx="1">
                    <c:v>Ne</c:v>
                  </c:pt>
                  <c:pt idx="2">
                    <c:v>Da</c:v>
                  </c:pt>
                  <c:pt idx="3">
                    <c:v>Ne</c:v>
                  </c:pt>
                  <c:pt idx="4">
                    <c:v>Da</c:v>
                  </c:pt>
                  <c:pt idx="5">
                    <c:v>Ne</c:v>
                  </c:pt>
                  <c:pt idx="6">
                    <c:v>Da</c:v>
                  </c:pt>
                  <c:pt idx="7">
                    <c:v>Ne</c:v>
                  </c:pt>
                  <c:pt idx="8">
                    <c:v>Da</c:v>
                  </c:pt>
                  <c:pt idx="9">
                    <c:v>Ne</c:v>
                  </c:pt>
                  <c:pt idx="10">
                    <c:v>Da</c:v>
                  </c:pt>
                  <c:pt idx="11">
                    <c:v>Ne</c:v>
                  </c:pt>
                  <c:pt idx="12">
                    <c:v>Da</c:v>
                  </c:pt>
                  <c:pt idx="13">
                    <c:v>Ne</c:v>
                  </c:pt>
                  <c:pt idx="14">
                    <c:v>Da</c:v>
                  </c:pt>
                  <c:pt idx="15">
                    <c:v>Ne</c:v>
                  </c:pt>
                  <c:pt idx="16">
                    <c:v>Da</c:v>
                  </c:pt>
                  <c:pt idx="17">
                    <c:v>Ne</c:v>
                  </c:pt>
                </c:lvl>
                <c:lvl>
                  <c:pt idx="0">
                    <c:v>Analizom stanja korupcije</c:v>
                  </c:pt>
                  <c:pt idx="2">
                    <c:v>Analizom uspeha borbe protiv korupcije</c:v>
                  </c:pt>
                  <c:pt idx="4">
                    <c:v>Predlaganjem mera za borbu protiv korupcije</c:v>
                  </c:pt>
                  <c:pt idx="6">
                    <c:v>Sprovodjenjem istraga u slucajevima sumnje na korupciju</c:v>
                  </c:pt>
                  <c:pt idx="8">
                    <c:v>Unapredjenjem primene antikorupcijskih zakona</c:v>
                  </c:pt>
                  <c:pt idx="10">
                    <c:v>Stvaranjem ambijneta za borbu protiv korupcije</c:v>
                  </c:pt>
                  <c:pt idx="12">
                    <c:v>Zaštitom i podrškom gradjanima koji su žrtve korupcije</c:v>
                  </c:pt>
                  <c:pt idx="14">
                    <c:v>Povecanjem ucešca gradjana u borbi protiv korupcije</c:v>
                  </c:pt>
                  <c:pt idx="16">
                    <c:v>Edukacijom</c:v>
                  </c:pt>
                </c:lvl>
              </c:multiLvlStrCache>
            </c:multiLvlStrRef>
          </c:cat>
          <c:val>
            <c:numRef>
              <c:f>Sheet8!$F$9:$F$26</c:f>
              <c:numCache>
                <c:formatCode>General</c:formatCode>
                <c:ptCount val="18"/>
                <c:pt idx="0">
                  <c:v>85.9</c:v>
                </c:pt>
                <c:pt idx="1">
                  <c:v>7.1</c:v>
                </c:pt>
                <c:pt idx="2">
                  <c:v>82.1</c:v>
                </c:pt>
                <c:pt idx="3">
                  <c:v>8.3000000000000007</c:v>
                </c:pt>
                <c:pt idx="4">
                  <c:v>85.9</c:v>
                </c:pt>
                <c:pt idx="5">
                  <c:v>5.0999999999999996</c:v>
                </c:pt>
                <c:pt idx="6">
                  <c:v>81.400000000000006</c:v>
                </c:pt>
                <c:pt idx="7">
                  <c:v>7.7</c:v>
                </c:pt>
                <c:pt idx="8">
                  <c:v>81.400000000000006</c:v>
                </c:pt>
                <c:pt idx="9">
                  <c:v>10.3</c:v>
                </c:pt>
                <c:pt idx="10">
                  <c:v>83.3</c:v>
                </c:pt>
                <c:pt idx="11">
                  <c:v>6.4</c:v>
                </c:pt>
                <c:pt idx="12">
                  <c:v>82.1</c:v>
                </c:pt>
                <c:pt idx="13">
                  <c:v>7.1</c:v>
                </c:pt>
                <c:pt idx="14">
                  <c:v>83.3</c:v>
                </c:pt>
                <c:pt idx="15">
                  <c:v>9</c:v>
                </c:pt>
                <c:pt idx="16">
                  <c:v>79.5</c:v>
                </c:pt>
                <c:pt idx="17">
                  <c:v>10.9</c:v>
                </c:pt>
              </c:numCache>
            </c:numRef>
          </c:val>
        </c:ser>
        <c:overlap val="100"/>
        <c:axId val="128350848"/>
        <c:axId val="128356736"/>
      </c:barChart>
      <c:catAx>
        <c:axId val="12835084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8356736"/>
        <c:crosses val="autoZero"/>
        <c:auto val="1"/>
        <c:lblAlgn val="ctr"/>
        <c:lblOffset val="100"/>
      </c:catAx>
      <c:valAx>
        <c:axId val="128356736"/>
        <c:scaling>
          <c:orientation val="minMax"/>
        </c:scaling>
        <c:axPos val="l"/>
        <c:majorGridlines/>
        <c:numFmt formatCode="General" sourceLinked="1"/>
        <c:tickLblPos val="nextTo"/>
        <c:crossAx val="12835084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Protivnici formiranja tela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Muški</c:v>
                </c:pt>
                <c:pt idx="1">
                  <c:v>Ženski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52.7</c:v>
                </c:pt>
                <c:pt idx="1">
                  <c:v>47.3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11139184612201215"/>
          <c:y val="0.75356483888047066"/>
          <c:w val="0.54597558331443985"/>
          <c:h val="0.1050326972981379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18-35</c:v>
                </c:pt>
                <c:pt idx="1">
                  <c:v>36-50</c:v>
                </c:pt>
                <c:pt idx="2">
                  <c:v>51-65</c:v>
                </c:pt>
                <c:pt idx="3">
                  <c:v>66+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52.7</c:v>
                </c:pt>
                <c:pt idx="1">
                  <c:v>30.9</c:v>
                </c:pt>
                <c:pt idx="2">
                  <c:v>12.7</c:v>
                </c:pt>
                <c:pt idx="3">
                  <c:v>3.6</c:v>
                </c:pt>
              </c:numCache>
            </c:numRef>
          </c:val>
        </c:ser>
        <c:overlap val="100"/>
        <c:axId val="125693312"/>
        <c:axId val="125695104"/>
      </c:barChart>
      <c:catAx>
        <c:axId val="125693312"/>
        <c:scaling>
          <c:orientation val="minMax"/>
        </c:scaling>
        <c:axPos val="b"/>
        <c:tickLblPos val="nextTo"/>
        <c:crossAx val="125695104"/>
        <c:crosses val="autoZero"/>
        <c:auto val="1"/>
        <c:lblAlgn val="ctr"/>
        <c:lblOffset val="100"/>
      </c:catAx>
      <c:valAx>
        <c:axId val="125695104"/>
        <c:scaling>
          <c:orientation val="minMax"/>
        </c:scaling>
        <c:axPos val="l"/>
        <c:majorGridlines/>
        <c:numFmt formatCode="General" sourceLinked="1"/>
        <c:tickLblPos val="nextTo"/>
        <c:crossAx val="125693312"/>
        <c:crosses val="autoZero"/>
        <c:crossBetween val="between"/>
      </c:valAx>
    </c:plotArea>
    <c:plotVisOnly val="1"/>
  </c:chart>
  <c:txPr>
    <a:bodyPr/>
    <a:lstStyle/>
    <a:p>
      <a:pPr>
        <a:defRPr sz="1400" baseline="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Analizom stanja korupcije</c:v>
                </c:pt>
                <c:pt idx="1">
                  <c:v>Predlaganjem mera borbe protiv korupcije</c:v>
                </c:pt>
                <c:pt idx="2">
                  <c:v>Stvaranjem ambijneta za borbu protiv korupcije</c:v>
                </c:pt>
                <c:pt idx="3">
                  <c:v>Povecanjem ucešca gradjana u borbi protiv korupcije</c:v>
                </c:pt>
                <c:pt idx="4">
                  <c:v>Zaštitom i podrškom gradjanima koji su žrtve korupcije</c:v>
                </c:pt>
                <c:pt idx="5">
                  <c:v>Analizom uspeha borbe protiv korupcije</c:v>
                </c:pt>
                <c:pt idx="6">
                  <c:v>Sprovodjenjem istraga u slucajevima sumnje na korupciju</c:v>
                </c:pt>
                <c:pt idx="7">
                  <c:v>Unapredjenjem primene antikorupcijskih zakona</c:v>
                </c:pt>
                <c:pt idx="8">
                  <c:v>Medijskom kampanjom</c:v>
                </c:pt>
                <c:pt idx="9">
                  <c:v>Edukacijom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85.9</c:v>
                </c:pt>
                <c:pt idx="1">
                  <c:v>85.9</c:v>
                </c:pt>
                <c:pt idx="2">
                  <c:v>83.3</c:v>
                </c:pt>
                <c:pt idx="3">
                  <c:v>83.3</c:v>
                </c:pt>
                <c:pt idx="4">
                  <c:v>82.1</c:v>
                </c:pt>
                <c:pt idx="5">
                  <c:v>82.1</c:v>
                </c:pt>
                <c:pt idx="6">
                  <c:v>81.400000000000006</c:v>
                </c:pt>
                <c:pt idx="7">
                  <c:v>81.400000000000006</c:v>
                </c:pt>
                <c:pt idx="8">
                  <c:v>81.400000000000006</c:v>
                </c:pt>
                <c:pt idx="9">
                  <c:v>79.5</c:v>
                </c:pt>
              </c:numCache>
            </c:numRef>
          </c:val>
        </c:ser>
        <c:overlap val="100"/>
        <c:axId val="104854656"/>
        <c:axId val="104904960"/>
      </c:barChart>
      <c:catAx>
        <c:axId val="104854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4904960"/>
        <c:crosses val="autoZero"/>
        <c:auto val="1"/>
        <c:lblAlgn val="ctr"/>
        <c:lblOffset val="100"/>
      </c:catAx>
      <c:valAx>
        <c:axId val="1049049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4854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1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1.4814814814814815E-2"/>
                  <c:y val="-0.41275167785234906"/>
                </c:manualLayout>
              </c:layout>
              <c:showVal val="1"/>
            </c:dLbl>
            <c:dLbl>
              <c:idx val="1"/>
              <c:layout>
                <c:manualLayout>
                  <c:x val="1.1111111111111115E-2"/>
                  <c:y val="-0.30536912751677858"/>
                </c:manualLayout>
              </c:layout>
              <c:spPr/>
              <c:txPr>
                <a:bodyPr/>
                <a:lstStyle/>
                <a:p>
                  <a:pPr>
                    <a:defRPr sz="1400" baseline="0"/>
                  </a:pPr>
                  <a:endParaRPr lang="en-US"/>
                </a:p>
              </c:txPr>
              <c:showVal val="1"/>
            </c:dLbl>
            <c:dLbl>
              <c:idx val="2"/>
              <c:layout>
                <c:manualLayout>
                  <c:x val="2.9629629629629634E-2"/>
                  <c:y val="-0.17785234899328864"/>
                </c:manualLayout>
              </c:layout>
              <c:showVal val="1"/>
            </c:dLbl>
            <c:dLbl>
              <c:idx val="3"/>
              <c:layout>
                <c:manualLayout>
                  <c:x val="3.333333333333334E-2"/>
                  <c:y val="-8.72483221476510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18-35</c:v>
                </c:pt>
                <c:pt idx="1">
                  <c:v>36-50</c:v>
                </c:pt>
                <c:pt idx="2">
                  <c:v>51-65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46.9</c:v>
                </c:pt>
                <c:pt idx="1">
                  <c:v>34.1</c:v>
                </c:pt>
                <c:pt idx="2">
                  <c:v>15.6</c:v>
                </c:pt>
                <c:pt idx="3">
                  <c:v>3.3</c:v>
                </c:pt>
              </c:numCache>
            </c:numRef>
          </c:val>
        </c:ser>
        <c:shape val="box"/>
        <c:axId val="83600512"/>
        <c:axId val="83602048"/>
        <c:axId val="0"/>
      </c:bar3DChart>
      <c:catAx>
        <c:axId val="83600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3602048"/>
        <c:crosses val="autoZero"/>
        <c:auto val="1"/>
        <c:lblAlgn val="ctr"/>
        <c:lblOffset val="100"/>
      </c:catAx>
      <c:valAx>
        <c:axId val="8360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3600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dLbls>
            <c:showVal val="1"/>
          </c:dLbls>
          <c:cat>
            <c:multiLvlStrRef>
              <c:f>Sheet9!$C$5:$D$24</c:f>
              <c:multiLvlStrCache>
                <c:ptCount val="20"/>
                <c:lvl>
                  <c:pt idx="0">
                    <c:v>Da</c:v>
                  </c:pt>
                  <c:pt idx="1">
                    <c:v>Ne uvek</c:v>
                  </c:pt>
                  <c:pt idx="2">
                    <c:v>Da</c:v>
                  </c:pt>
                  <c:pt idx="3">
                    <c:v>Ne uvek</c:v>
                  </c:pt>
                  <c:pt idx="4">
                    <c:v>Da</c:v>
                  </c:pt>
                  <c:pt idx="5">
                    <c:v>Ne uvek</c:v>
                  </c:pt>
                  <c:pt idx="6">
                    <c:v>Da</c:v>
                  </c:pt>
                  <c:pt idx="7">
                    <c:v>Ne uvek</c:v>
                  </c:pt>
                  <c:pt idx="8">
                    <c:v>Da</c:v>
                  </c:pt>
                  <c:pt idx="9">
                    <c:v>Ne uvek</c:v>
                  </c:pt>
                  <c:pt idx="10">
                    <c:v>Da</c:v>
                  </c:pt>
                  <c:pt idx="11">
                    <c:v>Ne uvek</c:v>
                  </c:pt>
                  <c:pt idx="12">
                    <c:v>Da</c:v>
                  </c:pt>
                  <c:pt idx="13">
                    <c:v>Ne uvek</c:v>
                  </c:pt>
                  <c:pt idx="14">
                    <c:v>Da</c:v>
                  </c:pt>
                  <c:pt idx="15">
                    <c:v>Ne uvek</c:v>
                  </c:pt>
                  <c:pt idx="16">
                    <c:v>Da</c:v>
                  </c:pt>
                  <c:pt idx="17">
                    <c:v>Ne uvek</c:v>
                  </c:pt>
                  <c:pt idx="18">
                    <c:v>Da</c:v>
                  </c:pt>
                  <c:pt idx="19">
                    <c:v>Ne uvek</c:v>
                  </c:pt>
                </c:lvl>
                <c:lvl>
                  <c:pt idx="0">
                    <c:v>Davanje poklona lekaru koji Vam je posvetio posebnu pažnju</c:v>
                  </c:pt>
                  <c:pt idx="2">
                    <c:v>Intervencija  kod profesora da bi se oslobodili od nastavnih obaveza</c:v>
                  </c:pt>
                  <c:pt idx="4">
                    <c:v>Intervencija kod visokog funkcionera da posreduje u zapošljavanju Vašeg rodjaka</c:v>
                  </c:pt>
                  <c:pt idx="6">
                    <c:v>Licni zahtev opštinskom odborniku da obezbedi dobijanje gradjevinske dozvole</c:v>
                  </c:pt>
                  <c:pt idx="8">
                    <c:v>Davanje novca policajcu da vam ne oduzme vozacku dozvolu</c:v>
                  </c:pt>
                  <c:pt idx="10">
                    <c:v>Odavanje zvanicnih informacija poznanicima na osnovu kojih bi neko ostvarili licnu korist</c:v>
                  </c:pt>
                  <c:pt idx="12">
                    <c:v>Prihvatanje da se plati službeniku radi prikrivanja ili smanjivanja poreskih obaveza</c:v>
                  </c:pt>
                  <c:pt idx="14">
                    <c:v>Predizborna donacija preduzetika političkoj stranci</c:v>
                  </c:pt>
                  <c:pt idx="16">
                    <c:v>Dodatne naknade advokatu za uspešno oslobadjanje osumnjicenog od krivicne odgovornosti</c:v>
                  </c:pt>
                  <c:pt idx="18">
                    <c:v>Kada komisija izmedju dva ista kandidata odluci da zaposli osobu zbog nacionalne pripadnosti</c:v>
                  </c:pt>
                </c:lvl>
              </c:multiLvlStrCache>
            </c:multiLvlStrRef>
          </c:cat>
          <c:val>
            <c:numRef>
              <c:f>Sheet9!$E$5:$E$24</c:f>
              <c:numCache>
                <c:formatCode>General</c:formatCode>
                <c:ptCount val="20"/>
                <c:pt idx="0">
                  <c:v>39.800000000000004</c:v>
                </c:pt>
                <c:pt idx="1">
                  <c:v>28.4</c:v>
                </c:pt>
                <c:pt idx="2">
                  <c:v>51.2</c:v>
                </c:pt>
                <c:pt idx="3">
                  <c:v>17.5</c:v>
                </c:pt>
                <c:pt idx="4">
                  <c:v>66.8</c:v>
                </c:pt>
                <c:pt idx="5">
                  <c:v>12.8</c:v>
                </c:pt>
                <c:pt idx="6">
                  <c:v>65.900000000000006</c:v>
                </c:pt>
                <c:pt idx="7">
                  <c:v>12.8</c:v>
                </c:pt>
                <c:pt idx="8">
                  <c:v>78.7</c:v>
                </c:pt>
                <c:pt idx="9">
                  <c:v>7.1</c:v>
                </c:pt>
                <c:pt idx="10">
                  <c:v>67.3</c:v>
                </c:pt>
                <c:pt idx="11">
                  <c:v>13.7</c:v>
                </c:pt>
                <c:pt idx="12">
                  <c:v>77.7</c:v>
                </c:pt>
                <c:pt idx="13">
                  <c:v>6.6</c:v>
                </c:pt>
                <c:pt idx="14">
                  <c:v>72</c:v>
                </c:pt>
                <c:pt idx="15">
                  <c:v>9.5</c:v>
                </c:pt>
                <c:pt idx="16">
                  <c:v>59.7</c:v>
                </c:pt>
                <c:pt idx="17">
                  <c:v>14.2</c:v>
                </c:pt>
                <c:pt idx="18">
                  <c:v>63.5</c:v>
                </c:pt>
                <c:pt idx="19">
                  <c:v>8.5</c:v>
                </c:pt>
              </c:numCache>
            </c:numRef>
          </c:val>
        </c:ser>
        <c:overlap val="100"/>
        <c:axId val="152337408"/>
        <c:axId val="152348160"/>
      </c:barChart>
      <c:catAx>
        <c:axId val="152337408"/>
        <c:scaling>
          <c:orientation val="minMax"/>
        </c:scaling>
        <c:axPos val="b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52348160"/>
        <c:crosses val="autoZero"/>
        <c:auto val="1"/>
        <c:lblAlgn val="ctr"/>
        <c:lblOffset val="100"/>
      </c:catAx>
      <c:valAx>
        <c:axId val="152348160"/>
        <c:scaling>
          <c:orientation val="minMax"/>
        </c:scaling>
        <c:axPos val="l"/>
        <c:majorGridlines/>
        <c:numFmt formatCode="General" sourceLinked="1"/>
        <c:tickLblPos val="nextTo"/>
        <c:crossAx val="1523374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dLbls>
            <c:showVal val="1"/>
          </c:dLbls>
          <c:cat>
            <c:strRef>
              <c:f>Sheet9!$I$5:$I$15</c:f>
              <c:strCache>
                <c:ptCount val="11"/>
                <c:pt idx="0">
                  <c:v>Male plate sluzbenika u javnom sektoru</c:v>
                </c:pt>
                <c:pt idx="1">
                  <c:v>Moralna kriza i nepoverenje</c:v>
                </c:pt>
                <c:pt idx="2">
                  <c:v>Ne sprovodjenje zakona</c:v>
                </c:pt>
                <c:pt idx="3">
                  <c:v>Problemi nasledjeni iz neposredne politicke proslosti</c:v>
                </c:pt>
                <c:pt idx="4">
                  <c:v>Neefikasnost pravosudnog sistema</c:v>
                </c:pt>
                <c:pt idx="5">
                  <c:v>Zelja onih koji su na vlasti da se brzo obogate</c:v>
                </c:pt>
                <c:pt idx="6">
                  <c:v>Odsustvo stroge unutrasnje kontrole u lokalnoj samoupravi</c:v>
                </c:pt>
                <c:pt idx="7">
                  <c:v>Spremnost gradjana Novog Pazara da daju mito umesto da se bore</c:v>
                </c:pt>
                <c:pt idx="8">
                  <c:v>Preveliki uticaj politickih stranaka na sve sfere drustva</c:v>
                </c:pt>
                <c:pt idx="9">
                  <c:v>Losi medjunacionalni odnosi i podele po nacionalnoj osnovi</c:v>
                </c:pt>
                <c:pt idx="10">
                  <c:v>Nema korupcije u Novom Pazaru</c:v>
                </c:pt>
              </c:strCache>
            </c:strRef>
          </c:cat>
          <c:val>
            <c:numRef>
              <c:f>Sheet9!$J$5:$J$15</c:f>
              <c:numCache>
                <c:formatCode>General</c:formatCode>
                <c:ptCount val="11"/>
                <c:pt idx="0">
                  <c:v>39.800000000000004</c:v>
                </c:pt>
                <c:pt idx="1">
                  <c:v>40.800000000000004</c:v>
                </c:pt>
                <c:pt idx="2">
                  <c:v>42.4</c:v>
                </c:pt>
                <c:pt idx="3">
                  <c:v>16.8</c:v>
                </c:pt>
                <c:pt idx="4">
                  <c:v>30.4</c:v>
                </c:pt>
                <c:pt idx="5">
                  <c:v>48.2</c:v>
                </c:pt>
                <c:pt idx="6">
                  <c:v>18.8</c:v>
                </c:pt>
                <c:pt idx="7">
                  <c:v>16.2</c:v>
                </c:pt>
                <c:pt idx="8">
                  <c:v>26.2</c:v>
                </c:pt>
                <c:pt idx="9">
                  <c:v>6.8</c:v>
                </c:pt>
                <c:pt idx="10">
                  <c:v>2.6</c:v>
                </c:pt>
              </c:numCache>
            </c:numRef>
          </c:val>
        </c:ser>
        <c:overlap val="100"/>
        <c:axId val="153709184"/>
        <c:axId val="153730048"/>
      </c:barChart>
      <c:catAx>
        <c:axId val="15370918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53730048"/>
        <c:crosses val="autoZero"/>
        <c:auto val="1"/>
        <c:lblAlgn val="ctr"/>
        <c:lblOffset val="100"/>
      </c:catAx>
      <c:valAx>
        <c:axId val="153730048"/>
        <c:scaling>
          <c:orientation val="minMax"/>
        </c:scaling>
        <c:axPos val="l"/>
        <c:majorGridlines/>
        <c:numFmt formatCode="General" sourceLinked="1"/>
        <c:tickLblPos val="nextTo"/>
        <c:crossAx val="15370918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dLbls>
            <c:showVal val="1"/>
          </c:dLbls>
          <c:cat>
            <c:strRef>
              <c:f>Sheet10!$D$3:$D$10</c:f>
              <c:strCache>
                <c:ptCount val="8"/>
                <c:pt idx="0">
                  <c:v>Ako je to jedini nacin ostvarivanja zakonom utvrdjenih prava</c:v>
                </c:pt>
                <c:pt idx="1">
                  <c:v>Ako je to jedini nacin da gradjanin ostvari svoj cilj</c:v>
                </c:pt>
                <c:pt idx="2">
                  <c:v>Ako je to jedini nacin da gradjanin ostvari interes porodice</c:v>
                </c:pt>
                <c:pt idx="3">
                  <c:v>Ako mu je mala plata u preduzecu u kojem radi</c:v>
                </c:pt>
                <c:pt idx="4">
                  <c:v>Ako je to nacin da se ostvari korist za preduzece</c:v>
                </c:pt>
                <c:pt idx="5">
                  <c:v>Ako je to nacin da se gradjanin zaštiti od loše politike vlade</c:v>
                </c:pt>
                <c:pt idx="6">
                  <c:v>Ako je to nacin da se ostvari neka korist za državu</c:v>
                </c:pt>
                <c:pt idx="7">
                  <c:v>Ako se na taj nacin zaštite nacionalnih interesa</c:v>
                </c:pt>
              </c:strCache>
            </c:strRef>
          </c:cat>
          <c:val>
            <c:numRef>
              <c:f>Sheet10!$E$3:$E$10</c:f>
              <c:numCache>
                <c:formatCode>General</c:formatCode>
                <c:ptCount val="8"/>
                <c:pt idx="0">
                  <c:v>61.1</c:v>
                </c:pt>
                <c:pt idx="1">
                  <c:v>58.3</c:v>
                </c:pt>
                <c:pt idx="2">
                  <c:v>62.6</c:v>
                </c:pt>
                <c:pt idx="3">
                  <c:v>46.4</c:v>
                </c:pt>
                <c:pt idx="4">
                  <c:v>34.700000000000003</c:v>
                </c:pt>
                <c:pt idx="5">
                  <c:v>40.300000000000004</c:v>
                </c:pt>
                <c:pt idx="6">
                  <c:v>35.1</c:v>
                </c:pt>
                <c:pt idx="7">
                  <c:v>30.8</c:v>
                </c:pt>
              </c:numCache>
            </c:numRef>
          </c:val>
        </c:ser>
        <c:overlap val="100"/>
        <c:axId val="128297216"/>
        <c:axId val="128303104"/>
      </c:barChart>
      <c:catAx>
        <c:axId val="12829721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8303104"/>
        <c:crosses val="autoZero"/>
        <c:auto val="1"/>
        <c:lblAlgn val="ctr"/>
        <c:lblOffset val="100"/>
      </c:catAx>
      <c:valAx>
        <c:axId val="128303104"/>
        <c:scaling>
          <c:orientation val="minMax"/>
        </c:scaling>
        <c:axPos val="l"/>
        <c:majorGridlines/>
        <c:numFmt formatCode="General" sourceLinked="1"/>
        <c:tickLblPos val="nextTo"/>
        <c:crossAx val="1282972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Sheet8!$E$33</c:f>
              <c:strCache>
                <c:ptCount val="1"/>
                <c:pt idx="0">
                  <c:v>Srbija</c:v>
                </c:pt>
              </c:strCache>
            </c:strRef>
          </c:tx>
          <c:dLbls>
            <c:showVal val="1"/>
          </c:dLbls>
          <c:cat>
            <c:strRef>
              <c:f>Sheet8!$D$34:$D$38</c:f>
              <c:strCache>
                <c:ptCount val="5"/>
                <c:pt idx="0">
                  <c:v>Na licnom iskustvu</c:v>
                </c:pt>
                <c:pt idx="1">
                  <c:v>Iz razgovora sa rodbinom i ljudima koje poznajete</c:v>
                </c:pt>
                <c:pt idx="2">
                  <c:v>Na osnovu informacija iz medija</c:v>
                </c:pt>
                <c:pt idx="3">
                  <c:v>Na osnovu nesklada izmedju malih plata i visokog zivotnog</c:v>
                </c:pt>
                <c:pt idx="4">
                  <c:v>Nemam stav/Ne žellim da odgovorim</c:v>
                </c:pt>
              </c:strCache>
            </c:strRef>
          </c:cat>
          <c:val>
            <c:numRef>
              <c:f>Sheet8!$E$34:$E$38</c:f>
              <c:numCache>
                <c:formatCode>General</c:formatCode>
                <c:ptCount val="5"/>
                <c:pt idx="0">
                  <c:v>12.3</c:v>
                </c:pt>
                <c:pt idx="1">
                  <c:v>17.100000000000001</c:v>
                </c:pt>
                <c:pt idx="2">
                  <c:v>44.1</c:v>
                </c:pt>
                <c:pt idx="3">
                  <c:v>7.6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Sheet8!$F$33</c:f>
              <c:strCache>
                <c:ptCount val="1"/>
                <c:pt idx="0">
                  <c:v>Novi Pazar</c:v>
                </c:pt>
              </c:strCache>
            </c:strRef>
          </c:tx>
          <c:dLbls>
            <c:showVal val="1"/>
          </c:dLbls>
          <c:cat>
            <c:strRef>
              <c:f>Sheet8!$D$34:$D$38</c:f>
              <c:strCache>
                <c:ptCount val="5"/>
                <c:pt idx="0">
                  <c:v>Na licnom iskustvu</c:v>
                </c:pt>
                <c:pt idx="1">
                  <c:v>Iz razgovora sa rodbinom i ljudima koje poznajete</c:v>
                </c:pt>
                <c:pt idx="2">
                  <c:v>Na osnovu informacija iz medija</c:v>
                </c:pt>
                <c:pt idx="3">
                  <c:v>Na osnovu nesklada izmedju malih plata i visokog zivotnog</c:v>
                </c:pt>
                <c:pt idx="4">
                  <c:v>Nemam stav/Ne žellim da odgovorim</c:v>
                </c:pt>
              </c:strCache>
            </c:strRef>
          </c:cat>
          <c:val>
            <c:numRef>
              <c:f>Sheet8!$F$34:$F$38</c:f>
              <c:numCache>
                <c:formatCode>General</c:formatCode>
                <c:ptCount val="5"/>
                <c:pt idx="0">
                  <c:v>14.7</c:v>
                </c:pt>
                <c:pt idx="1">
                  <c:v>25.6</c:v>
                </c:pt>
                <c:pt idx="2">
                  <c:v>22.7</c:v>
                </c:pt>
                <c:pt idx="3">
                  <c:v>7.1</c:v>
                </c:pt>
                <c:pt idx="4">
                  <c:v>29.9</c:v>
                </c:pt>
              </c:numCache>
            </c:numRef>
          </c:val>
        </c:ser>
        <c:shape val="box"/>
        <c:axId val="149985152"/>
        <c:axId val="151703936"/>
        <c:axId val="0"/>
      </c:bar3DChart>
      <c:catAx>
        <c:axId val="149985152"/>
        <c:scaling>
          <c:orientation val="minMax"/>
        </c:scaling>
        <c:axPos val="b"/>
        <c:tickLblPos val="nextTo"/>
        <c:crossAx val="151703936"/>
        <c:crosses val="autoZero"/>
        <c:auto val="1"/>
        <c:lblAlgn val="ctr"/>
        <c:lblOffset val="100"/>
      </c:catAx>
      <c:valAx>
        <c:axId val="151703936"/>
        <c:scaling>
          <c:orientation val="minMax"/>
        </c:scaling>
        <c:axPos val="l"/>
        <c:majorGridlines/>
        <c:numFmt formatCode="General" sourceLinked="1"/>
        <c:tickLblPos val="nextTo"/>
        <c:crossAx val="1499851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dLbls>
            <c:dLbl>
              <c:idx val="0"/>
              <c:layout>
                <c:manualLayout>
                  <c:x val="5.0925925925925923E-2"/>
                  <c:y val="-2.8060332808803987E-3"/>
                </c:manualLayout>
              </c:layout>
              <c:showVal val="1"/>
            </c:dLbl>
            <c:dLbl>
              <c:idx val="1"/>
              <c:layout>
                <c:manualLayout>
                  <c:x val="5.4012345679012363E-2"/>
                  <c:y val="5.6120665617607896E-3"/>
                </c:manualLayout>
              </c:layout>
              <c:showVal val="1"/>
            </c:dLbl>
            <c:dLbl>
              <c:idx val="2"/>
              <c:layout>
                <c:manualLayout>
                  <c:x val="8.024691358024697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.10185185185185186"/>
                  <c:y val="-2.8060332808803462E-3"/>
                </c:manualLayout>
              </c:layout>
              <c:showVal val="1"/>
            </c:dLbl>
            <c:dLbl>
              <c:idx val="4"/>
              <c:layout>
                <c:manualLayout>
                  <c:x val="9.8765432098765524E-2"/>
                  <c:y val="5.6120665617607896E-3"/>
                </c:manualLayout>
              </c:layout>
              <c:showVal val="1"/>
            </c:dLbl>
            <c:dLbl>
              <c:idx val="5"/>
              <c:layout>
                <c:manualLayout>
                  <c:x val="0.11419753086419751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0.125"/>
                  <c:y val="-5.6120665617607896E-3"/>
                </c:manualLayout>
              </c:layout>
              <c:showVal val="1"/>
            </c:dLbl>
            <c:dLbl>
              <c:idx val="7"/>
              <c:layout>
                <c:manualLayout>
                  <c:x val="0.24760590673829322"/>
                  <c:y val="-2.523688776191111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Jacanje morala i integritetazaposlenih u javnom sektoru</c:v>
                </c:pt>
                <c:pt idx="1">
                  <c:v>Unapredjenje rada i integriteta drzavnih organa i institucij</c:v>
                </c:pt>
                <c:pt idx="2">
                  <c:v>Nemam stav</c:v>
                </c:pt>
                <c:pt idx="3">
                  <c:v>Usvajanje i sprovodjenje zakona</c:v>
                </c:pt>
                <c:pt idx="4">
                  <c:v>Zastita prava onih koji prijave slucajeve korupcije</c:v>
                </c:pt>
                <c:pt idx="5">
                  <c:v>Jacanje tela koja se bore protiv korupcije</c:v>
                </c:pt>
                <c:pt idx="6">
                  <c:v>Stvaranje mehanizama koji treba da sprece korupciju</c:v>
                </c:pt>
                <c:pt idx="7">
                  <c:v>Otkrivanje i kaznjavanje pocinilaca dela korupcije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7.1</c:v>
                </c:pt>
                <c:pt idx="1">
                  <c:v>9</c:v>
                </c:pt>
                <c:pt idx="2">
                  <c:v>11.8</c:v>
                </c:pt>
                <c:pt idx="3">
                  <c:v>17.100000000000001</c:v>
                </c:pt>
                <c:pt idx="4">
                  <c:v>18.5</c:v>
                </c:pt>
                <c:pt idx="5">
                  <c:v>22.7</c:v>
                </c:pt>
                <c:pt idx="6">
                  <c:v>28</c:v>
                </c:pt>
                <c:pt idx="7">
                  <c:v>71.599999999999994</c:v>
                </c:pt>
              </c:numCache>
            </c:numRef>
          </c:val>
        </c:ser>
        <c:shape val="cylinder"/>
        <c:axId val="88205952"/>
        <c:axId val="88431232"/>
        <c:axId val="0"/>
      </c:bar3DChart>
      <c:catAx>
        <c:axId val="882059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8431232"/>
        <c:crosses val="autoZero"/>
        <c:auto val="1"/>
        <c:lblAlgn val="ctr"/>
        <c:lblOffset val="100"/>
      </c:catAx>
      <c:valAx>
        <c:axId val="884312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205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Sheet1!$A$2:$A$12</c:f>
              <c:strCache>
                <c:ptCount val="11"/>
                <c:pt idx="0">
                  <c:v>Vidljivo prisustvo antikorupcijskih tela</c:v>
                </c:pt>
                <c:pt idx="1">
                  <c:v>Efikasan rad antikorupcijskih tela i mogucnost saradnje sa</c:v>
                </c:pt>
                <c:pt idx="2">
                  <c:v>Postojanje nagraqda za prijavu korupcije</c:v>
                </c:pt>
                <c:pt idx="3">
                  <c:v>Porast broja krivicnih prijava i sudskih postupaka</c:v>
                </c:pt>
                <c:pt idx="4">
                  <c:v>Postojanje odgovarajuce zastite gradjana koji ukazu na</c:v>
                </c:pt>
                <c:pt idx="5">
                  <c:v>Poboljsanje propisa koji regulisu borbu protiv korupcije</c:v>
                </c:pt>
                <c:pt idx="6">
                  <c:v>Porast broja okoncanih sudskih postupaka</c:v>
                </c:pt>
                <c:pt idx="7">
                  <c:v>Ne zelim da ucestvujem u borbi protiv korupcije</c:v>
                </c:pt>
                <c:pt idx="8">
                  <c:v>Medijska kampanja protiv korupcije</c:v>
                </c:pt>
                <c:pt idx="9">
                  <c:v>Vece ukljucivanje gradjana u borbu protiv korupcije</c:v>
                </c:pt>
                <c:pt idx="10">
                  <c:v>Odlucna vladina politika u borbi protiv korupcije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15.6</c:v>
                </c:pt>
                <c:pt idx="1">
                  <c:v>17.5</c:v>
                </c:pt>
                <c:pt idx="2">
                  <c:v>19.899999999999999</c:v>
                </c:pt>
                <c:pt idx="3">
                  <c:v>20.399999999999999</c:v>
                </c:pt>
                <c:pt idx="4">
                  <c:v>22.3</c:v>
                </c:pt>
                <c:pt idx="5">
                  <c:v>24.6</c:v>
                </c:pt>
                <c:pt idx="6">
                  <c:v>27.5</c:v>
                </c:pt>
                <c:pt idx="7">
                  <c:v>29.9</c:v>
                </c:pt>
                <c:pt idx="8">
                  <c:v>31.8</c:v>
                </c:pt>
                <c:pt idx="9">
                  <c:v>33.200000000000003</c:v>
                </c:pt>
                <c:pt idx="10">
                  <c:v>49.8</c:v>
                </c:pt>
              </c:numCache>
            </c:numRef>
          </c:val>
        </c:ser>
        <c:axId val="88711168"/>
        <c:axId val="88712704"/>
      </c:barChart>
      <c:catAx>
        <c:axId val="88711168"/>
        <c:scaling>
          <c:orientation val="minMax"/>
        </c:scaling>
        <c:axPos val="l"/>
        <c:numFmt formatCode="General" sourceLinked="1"/>
        <c:tickLblPos val="nextTo"/>
        <c:crossAx val="88712704"/>
        <c:crosses val="autoZero"/>
        <c:auto val="1"/>
        <c:lblAlgn val="ctr"/>
        <c:lblOffset val="100"/>
      </c:catAx>
      <c:valAx>
        <c:axId val="88712704"/>
        <c:scaling>
          <c:orientation val="minMax"/>
        </c:scaling>
        <c:axPos val="b"/>
        <c:majorGridlines/>
        <c:numFmt formatCode="General" sourceLinked="1"/>
        <c:tickLblPos val="nextTo"/>
        <c:crossAx val="88711168"/>
        <c:crosses val="autoZero"/>
        <c:crossBetween val="between"/>
      </c:valAx>
    </c:plotArea>
    <c:plotVisOnly val="1"/>
  </c:chart>
  <c:txPr>
    <a:bodyPr/>
    <a:lstStyle/>
    <a:p>
      <a:pPr>
        <a:defRPr sz="1400" baseline="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024337481325188E-2"/>
          <c:y val="0.12229147211539609"/>
          <c:w val="0.59335481418191427"/>
          <c:h val="0.814039809090501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Bez odgovora </c:v>
                </c:pt>
                <c:pt idx="1">
                  <c:v>Osnovna </c:v>
                </c:pt>
                <c:pt idx="2">
                  <c:v>Srednja</c:v>
                </c:pt>
                <c:pt idx="3">
                  <c:v>Gimnazija</c:v>
                </c:pt>
                <c:pt idx="4">
                  <c:v>Viša</c:v>
                </c:pt>
                <c:pt idx="5">
                  <c:v>Fakultet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19.399999999999999</c:v>
                </c:pt>
                <c:pt idx="1">
                  <c:v>14.5</c:v>
                </c:pt>
                <c:pt idx="2">
                  <c:v>38.700000000000003</c:v>
                </c:pt>
                <c:pt idx="3">
                  <c:v>11.3</c:v>
                </c:pt>
                <c:pt idx="4">
                  <c:v>3.2</c:v>
                </c:pt>
                <c:pt idx="5">
                  <c:v>12.9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539170949470665"/>
          <c:y val="0.19498508662240743"/>
          <c:w val="0.26574778203390526"/>
          <c:h val="0.7717536543927177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0.03704</cdr:x>
      <cdr:y>0.25653</cdr:y>
    </cdr:from>
    <cdr:to>
      <cdr:x>0.47222</cdr:x>
      <cdr:y>0.33398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04800" y="1262062"/>
          <a:ext cx="3581400" cy="3810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200" dirty="0" smtClean="0">
              <a:ln>
                <a:solidFill>
                  <a:schemeClr val="accent1"/>
                </a:solidFill>
              </a:ln>
              <a:solidFill>
                <a:srgbClr val="FF0000"/>
              </a:solidFill>
            </a:rPr>
            <a:t>Ne </a:t>
          </a:r>
          <a:r>
            <a:rPr lang="sr-Latn-RS" sz="1200" dirty="0" smtClean="0">
              <a:ln>
                <a:solidFill>
                  <a:schemeClr val="accent1"/>
                </a:solidFill>
              </a:ln>
              <a:solidFill>
                <a:srgbClr val="FF0000"/>
              </a:solidFill>
            </a:rPr>
            <a:t>želim da učestvujem u borbi protiv korupcije</a:t>
          </a:r>
          <a:endParaRPr lang="en-US" sz="1200" dirty="0">
            <a:ln>
              <a:solidFill>
                <a:schemeClr val="accent1"/>
              </a:solidFill>
            </a:ln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0.90741</cdr:x>
      <cdr:y>0.74932</cdr:y>
    </cdr:from>
    <cdr:to>
      <cdr:x>0.94444</cdr:x>
      <cdr:y>0.77814</cdr:y>
    </cdr:to>
    <cdr:sp macro="" textlink="">
      <cdr:nvSpPr>
        <cdr:cNvPr id="2" name="Left Arrow 1"/>
        <cdr:cNvSpPr/>
      </cdr:nvSpPr>
      <cdr:spPr>
        <a:xfrm xmlns:a="http://schemas.openxmlformats.org/drawingml/2006/main">
          <a:off x="7467600" y="3962400"/>
          <a:ext cx="304800" cy="152400"/>
        </a:xfrm>
        <a:prstGeom xmlns:a="http://schemas.openxmlformats.org/drawingml/2006/main" prst="leftArrow">
          <a:avLst/>
        </a:prstGeom>
        <a:solidFill xmlns:a="http://schemas.openxmlformats.org/drawingml/2006/main">
          <a:srgbClr val="4F81BD"/>
        </a:solidFill>
        <a:ln xmlns:a="http://schemas.openxmlformats.org/drawingml/2006/main" w="1905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0.88465</cdr:y>
    </cdr:from>
    <cdr:to>
      <cdr:x>0.12963</cdr:x>
      <cdr:y>1</cdr:y>
    </cdr:to>
    <cdr:pic>
      <cdr:nvPicPr>
        <cdr:cNvPr id="2" name="Picture 1" descr="C:\Jelena\JELENA\BIRODI\501509326544625.jpg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4419600"/>
          <a:ext cx="1066800" cy="576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0.91667</cdr:x>
      <cdr:y>0.77121</cdr:y>
    </cdr:from>
    <cdr:to>
      <cdr:x>0.9537</cdr:x>
      <cdr:y>0.80172</cdr:y>
    </cdr:to>
    <cdr:sp macro="" textlink="">
      <cdr:nvSpPr>
        <cdr:cNvPr id="2" name="Left Arrow 1"/>
        <cdr:cNvSpPr/>
      </cdr:nvSpPr>
      <cdr:spPr>
        <a:xfrm xmlns:a="http://schemas.openxmlformats.org/drawingml/2006/main">
          <a:off x="7543800" y="3852862"/>
          <a:ext cx="304800" cy="152400"/>
        </a:xfrm>
        <a:prstGeom xmlns:a="http://schemas.openxmlformats.org/drawingml/2006/main" prst="leftArrow">
          <a:avLst/>
        </a:prstGeom>
        <a:solidFill xmlns:a="http://schemas.openxmlformats.org/drawingml/2006/main">
          <a:srgbClr val="FF0000"/>
        </a:solidFill>
        <a:ln xmlns:a="http://schemas.openxmlformats.org/drawingml/2006/main" w="1905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en-US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55D36-AA69-4825-A0BE-BF04D1AE0F3D}" type="datetimeFigureOut">
              <a:rPr lang="en-US" smtClean="0"/>
              <a:pPr/>
              <a:t>04-Feb-15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9BC24C-B460-4990-96F7-F1BAD1B4E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rodi.r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Istra</a:t>
            </a:r>
            <a:r>
              <a:rPr lang="sr-Latn-RS" sz="3200" dirty="0" smtClean="0"/>
              <a:t>živanje stavova građana o korupciji i borbi protiv korupcije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712993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r>
              <a:rPr lang="sr-Latn-RS" b="1" dirty="0" smtClean="0"/>
              <a:t>Novi Pazar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sz="2000" dirty="0" smtClean="0">
              <a:solidFill>
                <a:schemeClr val="bg1"/>
              </a:solidFill>
            </a:endParaRPr>
          </a:p>
          <a:p>
            <a:r>
              <a:rPr lang="sr-Latn-RS" sz="2000" dirty="0" smtClean="0">
                <a:solidFill>
                  <a:schemeClr val="bg1"/>
                </a:solidFill>
              </a:rPr>
              <a:t>Februar 2015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sr-Latn-RS" dirty="0" smtClean="0"/>
          </a:p>
        </p:txBody>
      </p:sp>
      <p:pic>
        <p:nvPicPr>
          <p:cNvPr id="4" name="Picture 3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0002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Šta (ni)je korupcija?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Uzroci korupcije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Stavovi o korupciji u Novom Pazaru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09600" y="2286000"/>
          <a:ext cx="7543800" cy="2458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5252"/>
                <a:gridCol w="1198548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 smtClean="0"/>
                        <a:t>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Rast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korupcije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mojoj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opštini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ne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moze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biti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zaustavljen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13.7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Korupcije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ce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mojoj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opštini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uvek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biti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ali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ona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ipak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moze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biti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svedena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na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određenu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meru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34.6</a:t>
                      </a:r>
                      <a:endParaRPr lang="en-US" sz="1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Korupcija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mojoj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opštini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moze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biti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znacajno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smanjena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17.1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Korupcija u mojoj opštini moze biti iskorenjna</a:t>
                      </a:r>
                      <a:endParaRPr lang="en-U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13.3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Ne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zna</a:t>
                      </a:r>
                      <a:endParaRPr lang="en-U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21.3</a:t>
                      </a:r>
                      <a:endParaRPr lang="en-US" sz="18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pic>
        <p:nvPicPr>
          <p:cNvPr id="6" name="Picture 5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5626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Posledice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korupcije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399" y="1676400"/>
          <a:ext cx="8001001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657"/>
                <a:gridCol w="1375172"/>
                <a:gridCol w="1375172"/>
              </a:tblGrid>
              <a:tr h="38100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en-US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Krsenje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prava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gradjana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132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62,6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Uticaj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ekonomski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razvoj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Novog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Pazara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58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27,5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Uticaj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m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oral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gradjana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Novog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Pazara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16,1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Ugled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Novog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Pazara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20,9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Investiraje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 Novi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Pazar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20,9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Uticaj na razvoj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demokratije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Novom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Pazaru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14,2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Nepoverenje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institucije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opstine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Pazar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65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30,8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Povacanje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socijalnih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razlika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Novom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Pazaru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45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21,3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Nesavestan rad zaposlenih u drzavnim i javnim sluzbama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19,4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Nemogucnost potpunog ostvarivanja garantovanih prava zakonom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18,5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Nemogucnost bavljenja biznisom pod istim uslovima za sve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9,0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Nemam stav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9,0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Opravdanost korupcije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Izvori za ocenu za korupciju</a:t>
            </a:r>
            <a:endParaRPr 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86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200" b="1" dirty="0" smtClean="0"/>
              <a:t>Faktori koji utiču na koruptivno ponašanje</a:t>
            </a:r>
            <a:endParaRPr lang="en-US" sz="32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09600" y="1828800"/>
          <a:ext cx="39624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691"/>
                <a:gridCol w="1170709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Zašto</a:t>
                      </a:r>
                      <a:r>
                        <a:rPr lang="sr-Latn-RS" baseline="0" dirty="0" smtClean="0"/>
                        <a:t> ljudi postaju korumpirani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RS" dirty="0" smtClean="0"/>
                        <a:t>Materijalna korist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RS" dirty="0" smtClean="0"/>
                        <a:t>To je normalan oblik ponašanja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RS" dirty="0" smtClean="0"/>
                        <a:t>Da bi poboljšao ili održao položaj članova porodice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15,5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</a:t>
                      </a:r>
                      <a:r>
                        <a:rPr lang="sr-Latn-RS" dirty="0" smtClean="0"/>
                        <a:t>a bi očuvo svoj društveni položaj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876800" y="1828800"/>
          <a:ext cx="3352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Zašto</a:t>
                      </a:r>
                      <a:r>
                        <a:rPr lang="sr-Latn-RS" baseline="0" dirty="0" smtClean="0"/>
                        <a:t> ljudi postaju koruptori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700" dirty="0" smtClean="0"/>
                        <a:t>Nemogućnost da se prava ostvare na drugi način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700" dirty="0" smtClean="0"/>
                        <a:t>74,1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700" dirty="0" smtClean="0"/>
                        <a:t>Nespremnost građana da se bore za zakonom propisana prava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700" dirty="0" smtClean="0"/>
                        <a:t>39,5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700" dirty="0" smtClean="0"/>
                        <a:t>Navika ostvarenja nekih prava davanjem mita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700" dirty="0" smtClean="0"/>
                        <a:t>39</a:t>
                      </a:r>
                      <a:endParaRPr lang="en-US" sz="17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z="1700" dirty="0" smtClean="0"/>
                        <a:t>Spremnost građana da svoja prava ostvaruju van zakona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700" dirty="0" smtClean="0"/>
                        <a:t>25,4</a:t>
                      </a:r>
                      <a:endParaRPr lang="en-US" sz="17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Picture 10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7912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b="1" dirty="0" smtClean="0"/>
              <a:t>Šta podrazumevate pod borbom protiv korupcije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7912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381000"/>
          <a:ext cx="8153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1333500"/>
                <a:gridCol w="1333500"/>
              </a:tblGrid>
              <a:tr h="705297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Mere koje bi</a:t>
                      </a: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Apsolutno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smanjila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korupciju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Uglavnom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smanjila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korupciju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0198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Formiranje baze informacija lokalnim fukcionerima i službenicima o imovnom stanju, clanstvu u politickim stranakama, povezanim licima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29.9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46.9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359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Izrada godišnjeg izveštaja o stanju korupcije i sprovedene borbe protiv korupcije u Vašem gradu/opštini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25.6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49.3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2747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Godišnja nagrada za borbu protiv korupcije koju bi dobijali gradjani, novinari, organi lokalne samouprave i pripadicima profesija za doprinos borbi protiv korupcije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28.9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38.4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359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Zaštita prava i podrška gradjanima, funkcionerima i službenicima koji prijave slucaj korupcije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41.7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32.7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905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Provera morala i spremnosti da funkcioneri i službenici ucestvuju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32.2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37.4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359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Uvodjenje antikorupcijskog kodeksa funkcionera i službenika koji bi imao zadatak da sprecava i sankcioniše korupciju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31.8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43.1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0198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Postojanje TV emisije u kojoj bi se raspravili i rešili slucajevi korupcije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70198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Uspostavljanje edukacije lokalnih funkcionera i službenika o korupciji i borbi protiv korupcije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27.5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40.3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0198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Javno prikazivanje trošenja budžeta grada/opštine najmanje cetri puta godišnje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40.8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33.6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0198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Kontrola izvršenja javnih nabavki od strane tela koje bi se na lokalnom nivou borilo protiv korupcije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37.9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32.2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Šta bi vas motivisalo da se uključite u borbu protiv korupcije?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481138"/>
          <a:ext cx="8229600" cy="491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Metodologija istraživanja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sr-Latn-RS" sz="2200" dirty="0" smtClean="0"/>
          </a:p>
          <a:p>
            <a:endParaRPr lang="sr-Latn-RS" sz="2200" dirty="0" smtClean="0"/>
          </a:p>
          <a:p>
            <a:r>
              <a:rPr lang="sr-Latn-RS" sz="2200" dirty="0" smtClean="0"/>
              <a:t>Uzorak: </a:t>
            </a:r>
          </a:p>
          <a:p>
            <a:pPr>
              <a:buNone/>
            </a:pPr>
            <a:r>
              <a:rPr lang="sr-Latn-RS" sz="2200" dirty="0" smtClean="0"/>
              <a:t>	211 ispitanika – punoletnih građana stanovnika Novog Pazara</a:t>
            </a:r>
          </a:p>
          <a:p>
            <a:endParaRPr lang="sr-Latn-RS" sz="2200" dirty="0" smtClean="0"/>
          </a:p>
          <a:p>
            <a:r>
              <a:rPr lang="sr-Latn-RS" sz="2200" dirty="0" smtClean="0"/>
              <a:t>Prikupljanje podataka putem upitnika, razgovorom </a:t>
            </a:r>
            <a:r>
              <a:rPr lang="sr-Latn-RS" sz="2200" i="1" dirty="0" smtClean="0"/>
              <a:t>face to face </a:t>
            </a:r>
          </a:p>
          <a:p>
            <a:endParaRPr lang="sr-Latn-RS" sz="2200" dirty="0" smtClean="0"/>
          </a:p>
          <a:p>
            <a:r>
              <a:rPr lang="en-US" sz="2200" dirty="0" smtClean="0"/>
              <a:t>P</a:t>
            </a:r>
            <a:r>
              <a:rPr lang="sr-Latn-RS" sz="2200" dirty="0" smtClean="0"/>
              <a:t>eriod realizacije: oktobar-novembar 2014. godine</a:t>
            </a:r>
          </a:p>
          <a:p>
            <a:endParaRPr lang="sr-Latn-RS" dirty="0" smtClean="0"/>
          </a:p>
          <a:p>
            <a:r>
              <a:rPr lang="sr-Latn-R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609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4800600" y="1447800"/>
          <a:ext cx="3810000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>
          <a:xfrm>
            <a:off x="533400" y="381000"/>
            <a:ext cx="4040188" cy="762000"/>
          </a:xfrm>
        </p:spPr>
        <p:txBody>
          <a:bodyPr>
            <a:normAutofit/>
          </a:bodyPr>
          <a:lstStyle/>
          <a:p>
            <a:r>
              <a:rPr lang="sr-Latn-RS" dirty="0" smtClean="0"/>
              <a:t>Ne želim da učestvujem u borbi protiv korupcije</a:t>
            </a:r>
            <a:endParaRPr lang="en-US" dirty="0"/>
          </a:p>
        </p:txBody>
      </p:sp>
      <p:pic>
        <p:nvPicPr>
          <p:cNvPr id="8" name="Picture 7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sr-Latn-RS" sz="2400" b="1" dirty="0" smtClean="0"/>
              <a:t>U kojim oblicima borbe protiv korupcije ste spremni da učestvujete?</a:t>
            </a:r>
            <a:endParaRPr lang="en-US" sz="2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82296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Left Arrow 3"/>
          <p:cNvSpPr/>
          <p:nvPr/>
        </p:nvSpPr>
        <p:spPr>
          <a:xfrm>
            <a:off x="7772400" y="2362200"/>
            <a:ext cx="304800" cy="152400"/>
          </a:xfrm>
          <a:prstGeom prst="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8229600" y="5562600"/>
            <a:ext cx="304800" cy="152400"/>
          </a:xfrm>
          <a:prstGeom prst="lef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28600"/>
            <a:ext cx="94300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b="1" dirty="0" smtClean="0"/>
              <a:t>Šta bi vas motivisalo da se uključite u borbu protiv korupcije?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752600"/>
          <a:ext cx="75438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>
                          <a:latin typeface="+mn-lt"/>
                        </a:rPr>
                        <a:t>%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Odlucna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vladina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politika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borbi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protiv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korupcije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49.8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Vece ukljucivanje gradjana u borbu protiv korupcije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33.2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Porast broja okoncanih sudskih postupaka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27.5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Poboljsanje propisa koji regulisu borbu protiv korupcije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24.6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Postojanje odgovarajuce zastite gradjana koji ukazu na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22.3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Porast broja krivicnih prijava i sudskih postupaka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20.4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Postojanje nagraqda za prijavu korupcije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19.9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Efikasan rad antikorupcijskih tela i mogucnost saradnje sa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17.5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Vidljivo prisustvo antikorupcijskih tela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15.6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Stvaranje mehanizma za borbu protiv korupcije na lokalnom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12.8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Osobine osobe koja bi predvodila borbu protiv korupcije u Novom Pazaru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447800"/>
          <a:ext cx="8229600" cy="499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 Arrow 4"/>
          <p:cNvSpPr/>
          <p:nvPr/>
        </p:nvSpPr>
        <p:spPr>
          <a:xfrm>
            <a:off x="8534400" y="1752600"/>
            <a:ext cx="457200" cy="228600"/>
          </a:xfrm>
          <a:prstGeom prst="leftArrow">
            <a:avLst/>
          </a:prstGeom>
          <a:solidFill>
            <a:srgbClr val="FF0000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Oblasti delovanja LAF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400" dirty="0" smtClean="0"/>
              <a:t>Da li smatrate celishodnim da se pri organima lokalne samouprave formira telo koje bi se bavilo borbom protiv korupcije na nivou grada?</a:t>
            </a: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</p:nvPr>
        </p:nvGraphicFramePr>
        <p:xfrm>
          <a:off x="381000" y="2895600"/>
          <a:ext cx="4040188" cy="325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48200" y="2133600"/>
          <a:ext cx="4038600" cy="325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381000" y="2133600"/>
            <a:ext cx="4040188" cy="762000"/>
          </a:xfrm>
        </p:spPr>
        <p:txBody>
          <a:bodyPr>
            <a:normAutofit/>
          </a:bodyPr>
          <a:lstStyle/>
          <a:p>
            <a:endParaRPr lang="sr-Latn-RS" sz="2000" dirty="0" smtClean="0">
              <a:solidFill>
                <a:schemeClr val="dk1"/>
              </a:solidFill>
            </a:endParaRPr>
          </a:p>
          <a:p>
            <a:r>
              <a:rPr lang="en-US" sz="1800" dirty="0" err="1" smtClean="0">
                <a:solidFill>
                  <a:schemeClr val="dk1"/>
                </a:solidFill>
              </a:rPr>
              <a:t>Protivnici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formiranja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tela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953000" y="5410200"/>
            <a:ext cx="3886200" cy="640080"/>
          </a:xfrm>
        </p:spPr>
        <p:txBody>
          <a:bodyPr>
            <a:normAutofit fontScale="85000" lnSpcReduction="20000"/>
          </a:bodyPr>
          <a:lstStyle/>
          <a:p>
            <a:endParaRPr lang="sr-Latn-RS" dirty="0" smtClean="0">
              <a:solidFill>
                <a:schemeClr val="dk1"/>
              </a:solidFill>
            </a:endParaRPr>
          </a:p>
          <a:p>
            <a:r>
              <a:rPr lang="en-US" sz="2200" dirty="0" err="1" smtClean="0">
                <a:solidFill>
                  <a:schemeClr val="dk1"/>
                </a:solidFill>
              </a:rPr>
              <a:t>Protivnici</a:t>
            </a:r>
            <a:r>
              <a:rPr lang="en-US" sz="2200" dirty="0" smtClean="0">
                <a:solidFill>
                  <a:schemeClr val="dk1"/>
                </a:solidFill>
              </a:rPr>
              <a:t> </a:t>
            </a:r>
            <a:r>
              <a:rPr lang="en-US" sz="2200" dirty="0" err="1" smtClean="0">
                <a:solidFill>
                  <a:schemeClr val="dk1"/>
                </a:solidFill>
              </a:rPr>
              <a:t>formiranja</a:t>
            </a:r>
            <a:r>
              <a:rPr lang="en-US" sz="2200" dirty="0" smtClean="0">
                <a:solidFill>
                  <a:schemeClr val="dk1"/>
                </a:solidFill>
              </a:rPr>
              <a:t> </a:t>
            </a:r>
            <a:r>
              <a:rPr lang="en-US" sz="2200" dirty="0" err="1" smtClean="0">
                <a:solidFill>
                  <a:schemeClr val="dk1"/>
                </a:solidFill>
              </a:rPr>
              <a:t>tela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0" y="1143000"/>
            <a:ext cx="3886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Da </a:t>
            </a:r>
            <a:r>
              <a:rPr lang="sr-Latn-RS" b="1" dirty="0" smtClean="0">
                <a:solidFill>
                  <a:schemeClr val="bg1"/>
                </a:solidFill>
              </a:rPr>
              <a:t>73,9</a:t>
            </a:r>
            <a:r>
              <a:rPr lang="en-US" b="1" dirty="0" smtClean="0">
                <a:solidFill>
                  <a:schemeClr val="bg1"/>
                </a:solidFill>
              </a:rPr>
              <a:t>%      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  <a:r>
              <a:rPr lang="sr-Latn-RS" b="1" dirty="0" smtClean="0">
                <a:solidFill>
                  <a:schemeClr val="bg1"/>
                </a:solidFill>
              </a:rPr>
              <a:t>Ne </a:t>
            </a:r>
            <a:r>
              <a:rPr lang="sr-Latn-RS" b="1" dirty="0" smtClean="0">
                <a:solidFill>
                  <a:schemeClr val="bg1"/>
                </a:solidFill>
              </a:rPr>
              <a:t>12,3</a:t>
            </a:r>
            <a:r>
              <a:rPr lang="en-US" b="1" dirty="0" smtClean="0">
                <a:solidFill>
                  <a:schemeClr val="bg1"/>
                </a:solidFill>
              </a:rPr>
              <a:t>%</a:t>
            </a:r>
            <a:r>
              <a:rPr lang="sr-Latn-RS" b="1" dirty="0" smtClean="0">
                <a:solidFill>
                  <a:schemeClr val="bg1"/>
                </a:solidFill>
              </a:rPr>
              <a:t> </a:t>
            </a:r>
            <a:endParaRPr lang="sr-Latn-RS" b="1" dirty="0" smtClean="0">
              <a:solidFill>
                <a:schemeClr val="bg1"/>
              </a:solidFill>
            </a:endParaRPr>
          </a:p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Nemam stav 13,7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3" name="Picture 12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8674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Čime bi anti-korupcijsko telo trebalo </a:t>
            </a:r>
            <a:br>
              <a:rPr lang="sr-Latn-RS" sz="2800" dirty="0" smtClean="0"/>
            </a:br>
            <a:r>
              <a:rPr lang="sr-Latn-RS" sz="2800" dirty="0" smtClean="0"/>
              <a:t>da se bavi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57200" y="1481138"/>
          <a:ext cx="8229600" cy="499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 descr="C:\Jelena\JELENA\BIRODI\5015093265446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sr-Latn-RS" sz="4000" dirty="0" smtClean="0"/>
              <a:t>Hvala na pažnji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772400" cy="2712993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pPr algn="ctr"/>
            <a:r>
              <a:rPr lang="sr-Latn-RS" sz="2400" dirty="0" smtClean="0"/>
              <a:t>Biro za društvena istraživanja</a:t>
            </a:r>
          </a:p>
          <a:p>
            <a:pPr algn="ctr"/>
            <a:r>
              <a:rPr lang="sr-Latn-RS" sz="2400" dirty="0" smtClean="0"/>
              <a:t>BIRODI</a:t>
            </a:r>
          </a:p>
          <a:p>
            <a:pPr algn="ctr"/>
            <a:endParaRPr lang="sr-Latn-RS" sz="2400" dirty="0" smtClean="0"/>
          </a:p>
          <a:p>
            <a:pPr algn="ctr"/>
            <a:r>
              <a:rPr lang="sr-Latn-RS" sz="2400" dirty="0" smtClean="0">
                <a:hlinkClick r:id="rId2"/>
              </a:rPr>
              <a:t>www.birodi.rs</a:t>
            </a:r>
            <a:endParaRPr lang="sr-Latn-RS" sz="2400" dirty="0" smtClean="0"/>
          </a:p>
          <a:p>
            <a:pPr algn="ctr"/>
            <a:r>
              <a:rPr lang="sr-Latn-RS" sz="2400" dirty="0" smtClean="0"/>
              <a:t>office</a:t>
            </a:r>
            <a:r>
              <a:rPr lang="en-US" sz="2400" dirty="0" smtClean="0"/>
              <a:t>@</a:t>
            </a:r>
            <a:r>
              <a:rPr lang="en-US" sz="2400" dirty="0" err="1" smtClean="0"/>
              <a:t>birodi.rs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</a:t>
            </a:r>
            <a:r>
              <a:rPr lang="sr-Latn-RS" sz="2800" dirty="0" smtClean="0"/>
              <a:t>emografija: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2743200"/>
          <a:ext cx="2743200" cy="270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2362200"/>
          <a:ext cx="4267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3733799" cy="3445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920634"/>
                <a:gridCol w="984365"/>
              </a:tblGrid>
              <a:tr h="533398">
                <a:tc>
                  <a:txBody>
                    <a:bodyPr/>
                    <a:lstStyle/>
                    <a:p>
                      <a:pPr algn="l"/>
                      <a:r>
                        <a:rPr lang="sr-Latn-RS" sz="1400" dirty="0" smtClean="0"/>
                        <a:t>Obrazovanje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%</a:t>
                      </a:r>
                      <a:endParaRPr lang="en-US" sz="1400" dirty="0"/>
                    </a:p>
                  </a:txBody>
                  <a:tcPr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Bez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skole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1,4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Osnovna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skola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17,1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Srednja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strucna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30,3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Gimnazija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12,3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Visa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skola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17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8,1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Fakultet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46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21,8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B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ez odgovora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9,0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4066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Total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211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100,0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1905000"/>
          <a:ext cx="3962400" cy="408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876300"/>
                <a:gridCol w="876300"/>
              </a:tblGrid>
              <a:tr h="561712"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Predstavljanje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%</a:t>
                      </a:r>
                      <a:endParaRPr lang="en-US" sz="1400" dirty="0"/>
                    </a:p>
                  </a:txBody>
                  <a:tcPr anchor="ctr"/>
                </a:tc>
              </a:tr>
              <a:tr h="532067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pre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svega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stanovnik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moga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grada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82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38,9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26355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pre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svega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Bošnjak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28,4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5512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pre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svega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Srbin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6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2,8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5512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pre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svega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Turčin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,9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26355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sam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pre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svega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gra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janin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Srbije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38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18,0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5512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B</a:t>
                      </a:r>
                      <a:r>
                        <a:rPr lang="sr-Latn-RS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ez odgovora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10,9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5512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Total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211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100,0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7" name="Picture 6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Glavni</a:t>
            </a:r>
            <a:r>
              <a:rPr lang="en-US" sz="3200" dirty="0" smtClean="0"/>
              <a:t> problem u op</a:t>
            </a:r>
            <a:r>
              <a:rPr lang="sr-Latn-RS" sz="3200" dirty="0" smtClean="0"/>
              <a:t>štini </a:t>
            </a:r>
            <a:br>
              <a:rPr lang="sr-Latn-RS" sz="3200" dirty="0" smtClean="0"/>
            </a:br>
            <a:r>
              <a:rPr lang="en-US" sz="3200" dirty="0" smtClean="0"/>
              <a:t>Novi </a:t>
            </a:r>
            <a:r>
              <a:rPr lang="en-US" sz="3200" dirty="0" err="1" smtClean="0"/>
              <a:t>Pazar</a:t>
            </a:r>
            <a:endParaRPr lang="en-US" sz="3200" dirty="0"/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11238" y="1600200"/>
          <a:ext cx="7356475" cy="4495800"/>
        </p:xfrm>
        <a:graphic>
          <a:graphicData uri="http://schemas.openxmlformats.org/presentationml/2006/ole">
            <p:oleObj spid="_x0000_s1026" r:id="rId3" imgW="8230313" imgH="5029636" progId="Excel.Sheet.8">
              <p:embed/>
            </p:oleObj>
          </a:graphicData>
        </a:graphic>
      </p:graphicFrame>
      <p:pic>
        <p:nvPicPr>
          <p:cNvPr id="4" name="Picture 3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28600"/>
            <a:ext cx="140020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1F497D"/>
                </a:solidFill>
              </a:rPr>
              <a:t>Prisutnost</a:t>
            </a:r>
            <a:r>
              <a:rPr lang="en-US" sz="3200" dirty="0" smtClean="0">
                <a:solidFill>
                  <a:srgbClr val="1F497D"/>
                </a:solidFill>
              </a:rPr>
              <a:t> u </a:t>
            </a:r>
            <a:r>
              <a:rPr lang="en-US" sz="3200" dirty="0" err="1" smtClean="0">
                <a:solidFill>
                  <a:srgbClr val="1F497D"/>
                </a:solidFill>
              </a:rPr>
              <a:t>Novom</a:t>
            </a:r>
            <a:r>
              <a:rPr lang="en-US" sz="3200" dirty="0" smtClean="0">
                <a:solidFill>
                  <a:srgbClr val="1F497D"/>
                </a:solidFill>
              </a:rPr>
              <a:t> </a:t>
            </a:r>
            <a:r>
              <a:rPr lang="en-US" sz="3200" dirty="0" err="1" smtClean="0">
                <a:solidFill>
                  <a:srgbClr val="1F497D"/>
                </a:solidFill>
              </a:rPr>
              <a:t>Pazaru</a:t>
            </a:r>
            <a:endParaRPr lang="en-US" sz="3200" dirty="0"/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09625" y="1600200"/>
          <a:ext cx="7759700" cy="4495800"/>
        </p:xfrm>
        <a:graphic>
          <a:graphicData uri="http://schemas.openxmlformats.org/presentationml/2006/ole">
            <p:oleObj spid="_x0000_s2050" r:id="rId3" imgW="8230313" imgH="4767485" progId="Excel.Sheet.8">
              <p:embed/>
            </p:oleObj>
          </a:graphicData>
        </a:graphic>
      </p:graphicFrame>
      <p:pic>
        <p:nvPicPr>
          <p:cNvPr id="4" name="Picture 3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Prisutnost</a:t>
            </a:r>
            <a:r>
              <a:rPr lang="en-US" sz="2400" dirty="0" smtClean="0"/>
              <a:t> u </a:t>
            </a:r>
            <a:r>
              <a:rPr lang="en-US" sz="2400" dirty="0" err="1" smtClean="0"/>
              <a:t>Novom</a:t>
            </a:r>
            <a:r>
              <a:rPr lang="en-US" sz="2400" dirty="0" smtClean="0"/>
              <a:t> </a:t>
            </a:r>
            <a:r>
              <a:rPr lang="en-US" sz="2400" dirty="0" err="1" smtClean="0"/>
              <a:t>Pazaru</a:t>
            </a:r>
            <a:endParaRPr lang="en-US" sz="2400" dirty="0"/>
          </a:p>
        </p:txBody>
      </p:sp>
      <p:graphicFrame>
        <p:nvGraphicFramePr>
          <p:cNvPr id="307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68388" y="1600200"/>
          <a:ext cx="7242175" cy="4495800"/>
        </p:xfrm>
        <a:graphic>
          <a:graphicData uri="http://schemas.openxmlformats.org/presentationml/2006/ole">
            <p:oleObj spid="_x0000_s3076" r:id="rId3" imgW="8230313" imgH="5108891" progId="Excel.Sheet.8">
              <p:embed/>
            </p:oleObj>
          </a:graphicData>
        </a:graphic>
      </p:graphicFrame>
      <p:pic>
        <p:nvPicPr>
          <p:cNvPr id="4" name="Picture 3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Šta je za vas korupcija</a:t>
            </a:r>
            <a:endParaRPr lang="en-US" sz="3200" dirty="0"/>
          </a:p>
        </p:txBody>
      </p:sp>
      <p:graphicFrame>
        <p:nvGraphicFramePr>
          <p:cNvPr id="4098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73125" y="1600200"/>
          <a:ext cx="7632700" cy="4495800"/>
        </p:xfrm>
        <a:graphic>
          <a:graphicData uri="http://schemas.openxmlformats.org/presentationml/2006/ole">
            <p:oleObj spid="_x0000_s4098" r:id="rId3" imgW="8230313" imgH="4846740" progId="Excel.Sheet.8">
              <p:embed/>
            </p:oleObj>
          </a:graphicData>
        </a:graphic>
      </p:graphicFrame>
      <p:pic>
        <p:nvPicPr>
          <p:cNvPr id="4" name="Picture 3" descr="C:\Jelena\JELENA\BIRODI\5015093265446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Ko u vašoj opštini doprinosi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8077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576"/>
                <a:gridCol w="1183024"/>
                <a:gridCol w="3059545"/>
                <a:gridCol w="979055"/>
              </a:tblGrid>
              <a:tr h="464820">
                <a:tc grid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Korupciji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Borbi protiv korupcije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Predsednik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Opstine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36.5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Vlada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Srbije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35.5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Direktori javnih preduzeca ciji je osnivac opstina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30.8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Novinari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koji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rade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lokalnim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medijima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21.3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Direktori javnih ustanova ciji je osnivac opstina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22.3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Verska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zajednica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kojoj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pripadate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19.9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Vlada Srbije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21.8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Rukovodioci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nevladinih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organizacija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koje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deluju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u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Vasoj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opst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18.0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Skupstina Opstine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18.0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Tuzioci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14.7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Odbornici Opstine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17.5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Predsednik Opstine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13.7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Zaposleni u zdravstvenim ustanovama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19.4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UNDP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13.7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Zaposleni u javnim preduzecima ciji je osnivac opstina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14.2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OEBS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12.8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4820"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Politicke stranke koje deluju u Vasoj opstini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14.2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Pripadnici policije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11.4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Picture 4" descr="C:\Jelena\JELENA\BIRODI\5015093265446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24780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283</TotalTime>
  <Words>860</Words>
  <Application>Microsoft Office PowerPoint</Application>
  <PresentationFormat>On-screen Show (4:3)</PresentationFormat>
  <Paragraphs>296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Median</vt:lpstr>
      <vt:lpstr>Microsoft Office Excel 97-2003 Worksheet</vt:lpstr>
      <vt:lpstr>Istraživanje stavova građana o korupciji i borbi protiv korupcije</vt:lpstr>
      <vt:lpstr>Metodologija istraživanja</vt:lpstr>
      <vt:lpstr>Demografija:</vt:lpstr>
      <vt:lpstr>Slide 4</vt:lpstr>
      <vt:lpstr>Glavni problem u opštini  Novi Pazar</vt:lpstr>
      <vt:lpstr>Prisutnost u Novom Pazaru</vt:lpstr>
      <vt:lpstr>Prisutnost u Novom Pazaru</vt:lpstr>
      <vt:lpstr>Šta je za vas korupcija</vt:lpstr>
      <vt:lpstr>Ko u vašoj opštini doprinosi</vt:lpstr>
      <vt:lpstr>Šta (ni)je korupcija?</vt:lpstr>
      <vt:lpstr>Uzroci korupcije</vt:lpstr>
      <vt:lpstr>Stavovi o korupciji u Novom Pazaru</vt:lpstr>
      <vt:lpstr>Posledice korupcije </vt:lpstr>
      <vt:lpstr>Opravdanost korupcije</vt:lpstr>
      <vt:lpstr>Izvori za ocenu za korupciju</vt:lpstr>
      <vt:lpstr>Faktori koji utiču na koruptivno ponašanje</vt:lpstr>
      <vt:lpstr>Šta podrazumevate pod borbom protiv korupcije</vt:lpstr>
      <vt:lpstr>Slide 18</vt:lpstr>
      <vt:lpstr>Šta bi vas motivisalo da se uključite u borbu protiv korupcije?</vt:lpstr>
      <vt:lpstr>Slide 20</vt:lpstr>
      <vt:lpstr>U kojim oblicima borbe protiv korupcije ste spremni da učestvujete?</vt:lpstr>
      <vt:lpstr>Šta bi vas motivisalo da se uključite u borbu protiv korupcije?</vt:lpstr>
      <vt:lpstr>Osobine osobe koja bi predvodila borbu protiv korupcije u Novom Pazaru</vt:lpstr>
      <vt:lpstr>Oblasti delovanja LAF</vt:lpstr>
      <vt:lpstr>Da li smatrate celishodnim da se pri organima lokalne samouprave formira telo koje bi se bavilo borbom protiv korupcije na nivou grada?</vt:lpstr>
      <vt:lpstr>Čime bi anti-korupcijsko telo trebalo  da se bavi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Sneza</dc:creator>
  <cp:lastModifiedBy>Birodi</cp:lastModifiedBy>
  <cp:revision>42</cp:revision>
  <dcterms:created xsi:type="dcterms:W3CDTF">2015-01-31T21:21:34Z</dcterms:created>
  <dcterms:modified xsi:type="dcterms:W3CDTF">2015-02-04T07:33:48Z</dcterms:modified>
</cp:coreProperties>
</file>