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5"/>
  </p:notesMasterIdLst>
  <p:handoutMasterIdLst>
    <p:handoutMasterId r:id="rId46"/>
  </p:handoutMasterIdLst>
  <p:sldIdLst>
    <p:sldId id="256" r:id="rId2"/>
    <p:sldId id="262" r:id="rId3"/>
    <p:sldId id="263" r:id="rId4"/>
    <p:sldId id="269" r:id="rId5"/>
    <p:sldId id="281" r:id="rId6"/>
    <p:sldId id="282" r:id="rId7"/>
    <p:sldId id="284" r:id="rId8"/>
    <p:sldId id="292" r:id="rId9"/>
    <p:sldId id="285" r:id="rId10"/>
    <p:sldId id="287" r:id="rId11"/>
    <p:sldId id="288" r:id="rId12"/>
    <p:sldId id="289" r:id="rId13"/>
    <p:sldId id="291" r:id="rId14"/>
    <p:sldId id="266" r:id="rId15"/>
    <p:sldId id="264" r:id="rId16"/>
    <p:sldId id="265" r:id="rId17"/>
    <p:sldId id="280" r:id="rId18"/>
    <p:sldId id="275" r:id="rId19"/>
    <p:sldId id="277" r:id="rId20"/>
    <p:sldId id="278" r:id="rId21"/>
    <p:sldId id="294" r:id="rId22"/>
    <p:sldId id="295" r:id="rId23"/>
    <p:sldId id="293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8" r:id="rId36"/>
    <p:sldId id="309" r:id="rId37"/>
    <p:sldId id="272" r:id="rId38"/>
    <p:sldId id="296" r:id="rId39"/>
    <p:sldId id="276" r:id="rId40"/>
    <p:sldId id="258" r:id="rId41"/>
    <p:sldId id="259" r:id="rId42"/>
    <p:sldId id="261" r:id="rId43"/>
    <p:sldId id="310" r:id="rId4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B5C5643A-C805-4F0C-8F1A-7200FC75B027}">
          <p14:sldIdLst>
            <p14:sldId id="256"/>
          </p14:sldIdLst>
        </p14:section>
        <p14:section name="Untitled Section" id="{FD436C97-145E-45CB-B438-BF99933DED1C}">
          <p14:sldIdLst>
            <p14:sldId id="262"/>
            <p14:sldId id="263"/>
            <p14:sldId id="269"/>
            <p14:sldId id="281"/>
            <p14:sldId id="282"/>
            <p14:sldId id="284"/>
            <p14:sldId id="292"/>
            <p14:sldId id="285"/>
            <p14:sldId id="287"/>
            <p14:sldId id="288"/>
            <p14:sldId id="289"/>
            <p14:sldId id="291"/>
            <p14:sldId id="266"/>
            <p14:sldId id="264"/>
            <p14:sldId id="265"/>
            <p14:sldId id="280"/>
            <p14:sldId id="275"/>
            <p14:sldId id="277"/>
            <p14:sldId id="278"/>
            <p14:sldId id="294"/>
            <p14:sldId id="295"/>
            <p14:sldId id="293"/>
            <p14:sldId id="297"/>
            <p14:sldId id="298"/>
            <p14:sldId id="299"/>
            <p14:sldId id="300"/>
          </p14:sldIdLst>
        </p14:section>
        <p14:section name="Untitled Section" id="{92500F52-417E-4802-ADA2-12A8FD27AE44}">
          <p14:sldIdLst>
            <p14:sldId id="301"/>
            <p14:sldId id="302"/>
            <p14:sldId id="303"/>
            <p14:sldId id="304"/>
            <p14:sldId id="305"/>
            <p14:sldId id="306"/>
            <p14:sldId id="307"/>
          </p14:sldIdLst>
        </p14:section>
        <p14:section name="Untitled Section" id="{1A076353-E4EC-4AA5-A695-27898FA3D751}">
          <p14:sldIdLst>
            <p14:sldId id="308"/>
            <p14:sldId id="309"/>
            <p14:sldId id="272"/>
            <p14:sldId id="296"/>
            <p14:sldId id="276"/>
            <p14:sldId id="258"/>
            <p14:sldId id="259"/>
            <p14:sldId id="261"/>
            <p14:sldId id="31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2" d="100"/>
          <a:sy n="72" d="100"/>
        </p:scale>
        <p:origin x="-124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wnloads\FER%20Frekvencije%20(3)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wnloads\FER%20Frekvencije%20(3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wnloads\FER%20Frekvencije%20(3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wnloads\FER%20Frekvencije%20(3)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Birodi\Downloads\FER%20Frekvencije%20(3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zanimanje%20(2)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Sheet2!$A$22:$A$31</c:f>
              <c:strCache>
                <c:ptCount val="10"/>
                <c:pt idx="0">
                  <c:v>Smanjenje nezaposlenosti</c:v>
                </c:pt>
                <c:pt idx="1">
                  <c:v>Unapređenje infrastrukture (struja. voda...</c:v>
                </c:pt>
                <c:pt idx="2">
                  <c:v>Smanjenje siromaštva</c:v>
                </c:pt>
                <c:pt idx="3">
                  <c:v>Smanjenje kriminala i korupcije</c:v>
                </c:pt>
                <c:pt idx="4">
                  <c:v>Unapređenje bezbednosti i slobode kretanja</c:v>
                </c:pt>
                <c:pt idx="5">
                  <c:v>Unapređenje vladavine prava i zakona</c:v>
                </c:pt>
                <c:pt idx="6">
                  <c:v>Veći uticaj Srba na politiku Vlade Srbije</c:v>
                </c:pt>
                <c:pt idx="7">
                  <c:v>Unapređenje uslova za lečenje</c:v>
                </c:pt>
                <c:pt idx="8">
                  <c:v>Unapređenje kulturnog života</c:v>
                </c:pt>
                <c:pt idx="9">
                  <c:v>Unapređenje uslova za razvoj preduzetništva</c:v>
                </c:pt>
              </c:strCache>
            </c:strRef>
          </c:cat>
          <c:val>
            <c:numRef>
              <c:f>Sheet2!$B$22:$B$31</c:f>
              <c:numCache>
                <c:formatCode>General</c:formatCode>
                <c:ptCount val="10"/>
                <c:pt idx="0">
                  <c:v>14.3</c:v>
                </c:pt>
                <c:pt idx="1">
                  <c:v>11.2</c:v>
                </c:pt>
                <c:pt idx="2">
                  <c:v>10.1</c:v>
                </c:pt>
                <c:pt idx="3">
                  <c:v>9.6</c:v>
                </c:pt>
                <c:pt idx="4">
                  <c:v>9.3000000000000007</c:v>
                </c:pt>
                <c:pt idx="5">
                  <c:v>7.4</c:v>
                </c:pt>
                <c:pt idx="6">
                  <c:v>6.3</c:v>
                </c:pt>
                <c:pt idx="7">
                  <c:v>4.7</c:v>
                </c:pt>
                <c:pt idx="8">
                  <c:v>4.2</c:v>
                </c:pt>
                <c:pt idx="9">
                  <c:v>3.4</c:v>
                </c:pt>
              </c:numCache>
            </c:numRef>
          </c:val>
        </c:ser>
        <c:overlap val="100"/>
        <c:axId val="76009472"/>
        <c:axId val="76011008"/>
      </c:barChart>
      <c:catAx>
        <c:axId val="76009472"/>
        <c:scaling>
          <c:orientation val="minMax"/>
        </c:scaling>
        <c:axPos val="b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76011008"/>
        <c:crosses val="autoZero"/>
        <c:auto val="1"/>
        <c:lblAlgn val="ctr"/>
        <c:lblOffset val="100"/>
      </c:catAx>
      <c:valAx>
        <c:axId val="76011008"/>
        <c:scaling>
          <c:orientation val="minMax"/>
        </c:scaling>
        <c:axPos val="l"/>
        <c:majorGridlines/>
        <c:numFmt formatCode="General" sourceLinked="1"/>
        <c:tickLblPos val="nextTo"/>
        <c:crossAx val="76009472"/>
        <c:crosses val="autoZero"/>
        <c:crossBetween val="between"/>
      </c:valAx>
    </c:plotArea>
    <c:plotVisOnly val="1"/>
    <c:dispBlanksAs val="gap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9.0641204896116934E-2"/>
          <c:y val="3.9548022598870074E-2"/>
          <c:w val="0.9031282655088676"/>
          <c:h val="0.68957916277414477"/>
        </c:manualLayout>
      </c:layout>
      <c:bar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Sheet2!$D$21:$D$48</c:f>
              <c:strCache>
                <c:ptCount val="28"/>
                <c:pt idx="0">
                  <c:v>Adrijana Hodžić </c:v>
                </c:pt>
                <c:pt idx="1">
                  <c:v>Agim Čeku </c:v>
                </c:pt>
                <c:pt idx="2">
                  <c:v>Albin Kurti </c:v>
                </c:pt>
                <c:pt idx="3">
                  <c:v>Aleksandar Jablanović</c:v>
                </c:pt>
                <c:pt idx="4">
                  <c:v>Atifeta Jahjaga </c:v>
                </c:pt>
                <c:pt idx="5">
                  <c:v>Basri Musmurati</c:v>
                </c:pt>
                <c:pt idx="6">
                  <c:v>Besim Hoti </c:v>
                </c:pt>
                <c:pt idx="7">
                  <c:v>Branimir Stojanović - </c:v>
                </c:pt>
                <c:pt idx="8">
                  <c:v>Dalibor Jevtić </c:v>
                </c:pt>
                <c:pt idx="9">
                  <c:v>Dragan Jablanović</c:v>
                </c:pt>
                <c:pt idx="10">
                  <c:v>Dragan Nikolić </c:v>
                </c:pt>
                <c:pt idx="11">
                  <c:v>Edita Tahiri</c:v>
                </c:pt>
                <c:pt idx="12">
                  <c:v>Emir Azemi</c:v>
                </c:pt>
                <c:pt idx="13">
                  <c:v>Enver Hodžaj </c:v>
                </c:pt>
                <c:pt idx="14">
                  <c:v>Goran Rakić </c:v>
                </c:pt>
                <c:pt idx="15">
                  <c:v>Hašim Tači</c:v>
                </c:pt>
                <c:pt idx="16">
                  <c:v>Ksenija Božović </c:v>
                </c:pt>
                <c:pt idx="17">
                  <c:v>Ljubomir Marić</c:v>
                </c:pt>
                <c:pt idx="18">
                  <c:v>Nemanja Jakšić</c:v>
                </c:pt>
                <c:pt idx="19">
                  <c:v>Nenad Rašić</c:v>
                </c:pt>
                <c:pt idx="20">
                  <c:v>Petar Miletić </c:v>
                </c:pt>
                <c:pt idx="21">
                  <c:v>Prenk Đetaj</c:v>
                </c:pt>
                <c:pt idx="22">
                  <c:v>Radenko Nedeljković </c:v>
                </c:pt>
                <c:pt idx="23">
                  <c:v>Špend Ahmeti </c:v>
                </c:pt>
                <c:pt idx="24">
                  <c:v>Usmen Baldži </c:v>
                </c:pt>
                <c:pt idx="25">
                  <c:v>Vladeta Kostić </c:v>
                </c:pt>
                <c:pt idx="26">
                  <c:v>Vučina Janković </c:v>
                </c:pt>
                <c:pt idx="27">
                  <c:v>Zvonimir Mihajlović</c:v>
                </c:pt>
              </c:strCache>
            </c:strRef>
          </c:cat>
          <c:val>
            <c:numRef>
              <c:f>Sheet2!$E$21:$E$48</c:f>
              <c:numCache>
                <c:formatCode>General</c:formatCode>
                <c:ptCount val="28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5</c:v>
                </c:pt>
                <c:pt idx="9">
                  <c:v>3</c:v>
                </c:pt>
                <c:pt idx="10">
                  <c:v>1</c:v>
                </c:pt>
                <c:pt idx="11">
                  <c:v>9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</c:numCache>
            </c:numRef>
          </c:val>
        </c:ser>
        <c:overlap val="100"/>
        <c:axId val="78877440"/>
        <c:axId val="78878976"/>
      </c:barChart>
      <c:catAx>
        <c:axId val="78877440"/>
        <c:scaling>
          <c:orientation val="minMax"/>
        </c:scaling>
        <c:axPos val="b"/>
        <c:tickLblPos val="nextTo"/>
        <c:crossAx val="78878976"/>
        <c:crosses val="autoZero"/>
        <c:auto val="1"/>
        <c:lblAlgn val="ctr"/>
        <c:lblOffset val="100"/>
      </c:catAx>
      <c:valAx>
        <c:axId val="78878976"/>
        <c:scaling>
          <c:orientation val="minMax"/>
        </c:scaling>
        <c:axPos val="l"/>
        <c:majorGridlines/>
        <c:numFmt formatCode="General" sourceLinked="1"/>
        <c:tickLblPos val="nextTo"/>
        <c:crossAx val="78877440"/>
        <c:crosses val="autoZero"/>
        <c:crossBetween val="between"/>
      </c:valAx>
    </c:plotArea>
    <c:plotVisOnly val="1"/>
    <c:dispBlanksAs val="gap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Sheet2!$D$81:$D$111</c:f>
              <c:strCache>
                <c:ptCount val="31"/>
                <c:pt idx="0">
                  <c:v>Formiranje  institucija na Kosovu</c:v>
                </c:pt>
                <c:pt idx="1">
                  <c:v>Bezbednost</c:v>
                </c:pt>
                <c:pt idx="2">
                  <c:v>Normalizacija odnosa</c:v>
                </c:pt>
                <c:pt idx="3">
                  <c:v>EU integracije Srbije</c:v>
                </c:pt>
                <c:pt idx="4">
                  <c:v>Povratak raseljenih</c:v>
                </c:pt>
                <c:pt idx="5">
                  <c:v>Tehnički dijalog</c:v>
                </c:pt>
                <c:pt idx="6">
                  <c:v>Zajednica srpskih opština </c:v>
                </c:pt>
                <c:pt idx="7">
                  <c:v>Kritika međunarodnih organizacija</c:v>
                </c:pt>
                <c:pt idx="8">
                  <c:v>Reakcije zvaničnika</c:v>
                </c:pt>
                <c:pt idx="9">
                  <c:v>Pravosuđe</c:v>
                </c:pt>
                <c:pt idx="10">
                  <c:v>Sloboda kretanja </c:v>
                </c:pt>
                <c:pt idx="11">
                  <c:v>Tok implementacije Briselskog sporazuma</c:v>
                </c:pt>
                <c:pt idx="12">
                  <c:v>Kritika Briselskog sporazuma</c:v>
                </c:pt>
                <c:pt idx="13">
                  <c:v>Elektroprivreda</c:v>
                </c:pt>
                <c:pt idx="14">
                  <c:v>Obrazovanje</c:v>
                </c:pt>
                <c:pt idx="15">
                  <c:v>Razvoj ekonomije/privrede</c:v>
                </c:pt>
                <c:pt idx="16">
                  <c:v>Integrisana carina</c:v>
                </c:pt>
                <c:pt idx="17">
                  <c:v>Policija</c:v>
                </c:pt>
                <c:pt idx="18">
                  <c:v>Vojska Kosova</c:v>
                </c:pt>
                <c:pt idx="19">
                  <c:v>Sastanci srpskih zvaničnika sa inostranim diplomatama</c:v>
                </c:pt>
                <c:pt idx="20">
                  <c:v>Univerzitetske diplome</c:v>
                </c:pt>
                <c:pt idx="21">
                  <c:v>Informisanje</c:v>
                </c:pt>
                <c:pt idx="22">
                  <c:v>Katastar</c:v>
                </c:pt>
                <c:pt idx="23">
                  <c:v>Transparentnost procesa </c:v>
                </c:pt>
                <c:pt idx="24">
                  <c:v>Status Kosova</c:v>
                </c:pt>
                <c:pt idx="25">
                  <c:v>Institucionalno-normativni okviri Srbije</c:v>
                </c:pt>
                <c:pt idx="26">
                  <c:v>Telekomunikacije</c:v>
                </c:pt>
                <c:pt idx="27">
                  <c:v>Zdravstvo</c:v>
                </c:pt>
                <c:pt idx="28">
                  <c:v>Registarske tablice</c:v>
                </c:pt>
                <c:pt idx="29">
                  <c:v>Penzije Albanaca</c:v>
                </c:pt>
                <c:pt idx="30">
                  <c:v>Info o postupcima međunarodnih organizacija</c:v>
                </c:pt>
              </c:strCache>
            </c:strRef>
          </c:cat>
          <c:val>
            <c:numRef>
              <c:f>Sheet2!$E$81:$E$111</c:f>
              <c:numCache>
                <c:formatCode>General</c:formatCode>
                <c:ptCount val="31"/>
                <c:pt idx="0">
                  <c:v>51</c:v>
                </c:pt>
                <c:pt idx="1">
                  <c:v>30</c:v>
                </c:pt>
                <c:pt idx="2">
                  <c:v>29</c:v>
                </c:pt>
                <c:pt idx="3">
                  <c:v>19</c:v>
                </c:pt>
                <c:pt idx="4">
                  <c:v>16</c:v>
                </c:pt>
                <c:pt idx="5">
                  <c:v>15</c:v>
                </c:pt>
                <c:pt idx="6">
                  <c:v>15</c:v>
                </c:pt>
                <c:pt idx="7">
                  <c:v>12</c:v>
                </c:pt>
                <c:pt idx="8">
                  <c:v>10</c:v>
                </c:pt>
                <c:pt idx="9">
                  <c:v>8</c:v>
                </c:pt>
                <c:pt idx="10">
                  <c:v>8</c:v>
                </c:pt>
                <c:pt idx="11">
                  <c:v>6</c:v>
                </c:pt>
                <c:pt idx="12">
                  <c:v>6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4</c:v>
                </c:pt>
                <c:pt idx="18">
                  <c:v>3</c:v>
                </c:pt>
                <c:pt idx="19">
                  <c:v>3</c:v>
                </c:pt>
                <c:pt idx="20">
                  <c:v>2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</c:numCache>
            </c:numRef>
          </c:val>
        </c:ser>
        <c:overlap val="100"/>
        <c:axId val="78915840"/>
        <c:axId val="78921728"/>
      </c:barChart>
      <c:catAx>
        <c:axId val="78915840"/>
        <c:scaling>
          <c:orientation val="minMax"/>
        </c:scaling>
        <c:axPos val="b"/>
        <c:tickLblPos val="nextTo"/>
        <c:crossAx val="78921728"/>
        <c:crosses val="autoZero"/>
        <c:auto val="1"/>
        <c:lblAlgn val="ctr"/>
        <c:lblOffset val="100"/>
      </c:catAx>
      <c:valAx>
        <c:axId val="78921728"/>
        <c:scaling>
          <c:orientation val="minMax"/>
        </c:scaling>
        <c:axPos val="l"/>
        <c:majorGridlines/>
        <c:numFmt formatCode="General" sourceLinked="1"/>
        <c:tickLblPos val="nextTo"/>
        <c:crossAx val="78915840"/>
        <c:crosses val="autoZero"/>
        <c:crossBetween val="between"/>
      </c:valAx>
    </c:plotArea>
    <c:plotVisOnly val="1"/>
    <c:dispBlanksAs val="gap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Sheet2!$A$5:$A$13</c:f>
              <c:strCache>
                <c:ptCount val="9"/>
                <c:pt idx="0">
                  <c:v>Vrtića</c:v>
                </c:pt>
                <c:pt idx="1">
                  <c:v>Škola</c:v>
                </c:pt>
                <c:pt idx="2">
                  <c:v>Pošte</c:v>
                </c:pt>
                <c:pt idx="3">
                  <c:v>Zdravstvenih institucija</c:v>
                </c:pt>
                <c:pt idx="4">
                  <c:v>Elektrodistribucije</c:v>
                </c:pt>
                <c:pt idx="5">
                  <c:v>Opštinske administracije</c:v>
                </c:pt>
                <c:pt idx="6">
                  <c:v>Policije</c:v>
                </c:pt>
                <c:pt idx="7">
                  <c:v>Sudova</c:v>
                </c:pt>
                <c:pt idx="8">
                  <c:v>Tužilaštava </c:v>
                </c:pt>
              </c:strCache>
            </c:strRef>
          </c:cat>
          <c:val>
            <c:numRef>
              <c:f>Sheet2!$B$5:$B$13</c:f>
              <c:numCache>
                <c:formatCode>General</c:formatCode>
                <c:ptCount val="9"/>
                <c:pt idx="0">
                  <c:v>3.8</c:v>
                </c:pt>
                <c:pt idx="1">
                  <c:v>3.5</c:v>
                </c:pt>
                <c:pt idx="2">
                  <c:v>3.5</c:v>
                </c:pt>
                <c:pt idx="3">
                  <c:v>2.9</c:v>
                </c:pt>
                <c:pt idx="4">
                  <c:v>2.8</c:v>
                </c:pt>
                <c:pt idx="5">
                  <c:v>2.5</c:v>
                </c:pt>
                <c:pt idx="6">
                  <c:v>1.8</c:v>
                </c:pt>
                <c:pt idx="7">
                  <c:v>1.8</c:v>
                </c:pt>
                <c:pt idx="8">
                  <c:v>1.7</c:v>
                </c:pt>
              </c:numCache>
            </c:numRef>
          </c:val>
        </c:ser>
        <c:overlap val="100"/>
        <c:axId val="76182656"/>
        <c:axId val="76184192"/>
      </c:barChart>
      <c:catAx>
        <c:axId val="7618265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76184192"/>
        <c:crosses val="autoZero"/>
        <c:auto val="1"/>
        <c:lblAlgn val="ctr"/>
        <c:lblOffset val="100"/>
      </c:catAx>
      <c:valAx>
        <c:axId val="76184192"/>
        <c:scaling>
          <c:orientation val="minMax"/>
        </c:scaling>
        <c:axPos val="l"/>
        <c:majorGridlines/>
        <c:numFmt formatCode="General" sourceLinked="1"/>
        <c:tickLblPos val="nextTo"/>
        <c:crossAx val="76182656"/>
        <c:crosses val="autoZero"/>
        <c:crossBetween val="between"/>
      </c:valAx>
    </c:plotArea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Sheet2!$A$62:$A$67</c:f>
              <c:strCache>
                <c:ptCount val="6"/>
                <c:pt idx="0">
                  <c:v>Osrednje</c:v>
                </c:pt>
                <c:pt idx="1">
                  <c:v>Intenzivno</c:v>
                </c:pt>
                <c:pt idx="2">
                  <c:v>Veoma slabo</c:v>
                </c:pt>
                <c:pt idx="3">
                  <c:v>Slabo</c:v>
                </c:pt>
                <c:pt idx="4">
                  <c:v>Veoma intenzivno</c:v>
                </c:pt>
                <c:pt idx="5">
                  <c:v>Ne sećam se</c:v>
                </c:pt>
              </c:strCache>
            </c:strRef>
          </c:cat>
          <c:val>
            <c:numRef>
              <c:f>Sheet2!$B$62:$B$67</c:f>
              <c:numCache>
                <c:formatCode>General</c:formatCode>
                <c:ptCount val="6"/>
                <c:pt idx="0">
                  <c:v>31.9</c:v>
                </c:pt>
                <c:pt idx="1">
                  <c:v>21</c:v>
                </c:pt>
                <c:pt idx="2">
                  <c:v>16.2</c:v>
                </c:pt>
                <c:pt idx="3">
                  <c:v>12.5</c:v>
                </c:pt>
                <c:pt idx="4">
                  <c:v>10.7</c:v>
                </c:pt>
                <c:pt idx="5">
                  <c:v>7.7</c:v>
                </c:pt>
              </c:numCache>
            </c:numRef>
          </c:val>
        </c:ser>
        <c:overlap val="100"/>
        <c:axId val="76200960"/>
        <c:axId val="78004992"/>
      </c:barChart>
      <c:catAx>
        <c:axId val="7620096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78004992"/>
        <c:crosses val="autoZero"/>
        <c:auto val="1"/>
        <c:lblAlgn val="ctr"/>
        <c:lblOffset val="100"/>
      </c:catAx>
      <c:valAx>
        <c:axId val="78004992"/>
        <c:scaling>
          <c:orientation val="minMax"/>
        </c:scaling>
        <c:axPos val="l"/>
        <c:majorGridlines/>
        <c:numFmt formatCode="General" sourceLinked="1"/>
        <c:tickLblPos val="nextTo"/>
        <c:crossAx val="76200960"/>
        <c:crosses val="autoZero"/>
        <c:crossBetween val="between"/>
      </c:valAx>
    </c:plotArea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ser>
          <c:idx val="0"/>
          <c:order val="0"/>
          <c:explosion val="25"/>
          <c:dLbls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Val val="1"/>
            <c:showLeaderLines val="1"/>
          </c:dLbls>
          <c:cat>
            <c:strRef>
              <c:f>Sheet2!$A$89:$A$92</c:f>
              <c:strCache>
                <c:ptCount val="4"/>
                <c:pt idx="0">
                  <c:v>Ne, ali znam za mene bitne informacije</c:v>
                </c:pt>
                <c:pt idx="1">
                  <c:v>Ne</c:v>
                </c:pt>
                <c:pt idx="2">
                  <c:v>Da, ali ne u celosti</c:v>
                </c:pt>
                <c:pt idx="3">
                  <c:v>Da, u celosti</c:v>
                </c:pt>
              </c:strCache>
            </c:strRef>
          </c:cat>
          <c:val>
            <c:numRef>
              <c:f>Sheet2!$B$89:$B$92</c:f>
              <c:numCache>
                <c:formatCode>General</c:formatCode>
                <c:ptCount val="4"/>
                <c:pt idx="0">
                  <c:v>39.4</c:v>
                </c:pt>
                <c:pt idx="1">
                  <c:v>33.5</c:v>
                </c:pt>
                <c:pt idx="2">
                  <c:v>17.600000000000001</c:v>
                </c:pt>
                <c:pt idx="3">
                  <c:v>9.4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94134587343249"/>
          <c:y val="0.1688681502698984"/>
          <c:w val="0.32132728200641636"/>
          <c:h val="0.63981521722559576"/>
        </c:manualLayout>
      </c:layout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Sheet2!$B$132</c:f>
              <c:strCache>
                <c:ptCount val="1"/>
                <c:pt idx="0">
                  <c:v>severu Kosova</c:v>
                </c:pt>
              </c:strCache>
            </c:strRef>
          </c:tx>
          <c:dLbls>
            <c:showVal val="1"/>
          </c:dLbls>
          <c:cat>
            <c:strRef>
              <c:f>Sheet2!$A$133:$A$137</c:f>
              <c:strCache>
                <c:ptCount val="5"/>
                <c:pt idx="0">
                  <c:v>Pogoršati</c:v>
                </c:pt>
                <c:pt idx="1">
                  <c:v>Značajno pogoršati</c:v>
                </c:pt>
                <c:pt idx="2">
                  <c:v>Ostati isti</c:v>
                </c:pt>
                <c:pt idx="3">
                  <c:v>Unaprediti</c:v>
                </c:pt>
                <c:pt idx="4">
                  <c:v>Značajno unaprediti</c:v>
                </c:pt>
              </c:strCache>
            </c:strRef>
          </c:cat>
          <c:val>
            <c:numRef>
              <c:f>Sheet2!$B$133:$B$137</c:f>
              <c:numCache>
                <c:formatCode>General</c:formatCode>
                <c:ptCount val="5"/>
                <c:pt idx="0">
                  <c:v>34.200000000000003</c:v>
                </c:pt>
                <c:pt idx="1">
                  <c:v>31.5</c:v>
                </c:pt>
                <c:pt idx="2">
                  <c:v>25.9</c:v>
                </c:pt>
                <c:pt idx="3">
                  <c:v>6.5</c:v>
                </c:pt>
                <c:pt idx="4">
                  <c:v>2</c:v>
                </c:pt>
              </c:numCache>
            </c:numRef>
          </c:val>
        </c:ser>
        <c:overlap val="100"/>
        <c:axId val="78050432"/>
        <c:axId val="77840768"/>
      </c:barChart>
      <c:catAx>
        <c:axId val="78050432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77840768"/>
        <c:crosses val="autoZero"/>
        <c:auto val="1"/>
        <c:lblAlgn val="ctr"/>
        <c:lblOffset val="100"/>
      </c:catAx>
      <c:valAx>
        <c:axId val="77840768"/>
        <c:scaling>
          <c:orientation val="minMax"/>
        </c:scaling>
        <c:axPos val="l"/>
        <c:majorGridlines/>
        <c:numFmt formatCode="General" sourceLinked="1"/>
        <c:tickLblPos val="nextTo"/>
        <c:crossAx val="78050432"/>
        <c:crosses val="autoZero"/>
        <c:crossBetween val="between"/>
      </c:valAx>
    </c:plotArea>
    <c:plotVisOnly val="1"/>
    <c:dispBlanksAs val="gap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plotArea>
      <c:layout/>
      <c:pieChart>
        <c:varyColors val="1"/>
        <c:ser>
          <c:idx val="0"/>
          <c:order val="0"/>
          <c:explosion val="25"/>
          <c:dLbls>
            <c:showVal val="1"/>
            <c:showLeaderLines val="1"/>
          </c:dLbls>
          <c:cat>
            <c:strRef>
              <c:f>Sheet3!$D$7:$D$8</c:f>
              <c:strCache>
                <c:ptCount val="2"/>
                <c:pt idx="0">
                  <c:v>Sprovedeno</c:v>
                </c:pt>
                <c:pt idx="1">
                  <c:v>Nesprovedeno</c:v>
                </c:pt>
              </c:strCache>
            </c:strRef>
          </c:cat>
          <c:val>
            <c:numRef>
              <c:f>Sheet3!$E$7:$E$8</c:f>
              <c:numCache>
                <c:formatCode>General</c:formatCode>
                <c:ptCount val="2"/>
                <c:pt idx="0">
                  <c:v>3</c:v>
                </c:pt>
                <c:pt idx="1">
                  <c:v>8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view3D>
      <c:rAngAx val="1"/>
    </c:view3D>
    <c:plotArea>
      <c:layout>
        <c:manualLayout>
          <c:layoutTarget val="inner"/>
          <c:xMode val="edge"/>
          <c:yMode val="edge"/>
          <c:x val="9.5223354433637011E-2"/>
          <c:y val="4.1666666666666664E-2"/>
          <c:w val="0.86229298543564381"/>
          <c:h val="0.84994903762029805"/>
        </c:manualLayout>
      </c:layout>
      <c:bar3D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Sheet6!$E$7:$E$9</c:f>
              <c:strCache>
                <c:ptCount val="3"/>
                <c:pt idx="0">
                  <c:v>Nerealizovano</c:v>
                </c:pt>
                <c:pt idx="1">
                  <c:v>Potpuno realizovano</c:v>
                </c:pt>
                <c:pt idx="2">
                  <c:v>Deimično relizovano</c:v>
                </c:pt>
              </c:strCache>
            </c:strRef>
          </c:cat>
          <c:val>
            <c:numRef>
              <c:f>Sheet6!$F$7:$F$9</c:f>
              <c:numCache>
                <c:formatCode>General</c:formatCode>
                <c:ptCount val="3"/>
                <c:pt idx="0">
                  <c:v>12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</c:ser>
        <c:shape val="box"/>
        <c:axId val="76590080"/>
        <c:axId val="78357248"/>
        <c:axId val="0"/>
      </c:bar3DChart>
      <c:catAx>
        <c:axId val="76590080"/>
        <c:scaling>
          <c:orientation val="minMax"/>
        </c:scaling>
        <c:axPos val="b"/>
        <c:tickLblPos val="nextTo"/>
        <c:crossAx val="78357248"/>
        <c:crosses val="autoZero"/>
        <c:auto val="1"/>
        <c:lblAlgn val="ctr"/>
        <c:lblOffset val="100"/>
      </c:catAx>
      <c:valAx>
        <c:axId val="78357248"/>
        <c:scaling>
          <c:orientation val="minMax"/>
        </c:scaling>
        <c:axPos val="l"/>
        <c:majorGridlines/>
        <c:numFmt formatCode="General" sourceLinked="1"/>
        <c:tickLblPos val="nextTo"/>
        <c:crossAx val="76590080"/>
        <c:crosses val="autoZero"/>
        <c:crossBetween val="between"/>
      </c:valAx>
    </c:plotArea>
    <c:plotVisOnly val="1"/>
    <c:dispBlanksAs val="gap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Sheet6!$E$17:$E$29</c:f>
              <c:strCache>
                <c:ptCount val="13"/>
                <c:pt idx="0">
                  <c:v>RTS</c:v>
                </c:pt>
                <c:pt idx="1">
                  <c:v>B92</c:v>
                </c:pt>
                <c:pt idx="2">
                  <c:v>Pink</c:v>
                </c:pt>
                <c:pt idx="3">
                  <c:v>Novosti</c:v>
                </c:pt>
                <c:pt idx="4">
                  <c:v>Danas</c:v>
                </c:pt>
                <c:pt idx="5">
                  <c:v>Bic</c:v>
                </c:pt>
                <c:pt idx="6">
                  <c:v>Kosma </c:v>
                </c:pt>
                <c:pt idx="7">
                  <c:v>Radio Kontakt plus</c:v>
                </c:pt>
                <c:pt idx="8">
                  <c:v>Most</c:v>
                </c:pt>
                <c:pt idx="9">
                  <c:v>TV Kiss</c:v>
                </c:pt>
                <c:pt idx="10">
                  <c:v>RTK 2</c:v>
                </c:pt>
                <c:pt idx="11">
                  <c:v>TV Puls</c:v>
                </c:pt>
                <c:pt idx="12">
                  <c:v>KIM radio</c:v>
                </c:pt>
              </c:strCache>
            </c:strRef>
          </c:cat>
          <c:val>
            <c:numRef>
              <c:f>Sheet6!$F$17:$F$29</c:f>
              <c:numCache>
                <c:formatCode>General</c:formatCode>
                <c:ptCount val="13"/>
                <c:pt idx="0">
                  <c:v>9.5</c:v>
                </c:pt>
                <c:pt idx="1">
                  <c:v>7</c:v>
                </c:pt>
                <c:pt idx="2">
                  <c:v>11</c:v>
                </c:pt>
                <c:pt idx="3">
                  <c:v>11.3</c:v>
                </c:pt>
                <c:pt idx="4">
                  <c:v>14.2</c:v>
                </c:pt>
                <c:pt idx="5">
                  <c:v>12.8</c:v>
                </c:pt>
                <c:pt idx="6">
                  <c:v>16.7</c:v>
                </c:pt>
                <c:pt idx="7">
                  <c:v>20.5</c:v>
                </c:pt>
                <c:pt idx="8">
                  <c:v>16.3</c:v>
                </c:pt>
                <c:pt idx="9">
                  <c:v>18.399999999999999</c:v>
                </c:pt>
                <c:pt idx="10">
                  <c:v>9.1</c:v>
                </c:pt>
                <c:pt idx="11">
                  <c:v>11.9</c:v>
                </c:pt>
                <c:pt idx="12">
                  <c:v>6.8</c:v>
                </c:pt>
              </c:numCache>
            </c:numRef>
          </c:val>
        </c:ser>
        <c:overlap val="100"/>
        <c:axId val="78767232"/>
        <c:axId val="78768768"/>
      </c:barChart>
      <c:catAx>
        <c:axId val="78767232"/>
        <c:scaling>
          <c:orientation val="minMax"/>
        </c:scaling>
        <c:axPos val="b"/>
        <c:tickLblPos val="nextTo"/>
        <c:crossAx val="78768768"/>
        <c:crosses val="autoZero"/>
        <c:auto val="1"/>
        <c:lblAlgn val="ctr"/>
        <c:lblOffset val="100"/>
      </c:catAx>
      <c:valAx>
        <c:axId val="78768768"/>
        <c:scaling>
          <c:orientation val="minMax"/>
        </c:scaling>
        <c:axPos val="l"/>
        <c:majorGridlines/>
        <c:numFmt formatCode="General" sourceLinked="1"/>
        <c:tickLblPos val="nextTo"/>
        <c:crossAx val="78767232"/>
        <c:crosses val="autoZero"/>
        <c:crossBetween val="between"/>
      </c:valAx>
    </c:plotArea>
    <c:plotVisOnly val="1"/>
    <c:dispBlanksAs val="gap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6.4262270954448517E-2"/>
          <c:y val="4.8022598870056499E-2"/>
          <c:w val="0.91860377265925874"/>
          <c:h val="0.68153876951821679"/>
        </c:manualLayout>
      </c:layout>
      <c:barChart>
        <c:barDir val="col"/>
        <c:grouping val="stacked"/>
        <c:ser>
          <c:idx val="0"/>
          <c:order val="0"/>
          <c:dLbls>
            <c:showVal val="1"/>
          </c:dLbls>
          <c:cat>
            <c:strRef>
              <c:f>Sheet2!$D$7:$D$18</c:f>
              <c:strCache>
                <c:ptCount val="12"/>
                <c:pt idx="0">
                  <c:v>Aleksandar Vučić </c:v>
                </c:pt>
                <c:pt idx="1">
                  <c:v>Dejan Pavićević</c:v>
                </c:pt>
                <c:pt idx="2">
                  <c:v>Ivica Dačić</c:v>
                </c:pt>
                <c:pt idx="3">
                  <c:v>Jadranka Joksimović </c:v>
                </c:pt>
                <c:pt idx="4">
                  <c:v>Jonuz Musliju </c:v>
                </c:pt>
                <c:pt idx="5">
                  <c:v>Marko Đurić </c:v>
                </c:pt>
                <c:pt idx="6">
                  <c:v>Milivoje Mihajlović </c:v>
                </c:pt>
                <c:pt idx="7">
                  <c:v>Milovan Drecun </c:v>
                </c:pt>
                <c:pt idx="8">
                  <c:v>Momir Stojanović </c:v>
                </c:pt>
                <c:pt idx="9">
                  <c:v>Nebojša Stefanović </c:v>
                </c:pt>
                <c:pt idx="10">
                  <c:v>Tanja Miščević </c:v>
                </c:pt>
                <c:pt idx="11">
                  <c:v>Tomislav Nikolić </c:v>
                </c:pt>
              </c:strCache>
            </c:strRef>
          </c:cat>
          <c:val>
            <c:numRef>
              <c:f>Sheet2!$E$7:$E$18</c:f>
              <c:numCache>
                <c:formatCode>General</c:formatCode>
                <c:ptCount val="12"/>
                <c:pt idx="0">
                  <c:v>4</c:v>
                </c:pt>
                <c:pt idx="1">
                  <c:v>6</c:v>
                </c:pt>
                <c:pt idx="2">
                  <c:v>5</c:v>
                </c:pt>
                <c:pt idx="3">
                  <c:v>3</c:v>
                </c:pt>
                <c:pt idx="4">
                  <c:v>1</c:v>
                </c:pt>
                <c:pt idx="5">
                  <c:v>46</c:v>
                </c:pt>
                <c:pt idx="6">
                  <c:v>1</c:v>
                </c:pt>
                <c:pt idx="7">
                  <c:v>6</c:v>
                </c:pt>
                <c:pt idx="8">
                  <c:v>1</c:v>
                </c:pt>
                <c:pt idx="9">
                  <c:v>1</c:v>
                </c:pt>
                <c:pt idx="10">
                  <c:v>3</c:v>
                </c:pt>
                <c:pt idx="11">
                  <c:v>1</c:v>
                </c:pt>
              </c:numCache>
            </c:numRef>
          </c:val>
        </c:ser>
        <c:overlap val="100"/>
        <c:axId val="78864384"/>
        <c:axId val="78865920"/>
      </c:barChart>
      <c:catAx>
        <c:axId val="78864384"/>
        <c:scaling>
          <c:orientation val="minMax"/>
        </c:scaling>
        <c:axPos val="b"/>
        <c:tickLblPos val="nextTo"/>
        <c:txPr>
          <a:bodyPr/>
          <a:lstStyle/>
          <a:p>
            <a:pPr>
              <a:defRPr b="1"/>
            </a:pPr>
            <a:endParaRPr lang="en-US"/>
          </a:p>
        </c:txPr>
        <c:crossAx val="78865920"/>
        <c:crosses val="autoZero"/>
        <c:auto val="1"/>
        <c:lblAlgn val="ctr"/>
        <c:lblOffset val="100"/>
      </c:catAx>
      <c:valAx>
        <c:axId val="78865920"/>
        <c:scaling>
          <c:orientation val="minMax"/>
        </c:scaling>
        <c:axPos val="l"/>
        <c:majorGridlines/>
        <c:numFmt formatCode="General" sourceLinked="1"/>
        <c:tickLblPos val="nextTo"/>
        <c:crossAx val="78864384"/>
        <c:crosses val="autoZero"/>
        <c:crossBetween val="between"/>
      </c:valAx>
    </c:plotArea>
    <c:plotVisOnly val="1"/>
    <c:dispBlanksAs val="gap"/>
  </c:chart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0.86713</cdr:y>
    </cdr:from>
    <cdr:to>
      <cdr:x>0.99675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4336897"/>
          <a:ext cx="9114310" cy="664522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9CF69A4-8EA3-4664-BDBF-E5BB2896F7D3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5CF434A-1990-4174-919D-597046697E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80486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C9290667-9BF6-4DE0-A9CB-188D840298E1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F691BC8-2167-4904-8C36-5B0FE90FC7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7160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noProof="1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91BC8-2167-4904-8C36-5B0FE90FC78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B737E4B-1BF8-4F1C-936D-633F4ED46AB0}" type="datetimeFigureOut">
              <a:rPr lang="en-US" smtClean="0"/>
              <a:pPr/>
              <a:t>2/3/2015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4E34999-D6D5-48F1-B2FC-49E0BB62D6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chemeClr val="tx2"/>
          </a:solidFill>
          <a:latin typeface="Tahoma" pitchFamily="34" charset="0"/>
          <a:ea typeface="Tahoma" pitchFamily="34" charset="0"/>
          <a:cs typeface="Tahoma" pitchFamily="34" charset="0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birodi.rs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84" y="1928802"/>
            <a:ext cx="6477000" cy="2000264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sr-Latn-R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straživanje sprovođenja briselskog sporazuma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Biro za društvena istraživanja (BIRODI)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6143644"/>
            <a:ext cx="2000232" cy="5000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Januar 2015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" name="Picture 6" descr="C:\Jelena\JELENA\BIRODI\501509326544625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2000264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9205" y="285729"/>
            <a:ext cx="2050462" cy="10715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328192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pročitali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Briselski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sporazum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263" y="6209269"/>
            <a:ext cx="28527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112168"/>
          </a:xfrm>
        </p:spPr>
        <p:txBody>
          <a:bodyPr>
            <a:normAutofit/>
          </a:bodyPr>
          <a:lstStyle/>
          <a:p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Vam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prihvatljive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odredbe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Briselskog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208102903"/>
              </p:ext>
            </p:extLst>
          </p:nvPr>
        </p:nvGraphicFramePr>
        <p:xfrm>
          <a:off x="539552" y="1628800"/>
          <a:ext cx="8229600" cy="449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  <a:gridCol w="838200"/>
                <a:gridCol w="1143000"/>
                <a:gridCol w="1219200"/>
              </a:tblGrid>
              <a:tr h="449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da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1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ne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Ne</a:t>
                      </a:r>
                    </a:p>
                  </a:txBody>
                  <a:tcPr marL="0" marR="0" marT="0" marB="0" anchor="b"/>
                </a:tc>
              </a:tr>
              <a:tr h="449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Formiranje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Zajednice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većinskih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srpskih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opština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KiM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41.8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35.7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22.6</a:t>
                      </a:r>
                    </a:p>
                  </a:txBody>
                  <a:tcPr marL="0" marR="0" marT="0" marB="0" anchor="b"/>
                </a:tc>
              </a:tr>
              <a:tr h="449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Zajednica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će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imati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puni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nadzor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u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oblastima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ekonomskog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razvoja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obrazovanja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zdravstva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,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urbanog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ruralnog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planiranja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41.2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22.8</a:t>
                      </a:r>
                    </a:p>
                  </a:txBody>
                  <a:tcPr marL="0" marR="0" marT="0" marB="0" anchor="b"/>
                </a:tc>
              </a:tr>
              <a:tr h="449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Zajednice će imati predsednika, potpredsednika, skupštinu i veće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37.3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23.5</a:t>
                      </a:r>
                    </a:p>
                  </a:txBody>
                  <a:tcPr marL="0" marR="0" marT="0" marB="0" anchor="b"/>
                </a:tc>
              </a:tr>
              <a:tr h="449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Zajednica će imati predstavničku ulogu pri centralnoj vlasti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26.3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41.4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32.4</a:t>
                      </a:r>
                    </a:p>
                  </a:txBody>
                  <a:tcPr marL="0" marR="0" marT="0" marB="0" anchor="b"/>
                </a:tc>
              </a:tr>
              <a:tr h="449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Potpisnici se obavezuju na postizanje sporazuma o telekomunikacijama i energetici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17.4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41.2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41.4</a:t>
                      </a:r>
                    </a:p>
                  </a:txBody>
                  <a:tcPr marL="0" marR="0" marT="0" marB="0" anchor="b"/>
                </a:tc>
              </a:tr>
              <a:tr h="449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Održavanje lokalnih izbora u 2013. godini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16.2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36.9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46.9</a:t>
                      </a:r>
                    </a:p>
                  </a:txBody>
                  <a:tcPr marL="0" marR="0" marT="0" marB="0" anchor="b"/>
                </a:tc>
              </a:tr>
              <a:tr h="449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Policija će biti jedinstvena, integrisana u okvire kosovske policije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33.9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51.3</a:t>
                      </a:r>
                    </a:p>
                  </a:txBody>
                  <a:tcPr marL="0" marR="0" marT="0" marB="0" anchor="b"/>
                </a:tc>
              </a:tr>
              <a:tr h="449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Pripadnicima drugih bezbednosnih srpskih struktura biće ponuđeno mesto u odgovarajućim kosovskim strukturama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12.9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39.3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47.8</a:t>
                      </a:r>
                    </a:p>
                  </a:txBody>
                  <a:tcPr marL="0" marR="0" marT="0" marB="0" anchor="b"/>
                </a:tc>
              </a:tr>
              <a:tr h="44958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Pravosudne vlasti će biti integrisane u okviru kosovskog pravnog okvira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11.3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34.1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54.6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263" y="6229350"/>
            <a:ext cx="28527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Kakva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Vaša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očekivanja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je u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položaj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Srba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nakon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potpisivana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Briselskog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263" y="6229350"/>
            <a:ext cx="28527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357422" y="3286124"/>
            <a:ext cx="6477000" cy="1828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sr-Latn-R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alazi istraživanja sprovođenja briselskog sporazuma 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it-IT" dirty="0"/>
              <a:t>Biro za društvena istraživanja (BIRODI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Pozitivne promene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785926"/>
            <a:ext cx="8153400" cy="4310074"/>
          </a:xfrm>
        </p:spPr>
        <p:txBody>
          <a:bodyPr>
            <a:normAutofit fontScale="62500" lnSpcReduction="20000"/>
          </a:bodyPr>
          <a:lstStyle/>
          <a:p>
            <a:r>
              <a:rPr lang="sr-Latn-R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Relativan rast (osećaja) bezbednosti 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slobode kretanja Srba, </a:t>
            </a:r>
          </a:p>
          <a:p>
            <a:r>
              <a:rPr lang="sr-Latn-R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Delimično unapređenje infrastrukture 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zahvaljujući pre svega sredstvima Republike Srbije koja su distribuirana preko Kancelarije za KiM,</a:t>
            </a:r>
          </a:p>
          <a:p>
            <a:r>
              <a:rPr lang="sr-Latn-R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Delimično pozitivna promenu stava međunarodna zajednice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prema srpskoj zajednici (u političkom smislu, srpska zajednica je sada prepoznata, prema mišljenju ispitanika</a:t>
            </a:r>
            <a:r>
              <a:rPr lang="sr-Latn-R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kao konstruktivna strana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), posebno prema Srbima koji su van severnog dela Kosova, </a:t>
            </a:r>
          </a:p>
          <a:p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Delimično unapređenje </a:t>
            </a:r>
            <a:r>
              <a:rPr lang="sr-Latn-R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rada opštinskih službi 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 opštinama van severa Kosova, </a:t>
            </a:r>
          </a:p>
          <a:p>
            <a:r>
              <a:rPr lang="sr-Latn-R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Formiranje IBM 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(integrisano upravljanje graničnim prelazima na severu Kosova) i proces integracije bezbednosnog osoblja Republike Srbije u Kosovske institucije, </a:t>
            </a:r>
          </a:p>
          <a:p>
            <a:r>
              <a:rPr lang="sr-Latn-R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Održavanje lokalnih izbora 2013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uz već prethodno uspostavljanje oficira za vezu koji pomaže i koordinaciju između međunarodne zajednice, kosovskih ins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itucija i političkih predstavnika Srba sa Kosova.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3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Negativne promene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endParaRPr lang="sr-Latn-R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Nedostatak vladavine prava koja je plod nedovrešnosti uspostavljanja sudskog sistema;</a:t>
            </a:r>
          </a:p>
          <a:p>
            <a:pPr>
              <a:spcAft>
                <a:spcPts val="6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Nepotpuno rešenje finansiranja institucija u pogledu postojanja i načina raspodele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nov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čanih sredstava;</a:t>
            </a:r>
          </a:p>
          <a:p>
            <a:pPr>
              <a:spcAft>
                <a:spcPts val="6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Institucionalni vaakum; </a:t>
            </a:r>
          </a:p>
          <a:p>
            <a:pPr>
              <a:spcAft>
                <a:spcPts val="6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Nastanak političke birokratije oko Srpske lista koja igra značajnu ulogu u (ne)primeni Briselskog sporazuma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80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Institucije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2000240"/>
            <a:ext cx="8153400" cy="4495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sr-Latn-RS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nemaju adekvatna materijalna sredstva </a:t>
            </a: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(odbornici nisu redovno plaćeni, neizvesna i nedovoljna budžetska sredstva);</a:t>
            </a:r>
          </a:p>
          <a:p>
            <a:pPr>
              <a:spcAft>
                <a:spcPts val="600"/>
              </a:spcAft>
            </a:pPr>
            <a:r>
              <a:rPr lang="sr-Latn-RS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nemaju adekvatna tehnička sredstva </a:t>
            </a: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(prostor za rad skupštine i ostalih institucija lokalne samouprave je nedovoljan ili ne postoji); </a:t>
            </a:r>
          </a:p>
          <a:p>
            <a:pPr>
              <a:spcAft>
                <a:spcPts val="600"/>
              </a:spcAft>
            </a:pPr>
            <a:r>
              <a:rPr lang="sr-Latn-RS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nemaju adekvatnu kadrovsku strukturu </a:t>
            </a: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(stručnjake za pravljenje i realizaciju projekata koje podržavaju međunarodni donatori)</a:t>
            </a:r>
            <a:r>
              <a:rPr lang="sr-Latn-R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sr-Latn-R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sr-Latn-RS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pojedini </a:t>
            </a:r>
            <a:r>
              <a:rPr lang="en-US" sz="2000" i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funkcioneri</a:t>
            </a:r>
            <a:r>
              <a:rPr lang="en-US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imaju kumulaciju funkcija i izgubili su politički integritet;</a:t>
            </a:r>
          </a:p>
          <a:p>
            <a:pPr>
              <a:spcAft>
                <a:spcPts val="600"/>
              </a:spcAft>
            </a:pPr>
            <a:r>
              <a:rPr lang="sr-Latn-RS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manjak transparetnosti i neparticipativnost pri kreiranju odluka</a:t>
            </a:r>
            <a:r>
              <a:rPr lang="en-US" sz="20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0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285984" y="3357562"/>
            <a:ext cx="6477000" cy="1828800"/>
          </a:xfrm>
        </p:spPr>
        <p:txBody>
          <a:bodyPr>
            <a:normAutofit/>
          </a:bodyPr>
          <a:lstStyle/>
          <a:p>
            <a:r>
              <a:rPr lang="sr-Latn-R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Indikatori monitoringa primene Briselskog sporazuma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it-IT" dirty="0"/>
              <a:t>Biro za društvena istraživanja (BIRODI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Transparentnost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714488"/>
            <a:ext cx="8153400" cy="4710114"/>
          </a:xfrm>
        </p:spPr>
        <p:txBody>
          <a:bodyPr>
            <a:normAutofit fontScale="47500" lnSpcReduction="20000"/>
          </a:bodyPr>
          <a:lstStyle/>
          <a:p>
            <a:pPr lvl="0">
              <a:lnSpc>
                <a:spcPct val="120000"/>
              </a:lnSpc>
            </a:pPr>
            <a:r>
              <a:rPr lang="en-US" sz="3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Prvi</a:t>
            </a:r>
            <a:r>
              <a:rPr lang="en-US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institucionalni</a:t>
            </a:r>
            <a:r>
              <a:rPr lang="en-US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nivo</a:t>
            </a:r>
            <a:r>
              <a:rPr lang="sr-Latn-R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postojećem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pravnom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ustrojstvu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Upravljački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tim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uspostavljanje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ZSO,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kao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drugi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predstavnici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institucija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Republike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Srbije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koje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bave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implementacijom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Briselskog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nemaju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obaveze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a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kapacitete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da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svoj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rad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predstave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javnosti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Monitoring je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pokazalo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informacije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nadležnostima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lica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iz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državih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organa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Republike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Srbije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koji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zaduženi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određene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aspekte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sprovođenja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ili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pregovarački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proces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nisu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javno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dostupne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lvl="0">
              <a:lnSpc>
                <a:spcPct val="120000"/>
              </a:lnSpc>
            </a:pPr>
            <a:endParaRPr lang="sr-Latn-RS" sz="3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US" sz="3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Drugi</a:t>
            </a:r>
            <a:r>
              <a:rPr lang="en-US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participativni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odnosi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neuključenost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građana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političkih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aktera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civilnog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društva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stručne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akademske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javnosti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proces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kreiranja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rešenja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iz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njihove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primene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Ovo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 pre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svega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odnosi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akta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kojima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reguliše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rad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institucija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statuti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opština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statut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Zajednice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srpskih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opština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Iz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ugla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transparentnosti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predstavlja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kao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tajna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koju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pravo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znaju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učestvuju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primeni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imaju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samo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predstavnici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državno-partijskih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struktura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sr-Latn-RS" sz="3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20000"/>
              </a:lnSpc>
            </a:pPr>
            <a:endParaRPr lang="en-US" sz="3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lnSpc>
                <a:spcPct val="120000"/>
              </a:lnSpc>
            </a:pPr>
            <a:r>
              <a:rPr lang="en-US" sz="3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Treći</a:t>
            </a:r>
            <a:r>
              <a:rPr lang="en-US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je </a:t>
            </a:r>
            <a:r>
              <a:rPr lang="en-US" sz="3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medijski</a:t>
            </a:r>
            <a:r>
              <a:rPr lang="en-US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nivo</a:t>
            </a:r>
            <a:r>
              <a:rPr lang="sr-Latn-R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srpskim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medijma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nedovoljno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predstavlja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sadržaj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odnosno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izveštava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primeni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potencijalnim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rezultatima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efektima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primene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3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3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192837"/>
            <a:ext cx="91138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Zakonitost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Proces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primene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karakteriše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sukob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dva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pravna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sistema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Srbije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Kosova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što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dovodi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do toga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neke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odluke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iz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tumače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protiv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ustavnim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odnosno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ostavlja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mogućnost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arbitrarnog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postupanja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funkcionera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institucija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sr-Latn-R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2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ravni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okvir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koji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reguliše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postupanje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primenu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je “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plitak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čime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smanjuje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efikasnost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polaganje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računa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transparetnost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procesa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0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noProof="1" smtClean="0">
                <a:latin typeface="Tahoma" pitchFamily="34" charset="0"/>
                <a:ea typeface="Tahoma" pitchFamily="34" charset="0"/>
                <a:cs typeface="Tahoma" pitchFamily="34" charset="0"/>
              </a:rPr>
              <a:t>Ciljevi</a:t>
            </a:r>
            <a:r>
              <a:rPr lang="sr-Latn-RS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istraživanja:</a:t>
            </a:r>
            <a:endParaRPr lang="en-US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sr-Latn-R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sr-Latn-R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Analiza sprovođenja Briselskog sporazuma;</a:t>
            </a:r>
          </a:p>
          <a:p>
            <a:pPr>
              <a:spcAft>
                <a:spcPts val="600"/>
              </a:spcAft>
            </a:pPr>
            <a:r>
              <a:rPr lang="sr-Latn-R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Iniciranje debate o sprovođenju Briselskog sporazuma iz perspektive Srbije;</a:t>
            </a:r>
          </a:p>
          <a:p>
            <a:r>
              <a:rPr lang="sr-Latn-R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Preporuke za unapređenje primene Briselskog sporazuma iz perspektive Srbije.</a:t>
            </a:r>
            <a:endParaRPr lang="en-US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4" y="6243431"/>
            <a:ext cx="1229138" cy="614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Efektivnost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57758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Nalazi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monitoringa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govore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 do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sada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realizovani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delimično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doprineo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kvalitetu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života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srpske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zajednice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Kosovu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to u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sferama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endParaRPr lang="sr-Latn-R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bezbednosti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delimično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), </a:t>
            </a:r>
            <a:endParaRPr lang="sr-Latn-R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infrastrukure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delimično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), </a:t>
            </a:r>
            <a:endParaRPr lang="sr-Latn-R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unapređenja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rada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policije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značajno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promene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stava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međunarodne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zajednice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prema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srpskoj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zajendici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van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Severa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Kosova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delimično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 </a:t>
            </a:r>
            <a:endParaRPr lang="sr-Latn-R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Kao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oblasti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dalje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negativno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utiču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kvalitet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života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srpske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zajednice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Kosovu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navedene su: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ladavina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prava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</a:t>
            </a:r>
            <a:endParaRPr lang="sr-Latn-R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finansije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endParaRPr lang="sr-Latn-R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zapošljavanje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endParaRPr lang="sr-Latn-R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odnos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kosovskih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institucija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prema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srpskoj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zajednici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sr-Latn-R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integritet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institucija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bilo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onih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treba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da se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rasformiraju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ili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one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nastale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16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192837"/>
            <a:ext cx="91138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09600" y="228600"/>
            <a:ext cx="8534400" cy="990600"/>
          </a:xfrm>
        </p:spPr>
        <p:txBody>
          <a:bodyPr>
            <a:no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Efikasnost – Briselski sporazum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</p:nvPr>
        </p:nvGraphicFramePr>
        <p:xfrm>
          <a:off x="609600" y="1589088"/>
          <a:ext cx="4462466" cy="4554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5357817" y="1589567"/>
            <a:ext cx="3373283" cy="4572000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Ocenu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ostvarene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sa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pozitivnim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efektom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dobili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endParaRPr lang="sr-Latn-R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sprovođenje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lokalnih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izbora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2013.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godine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endParaRPr lang="sr-Latn-R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integracija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policijskih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jedinica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Latn-R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sr-Latn-RS" sz="1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imenovanje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reginalnog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komandira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policije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većinske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srpske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opštine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Severu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Kosova</a:t>
            </a:r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28600"/>
            <a:ext cx="9073008" cy="1040160"/>
          </a:xfrm>
        </p:spPr>
        <p:txBody>
          <a:bodyPr>
            <a:no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Efikasnost - Implementacioni plan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609600" y="1589088"/>
          <a:ext cx="3886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14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ispunjenih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devet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je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ispunjeno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potpuno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uz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naznaku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je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šest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dogovoreno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realizovano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pre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potpisivanja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Briselskog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carinski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pečat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regionalno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predstavljanje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integrisano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upravljanje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prelazima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dogovor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o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oficiru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vezu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naplata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carine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). </a:t>
            </a:r>
            <a:endParaRPr lang="sr-Latn-R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Pored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devet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potpuno</a:t>
            </a:r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realizovanih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još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pet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su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delimično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ispunjene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katastar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matične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knjige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univerzitetske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diplome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osnivanje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grupa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članove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7-9 „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Prvog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“,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pokretanje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postupka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prestanka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isplate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ličnih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dohodaka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nakon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priključenja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ekvivalentnim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institucijama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kosovskih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struktura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1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71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Odgovornost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sprovođenje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polaganje</a:t>
            </a:r>
            <a:r>
              <a:rPr lang="en-U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računa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sr-Latn-RS" sz="2400" dirty="0" smtClean="0"/>
          </a:p>
          <a:p>
            <a:r>
              <a:rPr lang="sr-Latn-RS" sz="2400" dirty="0" smtClean="0"/>
              <a:t>Izuzev Vladi Srbije, </a:t>
            </a:r>
            <a:r>
              <a:rPr lang="en-US" sz="2400" dirty="0" smtClean="0"/>
              <a:t>Tim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implementaciju</a:t>
            </a:r>
            <a:r>
              <a:rPr lang="en-US" sz="2400" dirty="0" smtClean="0"/>
              <a:t> </a:t>
            </a:r>
            <a:r>
              <a:rPr lang="en-US" sz="2400" dirty="0" err="1" smtClean="0"/>
              <a:t>nema</a:t>
            </a:r>
            <a:r>
              <a:rPr lang="en-US" sz="2400" dirty="0" smtClean="0"/>
              <a:t> </a:t>
            </a:r>
            <a:r>
              <a:rPr lang="sr-Latn-RS" sz="2400" dirty="0" smtClean="0"/>
              <a:t> obavezu </a:t>
            </a:r>
            <a:r>
              <a:rPr lang="en-US" sz="2400" dirty="0" err="1" smtClean="0"/>
              <a:t>polaganja</a:t>
            </a:r>
            <a:r>
              <a:rPr lang="en-US" sz="2400" dirty="0" smtClean="0"/>
              <a:t> </a:t>
            </a:r>
            <a:r>
              <a:rPr lang="en-US" sz="2400" dirty="0" err="1" smtClean="0"/>
              <a:t>računa</a:t>
            </a:r>
            <a:r>
              <a:rPr lang="en-US" sz="2400" dirty="0" smtClean="0"/>
              <a:t> </a:t>
            </a:r>
            <a:r>
              <a:rPr lang="en-US" sz="2400" dirty="0" err="1" smtClean="0"/>
              <a:t>za</a:t>
            </a:r>
            <a:r>
              <a:rPr lang="en-US" sz="2400" dirty="0" smtClean="0"/>
              <a:t> </a:t>
            </a:r>
            <a:r>
              <a:rPr lang="en-US" sz="2400" dirty="0" err="1" smtClean="0"/>
              <a:t>obim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kvalitet</a:t>
            </a:r>
            <a:r>
              <a:rPr lang="en-US" sz="2400" dirty="0" smtClean="0"/>
              <a:t> </a:t>
            </a:r>
            <a:r>
              <a:rPr lang="en-US" sz="2400" dirty="0" err="1" smtClean="0"/>
              <a:t>sprove</a:t>
            </a:r>
            <a:r>
              <a:rPr lang="sr-Latn-RS" sz="2400" dirty="0" smtClean="0"/>
              <a:t>đenja</a:t>
            </a:r>
            <a:r>
              <a:rPr lang="en-US" sz="2400" dirty="0" smtClean="0"/>
              <a:t> </a:t>
            </a:r>
            <a:r>
              <a:rPr lang="sr-Latn-RS" sz="2400" dirty="0" smtClean="0"/>
              <a:t> Briselskog S</a:t>
            </a:r>
            <a:r>
              <a:rPr lang="en-US" sz="2400" dirty="0" err="1" smtClean="0"/>
              <a:t>porazuma</a:t>
            </a:r>
            <a:r>
              <a:rPr lang="en-US" sz="2400" dirty="0" smtClean="0"/>
              <a:t>. </a:t>
            </a:r>
            <a:endParaRPr lang="sr-Latn-RS" sz="2400" dirty="0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smtClean="0"/>
              <a:t>Kao </a:t>
            </a:r>
            <a:r>
              <a:rPr lang="en-US" sz="2400" dirty="0" err="1" smtClean="0"/>
              <a:t>evalutator</a:t>
            </a:r>
            <a:r>
              <a:rPr lang="en-US" sz="2400" dirty="0" smtClean="0"/>
              <a:t> se </a:t>
            </a:r>
            <a:r>
              <a:rPr lang="en-US" sz="2400" dirty="0" err="1" smtClean="0"/>
              <a:t>javlja</a:t>
            </a:r>
            <a:r>
              <a:rPr lang="en-US" sz="2400" dirty="0" smtClean="0"/>
              <a:t> EU </a:t>
            </a:r>
            <a:r>
              <a:rPr lang="en-US" sz="2400" dirty="0" err="1" smtClean="0"/>
              <a:t>koja</a:t>
            </a:r>
            <a:r>
              <a:rPr lang="en-US" sz="2400" dirty="0" smtClean="0"/>
              <a:t>, u </a:t>
            </a:r>
            <a:r>
              <a:rPr lang="en-US" sz="2400" dirty="0" err="1" smtClean="0"/>
              <a:t>slučaju</a:t>
            </a:r>
            <a:r>
              <a:rPr lang="en-US" sz="2400" dirty="0" smtClean="0"/>
              <a:t> </a:t>
            </a:r>
            <a:r>
              <a:rPr lang="en-US" sz="2400" dirty="0" err="1" smtClean="0"/>
              <a:t>Srbije</a:t>
            </a:r>
            <a:r>
              <a:rPr lang="sr-Latn-RS" sz="2400" dirty="0" smtClean="0"/>
              <a:t>.</a:t>
            </a:r>
            <a:r>
              <a:rPr lang="en-US" sz="2400" dirty="0" smtClean="0"/>
              <a:t> </a:t>
            </a:r>
            <a:r>
              <a:rPr lang="sr-Latn-RS" sz="2400" dirty="0" smtClean="0"/>
              <a:t>S</a:t>
            </a:r>
            <a:r>
              <a:rPr lang="en-US" sz="2400" dirty="0" err="1" smtClean="0"/>
              <a:t>provođenje</a:t>
            </a:r>
            <a:r>
              <a:rPr lang="en-US" sz="2400" dirty="0" smtClean="0"/>
              <a:t> </a:t>
            </a:r>
            <a:r>
              <a:rPr lang="en-US" sz="2400" dirty="0" err="1" smtClean="0"/>
              <a:t>Briselskog</a:t>
            </a:r>
            <a:r>
              <a:rPr lang="en-US" sz="2400" dirty="0" smtClean="0"/>
              <a:t> </a:t>
            </a:r>
            <a:r>
              <a:rPr lang="en-US" sz="2400" dirty="0" err="1" smtClean="0"/>
              <a:t>sporazuma</a:t>
            </a:r>
            <a:r>
              <a:rPr lang="en-US" sz="2400" dirty="0" smtClean="0"/>
              <a:t> </a:t>
            </a:r>
            <a:r>
              <a:rPr lang="en-US" sz="2400" dirty="0" err="1" smtClean="0"/>
              <a:t>evaluira</a:t>
            </a:r>
            <a:r>
              <a:rPr lang="en-US" sz="2400" dirty="0" smtClean="0"/>
              <a:t> </a:t>
            </a:r>
            <a:r>
              <a:rPr lang="sr-Latn-RS" sz="2400" dirty="0" smtClean="0"/>
              <a:t>se na daljinu </a:t>
            </a:r>
            <a:r>
              <a:rPr lang="en-US" sz="2400" dirty="0" smtClean="0"/>
              <a:t>u </a:t>
            </a:r>
            <a:r>
              <a:rPr lang="en-US" sz="2400" dirty="0" err="1" smtClean="0"/>
              <a:t>okviru</a:t>
            </a:r>
            <a:r>
              <a:rPr lang="en-US" sz="2400" dirty="0" smtClean="0"/>
              <a:t> </a:t>
            </a:r>
            <a:r>
              <a:rPr lang="en-US" sz="2400" dirty="0" err="1" smtClean="0"/>
              <a:t>pregovaračkog</a:t>
            </a:r>
            <a:r>
              <a:rPr lang="en-US" sz="2400" dirty="0" smtClean="0"/>
              <a:t> </a:t>
            </a:r>
            <a:r>
              <a:rPr lang="en-US" sz="2400" dirty="0" err="1" smtClean="0"/>
              <a:t>poglavlja</a:t>
            </a:r>
            <a:r>
              <a:rPr lang="en-US" sz="2400" dirty="0" smtClean="0"/>
              <a:t> 35.</a:t>
            </a:r>
          </a:p>
          <a:p>
            <a:endParaRPr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24" y="6192837"/>
            <a:ext cx="91138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Nalazi po oblastima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r-Latn-R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Upravljački tim za ZSO i ZSO,</a:t>
            </a:r>
          </a:p>
          <a:p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Lokalna samouprava,</a:t>
            </a:r>
          </a:p>
          <a:p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Sudstvo,</a:t>
            </a:r>
          </a:p>
          <a:p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Obrazovanje,</a:t>
            </a:r>
          </a:p>
          <a:p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Policija i bezbednosne strukture,</a:t>
            </a:r>
          </a:p>
          <a:p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Odluke Ustavnog suda,</a:t>
            </a:r>
          </a:p>
          <a:p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Pravna analiza (Srbija – Kosovo).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189525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8793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Latn-RS" sz="4000" dirty="0">
                <a:latin typeface="Tahoma" pitchFamily="34" charset="0"/>
                <a:ea typeface="Tahoma" pitchFamily="34" charset="0"/>
                <a:cs typeface="Tahoma" pitchFamily="34" charset="0"/>
              </a:rPr>
              <a:t>Upravljački tim za ZSO i </a:t>
            </a:r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ZSO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37708"/>
          </a:xfrm>
        </p:spPr>
        <p:txBody>
          <a:bodyPr>
            <a:normAutofit/>
          </a:bodyPr>
          <a:lstStyle/>
          <a:p>
            <a:endParaRPr lang="sr-Latn-R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Aft>
                <a:spcPts val="12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Nema dostupnih dokumenata, osim Uredbe Vlade RS o osnivanju;</a:t>
            </a:r>
          </a:p>
          <a:p>
            <a:pPr>
              <a:spcAft>
                <a:spcPts val="12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Nema izgrađene unutrašnje strukture niti tehničkih kapaciteta za rad (Kancelarija za KiM);</a:t>
            </a:r>
          </a:p>
          <a:p>
            <a:pPr>
              <a:spcAft>
                <a:spcPts val="12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Nema koncepta ZSO (nije javno plasiran kao stav);</a:t>
            </a:r>
          </a:p>
          <a:p>
            <a:pPr>
              <a:spcAft>
                <a:spcPts val="12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Urađen nacrt statuta ZSO i najava javnih rasprava;</a:t>
            </a:r>
          </a:p>
          <a:p>
            <a:pPr>
              <a:spcAft>
                <a:spcPts val="12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 će, zapravo, formirati ZSO?</a:t>
            </a:r>
          </a:p>
          <a:p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2" y="6137845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13732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9011344" cy="778098"/>
          </a:xfrm>
        </p:spPr>
        <p:txBody>
          <a:bodyPr>
            <a:noAutofit/>
          </a:bodyPr>
          <a:lstStyle/>
          <a:p>
            <a:r>
              <a:rPr lang="sr-Latn-R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Lokalna samouprava (sever Kosova)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pPr lvl="0" algn="just"/>
            <a:endParaRPr lang="sr-Latn-R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Nedostatak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uslova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rad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odbornika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SO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Opštinske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službe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odeljenja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departmani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prema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kosovskom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zakonodavstvu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nisu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uspostavljene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Nejasna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povezanost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nadležnosti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između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kabineta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gradonačelnika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Administrativne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kancelarije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Severna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Mitrovica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(u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pogledu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preuzimanja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zaposlenih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planova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finansiranja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itd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.);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Preklapanje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funkcija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privremenim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vrećima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srpske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institucije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novoformiranim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opštinama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; 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Pritisci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odbornike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koji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nisu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iz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liste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„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Srpska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“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pređu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listu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„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Srpska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“;</a:t>
            </a:r>
          </a:p>
          <a:p>
            <a:pPr lvl="0" algn="just"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Izrada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predloga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budžeta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lokalnih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samouprava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2015.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godinu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(pod uticajem Vlade Srbije – Kancelarije za KiM).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9525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43217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64704"/>
          </a:xfrm>
        </p:spPr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Sudovi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954302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Dostupnost pravdi građana na severu Kosova je na izuzetno niskom nivou;</a:t>
            </a:r>
          </a:p>
          <a:p>
            <a:pPr>
              <a:spcAft>
                <a:spcPts val="600"/>
              </a:spcAft>
            </a:pP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Sudovi u sistemu RS ne primaju predmete, sud u kosovskom sistemu nema kapacitete i poverenje građana;</a:t>
            </a:r>
          </a:p>
          <a:p>
            <a:pPr lvl="0">
              <a:spcAft>
                <a:spcPts val="600"/>
              </a:spcAft>
            </a:pP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rađani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severa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koriste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sud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RS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overu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ugovora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prepisa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ostalih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dokumenata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od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značaja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redovan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život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lvl="0">
              <a:spcAft>
                <a:spcPts val="600"/>
              </a:spcAft>
            </a:pPr>
            <a:r>
              <a:rPr lang="sr-Latn-R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rađani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severa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koriste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kosovski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sud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Mitrovicu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izmešten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Vučitrn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kada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saobraćajni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prekršaji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druge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vrste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prekršaja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kao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za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odr</a:t>
            </a: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eđene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vrste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krivičnih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dela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lvl="0">
              <a:spcAft>
                <a:spcPts val="600"/>
              </a:spcAft>
            </a:pP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rađani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severa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ne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znaju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koji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način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da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ostvare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zaštite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svoja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prava</a:t>
            </a:r>
            <a:r>
              <a:rPr lang="sr-Latn-R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spcAft>
                <a:spcPts val="600"/>
              </a:spcAft>
            </a:pP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rađani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severa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nemaju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poverenje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postojeće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sudske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instance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očekuju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će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rešavanjem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ovog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kroz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dalje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pregovore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Briselu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doći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do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poboljšanja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situacije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9525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98401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Obrazovanje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14488"/>
            <a:ext cx="8229600" cy="4512283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niverzitet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obrazovanje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se vide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kao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bitan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element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opstanka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Srba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Kosovu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Akreditacija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je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glavno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otvoreno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koje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namerava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da se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reši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kroz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akreditaciju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međunarodnom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nivou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čime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bi se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izbegla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akreditacija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od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nadležne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kosovske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institucije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Među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otvorenim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pitanjima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nalazi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univerzitetske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imovine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Nova Uredba o 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o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priznavanju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diploma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izdatih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od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strane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Kosovskih</a:t>
            </a:r>
            <a:r>
              <a:rPr lang="en-US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institucija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296467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26976"/>
          </a:xfrm>
        </p:spPr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Policija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85926"/>
            <a:ext cx="8229600" cy="4523394"/>
          </a:xfrm>
        </p:spPr>
        <p:txBody>
          <a:bodyPr>
            <a:noAutofit/>
          </a:bodyPr>
          <a:lstStyle/>
          <a:p>
            <a:pPr algn="just"/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formalnom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smislu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izvršena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integracija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policijskog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osoblja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u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kosovske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bezbedonosne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strukture</a:t>
            </a: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ostaje pitanje šta je sve „bezbedonosno osoblje“ još?</a:t>
            </a:r>
          </a:p>
          <a:p>
            <a:pPr marL="0" indent="0" algn="just">
              <a:buNone/>
            </a:pPr>
            <a:endParaRPr lang="sr-Latn-R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buNone/>
            </a:pP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Otvorena pitanja:</a:t>
            </a:r>
          </a:p>
          <a:p>
            <a:pPr lvl="0"/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rukovođenja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Kosovskom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informativnom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agencijom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(KIA) –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aktuelno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političko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pitanje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/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obučenosti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policajaca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sprovode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procedure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zakon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(ne)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pristrasnosti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slučajevima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kada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strane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različite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nacionalnosti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dosadašnjih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rezultata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rada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policije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imajući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vidu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da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nijedan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slučaj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krivičnih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dela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ugrožavanja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bezbednosti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građana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, a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posebno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teška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krivična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dela</a:t>
            </a:r>
            <a:r>
              <a:rPr lang="sr-Latn-R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12481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err="1" smtClean="0"/>
              <a:t>Indikatori</a:t>
            </a:r>
            <a:r>
              <a:rPr lang="en-US" sz="4000" b="1" dirty="0" smtClean="0"/>
              <a:t>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>
              <a:spcAft>
                <a:spcPts val="600"/>
              </a:spcAft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Transparentnost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javnost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procesa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način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donošenja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odluka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spcAft>
                <a:spcPts val="600"/>
              </a:spcAft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Zakonitost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sprovođenje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li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vodi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kršenju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postojećih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normativnih akta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spcAft>
                <a:spcPts val="600"/>
              </a:spcAft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Efikasnost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(da li se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kojoj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meri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sprovode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dogovorene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mere)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en-US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spcAft>
                <a:spcPts val="600"/>
              </a:spcAft>
            </a:pP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Efektivnost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rezultati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(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šta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primena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porazuma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donosi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građanima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 institucijama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lvl="0">
              <a:spcAft>
                <a:spcPts val="6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Odgovornost za nesprovođenje (evaluacija i polaganje računa);</a:t>
            </a:r>
          </a:p>
          <a:p>
            <a:pPr lvl="0">
              <a:spcAft>
                <a:spcPts val="600"/>
              </a:spcAft>
            </a:pP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Prepreke/Izazovi.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2837"/>
            <a:ext cx="91138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Civilna zaštita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javno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dostupnim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podacima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nije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predmet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lokalnih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budžeta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opština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severu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tako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pokretanje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rešavanja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finansiranja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civilne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zaštite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može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očekivati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u 2015.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godini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sklopu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pregovora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Briselu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0" indent="0" algn="just"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Što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tiče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funkcionisanja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civilne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zaštite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postojeći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Briselski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sporazum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sadrži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samo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opštu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odredbu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će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pitanje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bezbednosnih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struktura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nisu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policija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(eng. </a:t>
            </a:r>
            <a:r>
              <a:rPr lang="en-US" i="1" dirty="0">
                <a:latin typeface="Tahoma" pitchFamily="34" charset="0"/>
                <a:ea typeface="Tahoma" pitchFamily="34" charset="0"/>
                <a:cs typeface="Tahoma" pitchFamily="34" charset="0"/>
              </a:rPr>
              <a:t>security structures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rešavati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tako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što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će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njihovim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pripadnicima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biti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ponuđeno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mesto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ekvivalentnim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kosovskim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strukturama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modelu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koji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je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već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sproveden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policijske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snage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sr-Latn-R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buNone/>
            </a:pP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U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skladu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jedno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od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rešenja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spominje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javnosti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je da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civilna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zaštita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bude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inkorporirana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bezbednosne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snage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tek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treba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da se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formiraju</a:t>
            </a: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66" y="6166299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10444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Zaključci 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sr-Latn-R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Integracija policije i formiranje lokalnih samouprava na Severu su glavna dostignuća;</a:t>
            </a:r>
          </a:p>
          <a:p>
            <a:pPr algn="just"/>
            <a:endParaRPr lang="vi-VN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vi-V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Implementacioni </a:t>
            </a:r>
            <a:r>
              <a:rPr lang="vi-VN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mehanizam nema adekvatnu normativnu uređenost, materijalne, kadrovske i institucionalne resurse za sprovođenje Briselskog </a:t>
            </a:r>
            <a:r>
              <a:rPr lang="vi-V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sr-Latn-R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</a:p>
          <a:p>
            <a:pPr marL="0" indent="0" algn="just">
              <a:buNone/>
            </a:pPr>
            <a:endParaRPr lang="vi-VN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vi-V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 </a:t>
            </a:r>
            <a:r>
              <a:rPr lang="vi-VN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postoji mehanizam podnošenja izveštaja/polaganja računa i eventulanog sankcionisanja za </a:t>
            </a:r>
            <a:r>
              <a:rPr lang="vi-V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nesprovođenje </a:t>
            </a:r>
            <a:r>
              <a:rPr lang="vi-VN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potpisanog na nivou potpisnica Sporazuma što dodatno utiče na njegovu neprimenljivost</a:t>
            </a:r>
            <a:r>
              <a:rPr lang="vi-V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sr-Latn-RS" sz="3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buNone/>
            </a:pPr>
            <a:endParaRPr lang="vi-VN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just"/>
            <a:r>
              <a:rPr lang="vi-V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Proces </a:t>
            </a:r>
            <a:r>
              <a:rPr lang="vi-VN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primene Briselskog sporazuma je netransparetan i </a:t>
            </a:r>
            <a:r>
              <a:rPr lang="vi-V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neparticipativan</a:t>
            </a:r>
            <a:r>
              <a:rPr lang="sr-Latn-R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vi-V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čime </a:t>
            </a:r>
            <a:r>
              <a:rPr lang="vi-VN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se smanjuje legitimnost i podrška od strane lokalnih aktera, posebno na severu </a:t>
            </a:r>
            <a:r>
              <a:rPr lang="vi-VN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Kosova</a:t>
            </a:r>
            <a:r>
              <a:rPr lang="sr-Latn-R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vi-VN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sr-Latn-R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04030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Zaključci 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85000" lnSpcReduction="20000"/>
          </a:bodyPr>
          <a:lstStyle/>
          <a:p>
            <a:r>
              <a:rPr lang="vi-VN" sz="2600" dirty="0"/>
              <a:t>Koordinacioni sastanci aktera uključenih u realizaciju Briselskog sporazuma nisu javni i njihov ishod nije poznat</a:t>
            </a:r>
            <a:r>
              <a:rPr lang="vi-VN" sz="2600" dirty="0" smtClean="0"/>
              <a:t>;</a:t>
            </a:r>
            <a:endParaRPr lang="sr-Latn-RS" sz="2600" dirty="0" smtClean="0"/>
          </a:p>
          <a:p>
            <a:pPr marL="0" indent="0">
              <a:buNone/>
            </a:pPr>
            <a:endParaRPr lang="vi-VN" sz="2600" dirty="0"/>
          </a:p>
          <a:p>
            <a:r>
              <a:rPr lang="vi-VN" sz="2600" dirty="0" smtClean="0"/>
              <a:t>Postoji </a:t>
            </a:r>
            <a:r>
              <a:rPr lang="vi-VN" sz="2600" dirty="0"/>
              <a:t>izražena centralizacija odlučivanja koja rezultira značajnim odsustvom stava/mišljenja predstavnika Srba koji žive na Kosovu</a:t>
            </a:r>
            <a:r>
              <a:rPr lang="vi-VN" sz="2600" dirty="0" smtClean="0"/>
              <a:t>;</a:t>
            </a:r>
            <a:endParaRPr lang="sr-Latn-RS" sz="2600" dirty="0" smtClean="0"/>
          </a:p>
          <a:p>
            <a:pPr marL="0" indent="0">
              <a:buNone/>
            </a:pPr>
            <a:endParaRPr lang="vi-VN" sz="2600" dirty="0"/>
          </a:p>
          <a:p>
            <a:r>
              <a:rPr lang="vi-VN" sz="2600" dirty="0" smtClean="0"/>
              <a:t>Evidentno </a:t>
            </a:r>
            <a:r>
              <a:rPr lang="vi-VN" sz="2600" dirty="0"/>
              <a:t>je preklapanje funkcija u novoformiranim lokalnim samoupravama u opštinama na Severu sa funkcijama u privremenim </a:t>
            </a:r>
            <a:r>
              <a:rPr lang="vi-VN" sz="2600" dirty="0" smtClean="0"/>
              <a:t>većima</a:t>
            </a:r>
            <a:r>
              <a:rPr lang="sr-Latn-RS" sz="2600" dirty="0" smtClean="0"/>
              <a:t>;</a:t>
            </a:r>
          </a:p>
          <a:p>
            <a:pPr marL="0" indent="0">
              <a:buNone/>
            </a:pPr>
            <a:endParaRPr lang="sr-Latn-RS" sz="2600" dirty="0" smtClean="0"/>
          </a:p>
          <a:p>
            <a:r>
              <a:rPr lang="vi-VN" sz="2600" dirty="0"/>
              <a:t>Novoformirane lokalne samouprave na severu Kosova nisu </a:t>
            </a:r>
            <a:r>
              <a:rPr lang="vi-VN" sz="2600" dirty="0" smtClean="0"/>
              <a:t>funkcionalne</a:t>
            </a:r>
            <a:r>
              <a:rPr lang="sr-Latn-RS" sz="2600" dirty="0"/>
              <a:t>;</a:t>
            </a:r>
            <a:endParaRPr lang="vi-VN" sz="2600" dirty="0"/>
          </a:p>
          <a:p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8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852779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Zaključci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667410"/>
          </a:xfrm>
        </p:spPr>
        <p:txBody>
          <a:bodyPr>
            <a:normAutofit fontScale="77500" lnSpcReduction="20000"/>
          </a:bodyPr>
          <a:lstStyle/>
          <a:p>
            <a:r>
              <a:rPr lang="vi-VN" dirty="0" smtClean="0"/>
              <a:t>Sve </a:t>
            </a:r>
            <a:r>
              <a:rPr lang="vi-VN" dirty="0"/>
              <a:t>političke opcije koje nisu deo „Srpske liste“ su </a:t>
            </a:r>
            <a:r>
              <a:rPr lang="vi-VN" dirty="0" smtClean="0"/>
              <a:t>marginalizovan</a:t>
            </a:r>
            <a:r>
              <a:rPr lang="sr-Latn-RS" dirty="0" smtClean="0"/>
              <a:t>e</a:t>
            </a:r>
            <a:r>
              <a:rPr lang="vi-VN" dirty="0" smtClean="0"/>
              <a:t> </a:t>
            </a:r>
            <a:r>
              <a:rPr lang="vi-VN" dirty="0"/>
              <a:t>ili </a:t>
            </a:r>
            <a:r>
              <a:rPr lang="vi-VN" dirty="0" smtClean="0"/>
              <a:t>isključen</a:t>
            </a:r>
            <a:r>
              <a:rPr lang="sr-Latn-RS" dirty="0" smtClean="0"/>
              <a:t>e</a:t>
            </a:r>
            <a:r>
              <a:rPr lang="vi-VN" dirty="0" smtClean="0"/>
              <a:t>  </a:t>
            </a:r>
            <a:r>
              <a:rPr lang="vi-VN" dirty="0"/>
              <a:t>iz svih procesa bitnih za srpsku zajednicu, uz pritisak da budu kooptirani u “Srpsku listu”; </a:t>
            </a:r>
            <a:endParaRPr lang="sr-Latn-RS" dirty="0" smtClean="0"/>
          </a:p>
          <a:p>
            <a:pPr marL="0" indent="0">
              <a:buNone/>
            </a:pPr>
            <a:endParaRPr lang="vi-VN" dirty="0"/>
          </a:p>
          <a:p>
            <a:r>
              <a:rPr lang="vi-VN" dirty="0" smtClean="0"/>
              <a:t>Prisutan </a:t>
            </a:r>
            <a:r>
              <a:rPr lang="vi-VN" dirty="0"/>
              <a:t>je veliki nedostatak poverenja stanovništva sa severa Kosova u kosovske institucije i međunarodnu </a:t>
            </a:r>
            <a:r>
              <a:rPr lang="vi-VN" dirty="0" smtClean="0"/>
              <a:t>zajed</a:t>
            </a:r>
            <a:r>
              <a:rPr lang="sr-Latn-RS" dirty="0" smtClean="0"/>
              <a:t>n</a:t>
            </a:r>
            <a:r>
              <a:rPr lang="vi-VN" dirty="0" smtClean="0"/>
              <a:t>icu</a:t>
            </a:r>
            <a:r>
              <a:rPr lang="sr-Latn-RS" dirty="0" smtClean="0"/>
              <a:t>;</a:t>
            </a:r>
          </a:p>
          <a:p>
            <a:pPr marL="0" indent="0">
              <a:buNone/>
            </a:pPr>
            <a:endParaRPr lang="vi-VN" dirty="0"/>
          </a:p>
          <a:p>
            <a:r>
              <a:rPr lang="vi-VN" dirty="0" smtClean="0"/>
              <a:t>Pritisci </a:t>
            </a:r>
            <a:r>
              <a:rPr lang="vi-VN" dirty="0"/>
              <a:t>organa izvršne vlasti na građane i institucije iz srpske zajednice da učestvuju u aktivnostima i delovanju “Srpske liste” </a:t>
            </a:r>
            <a:r>
              <a:rPr lang="sr-Latn-RS" dirty="0" smtClean="0"/>
              <a:t>;</a:t>
            </a:r>
          </a:p>
          <a:p>
            <a:endParaRPr lang="sr-Latn-RS" dirty="0" smtClean="0"/>
          </a:p>
          <a:p>
            <a:r>
              <a:rPr lang="vi-VN" dirty="0" smtClean="0"/>
              <a:t>Imajući </a:t>
            </a:r>
            <a:r>
              <a:rPr lang="vi-VN" dirty="0"/>
              <a:t>u vidu sadašnje stanje, dostupnost pravdi Srba sa Kosova je veoma mala, posebno na severu </a:t>
            </a:r>
            <a:r>
              <a:rPr lang="vi-VN" dirty="0" smtClean="0"/>
              <a:t>Kosova</a:t>
            </a:r>
            <a:r>
              <a:rPr lang="sr-Latn-RS" dirty="0" smtClean="0"/>
              <a:t>.</a:t>
            </a:r>
            <a:endParaRPr lang="vi-VN" dirty="0"/>
          </a:p>
          <a:p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18" y="6213123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78667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48072"/>
          </a:xfrm>
        </p:spPr>
        <p:txBody>
          <a:bodyPr>
            <a:no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Preporuke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38278"/>
          </a:xfrm>
        </p:spPr>
        <p:txBody>
          <a:bodyPr>
            <a:normAutofit fontScale="25000" lnSpcReduction="20000"/>
          </a:bodyPr>
          <a:lstStyle/>
          <a:p>
            <a:endParaRPr lang="vi-VN" sz="3700" dirty="0"/>
          </a:p>
          <a:p>
            <a:pPr>
              <a:buNone/>
            </a:pPr>
            <a:r>
              <a:rPr lang="vi-VN" sz="7200" dirty="0" smtClean="0"/>
              <a:t>1.	</a:t>
            </a:r>
            <a:r>
              <a:rPr lang="vi-VN" sz="7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EU iz pozicije “monitora na daljinu” mora da postane aktivni akter u procesu implementacije odredbi Sporazuma</a:t>
            </a:r>
            <a:r>
              <a:rPr lang="sr-Latn-RS" sz="7200" dirty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vi-VN" sz="7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vi-VN" sz="7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2.	Vlada Republike Srbije i organi nadležni za sprovođenje Briselskog sporazuma treba da omoguće uslove za redovno informisanje javnosti, i podnošenje izveštaja skupštinama lokalnih samouprava i Narodnoj skupštini Republike Srbije; </a:t>
            </a:r>
          </a:p>
          <a:p>
            <a:pPr>
              <a:buNone/>
            </a:pPr>
            <a:r>
              <a:rPr lang="vi-VN" sz="7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3.	Uključivanje relevantnih organizacija civilnog društva, medija, akademske zajednice, Univerziteta i stručne javnosti u proces realizacije Briselskog sporazuma, a pre svega predstavnika srpske zajednice na Kosovu koji nisu deo „Srpske liste“, a koji poseduju stručnost i integritet;</a:t>
            </a:r>
          </a:p>
          <a:p>
            <a:pPr>
              <a:buNone/>
            </a:pPr>
            <a:r>
              <a:rPr lang="vi-VN" sz="7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4.	Rešiti pitanje „duplih funkcija“ i sukoba interesa u lokalnim samoupravama (naročito na severu Kosova) u pogledu osoba koje vrše funkcije članova privremenih veća i funkcije u novoizabranim lokalnim samoupravama;</a:t>
            </a:r>
          </a:p>
          <a:p>
            <a:pPr>
              <a:buNone/>
            </a:pPr>
            <a:r>
              <a:rPr lang="vi-VN" sz="7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5.	Rad na izradi statuta ZSO učiniti transparentnim i predstaviti nacrt statuta i sam koncept ZSO javnosti, a posebno opštinama na Kosovu koje će činiti ZSO, kao i obezbediti mehanizme za javnu debatu i uključivanje komentara i predloga;</a:t>
            </a:r>
            <a:endParaRPr lang="en-US" sz="7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3021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91809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706090"/>
          </a:xfrm>
        </p:spPr>
        <p:txBody>
          <a:bodyPr>
            <a:normAutofit/>
          </a:bodyPr>
          <a:lstStyle/>
          <a:p>
            <a:r>
              <a:rPr lang="sr-Latn-RS" sz="4000" dirty="0" smtClean="0"/>
              <a:t>Preporuke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73827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vi-VN" dirty="0"/>
              <a:t>6.	Uspostaviti monitoring primene Briselskog sporazuma u delu njegovog uticaja na kvalitet život građana; </a:t>
            </a:r>
          </a:p>
          <a:p>
            <a:pPr>
              <a:buNone/>
            </a:pPr>
            <a:r>
              <a:rPr lang="vi-VN" dirty="0"/>
              <a:t>7.	U narednom periodu, za uspeh sprovođenja Briselskog sporazuma „na terenu“ će biti ključno:</a:t>
            </a:r>
          </a:p>
          <a:p>
            <a:pPr>
              <a:buNone/>
            </a:pPr>
            <a:r>
              <a:rPr lang="sr-Latn-RS" dirty="0" smtClean="0"/>
              <a:t>    </a:t>
            </a:r>
            <a:r>
              <a:rPr lang="vi-VN" dirty="0" smtClean="0"/>
              <a:t>- </a:t>
            </a:r>
            <a:r>
              <a:rPr lang="vi-VN" dirty="0"/>
              <a:t>Uspostavljanje funkcionalnog suda u </a:t>
            </a:r>
            <a:r>
              <a:rPr lang="vi-VN" dirty="0" smtClean="0"/>
              <a:t>Mitrovici</a:t>
            </a:r>
            <a:r>
              <a:rPr lang="sr-Latn-RS" dirty="0" smtClean="0"/>
              <a:t>,</a:t>
            </a:r>
            <a:endParaRPr lang="vi-VN" dirty="0"/>
          </a:p>
          <a:p>
            <a:pPr>
              <a:buNone/>
            </a:pPr>
            <a:r>
              <a:rPr lang="sr-Latn-RS" dirty="0" smtClean="0"/>
              <a:t>    </a:t>
            </a:r>
            <a:r>
              <a:rPr lang="vi-VN" dirty="0" smtClean="0"/>
              <a:t>- </a:t>
            </a:r>
            <a:r>
              <a:rPr lang="vi-VN" dirty="0"/>
              <a:t>Dostizanje pune funkcionalnosti lokalnih samouprava na severu Kosova uz jačanje integriteta, principa dobre uprave (good governance), odgovornosti (accountability) i </a:t>
            </a:r>
            <a:r>
              <a:rPr lang="vi-VN" dirty="0" smtClean="0"/>
              <a:t>transparentnosti</a:t>
            </a:r>
            <a:r>
              <a:rPr lang="sr-Latn-RS" dirty="0" smtClean="0"/>
              <a:t>,</a:t>
            </a:r>
            <a:endParaRPr lang="vi-VN" dirty="0"/>
          </a:p>
          <a:p>
            <a:pPr>
              <a:buNone/>
            </a:pPr>
            <a:r>
              <a:rPr lang="sr-Latn-RS" dirty="0" smtClean="0"/>
              <a:t>    </a:t>
            </a:r>
            <a:r>
              <a:rPr lang="vi-VN" dirty="0" smtClean="0"/>
              <a:t>- </a:t>
            </a:r>
            <a:r>
              <a:rPr lang="vi-VN" dirty="0"/>
              <a:t>Rešavanje pitanja finansiranja i funkcionisanja lokalnih javnih </a:t>
            </a:r>
            <a:r>
              <a:rPr lang="vi-VN" dirty="0" smtClean="0"/>
              <a:t>preduzeća</a:t>
            </a:r>
            <a:r>
              <a:rPr lang="sr-Latn-RS" dirty="0" smtClean="0"/>
              <a:t>,</a:t>
            </a:r>
            <a:endParaRPr lang="vi-VN" dirty="0"/>
          </a:p>
          <a:p>
            <a:pPr>
              <a:buNone/>
            </a:pPr>
            <a:r>
              <a:rPr lang="sr-Latn-RS" dirty="0" smtClean="0"/>
              <a:t>    </a:t>
            </a:r>
            <a:r>
              <a:rPr lang="vi-VN" dirty="0" smtClean="0"/>
              <a:t>- </a:t>
            </a:r>
            <a:r>
              <a:rPr lang="vi-VN" dirty="0"/>
              <a:t>Rešavanje pitanja statusa Civilne </a:t>
            </a:r>
            <a:r>
              <a:rPr lang="vi-VN" dirty="0" smtClean="0"/>
              <a:t>zaštite</a:t>
            </a:r>
            <a:r>
              <a:rPr lang="sr-Latn-RS" dirty="0" smtClean="0"/>
              <a:t>,</a:t>
            </a:r>
            <a:endParaRPr lang="vi-VN" dirty="0"/>
          </a:p>
          <a:p>
            <a:pPr>
              <a:buNone/>
            </a:pPr>
            <a:r>
              <a:rPr lang="sr-Latn-RS" dirty="0" smtClean="0"/>
              <a:t>    </a:t>
            </a:r>
            <a:r>
              <a:rPr lang="vi-VN" dirty="0" smtClean="0"/>
              <a:t>- </a:t>
            </a:r>
            <a:r>
              <a:rPr lang="vi-VN" dirty="0"/>
              <a:t>Uključivanje svih društvenih aktera u izradu koncepta </a:t>
            </a:r>
            <a:r>
              <a:rPr lang="vi-VN" dirty="0" smtClean="0"/>
              <a:t>ZSO</a:t>
            </a:r>
            <a:r>
              <a:rPr lang="sr-Latn-RS" dirty="0" smtClean="0"/>
              <a:t>,</a:t>
            </a:r>
            <a:endParaRPr lang="vi-VN" dirty="0"/>
          </a:p>
          <a:p>
            <a:pPr>
              <a:buNone/>
            </a:pPr>
            <a:r>
              <a:rPr lang="sr-Latn-RS" dirty="0" smtClean="0"/>
              <a:t>    </a:t>
            </a:r>
            <a:r>
              <a:rPr lang="vi-VN" dirty="0" smtClean="0"/>
              <a:t>- </a:t>
            </a:r>
            <a:r>
              <a:rPr lang="vi-VN" dirty="0"/>
              <a:t>Rešavanje imovinsko pravnih pitanja (javna preduzeća na Kosovu</a:t>
            </a:r>
            <a:r>
              <a:rPr lang="vi-VN" dirty="0" smtClean="0"/>
              <a:t>)</a:t>
            </a:r>
            <a:r>
              <a:rPr lang="sr-Latn-RS" dirty="0" smtClean="0"/>
              <a:t>.</a:t>
            </a:r>
            <a:endParaRPr lang="vi-VN" dirty="0"/>
          </a:p>
          <a:p>
            <a:pPr>
              <a:buNone/>
            </a:pPr>
            <a:r>
              <a:rPr lang="vi-VN" dirty="0"/>
              <a:t>8.   Materijalna i institucionalna podrška civilnom društvu i medijima sa ciljem njihovog jačanja za proces monitoringa primene Briselskog </a:t>
            </a:r>
            <a:r>
              <a:rPr lang="vi-VN" dirty="0" smtClean="0"/>
              <a:t>sporazuma</a:t>
            </a:r>
            <a:r>
              <a:rPr lang="sr-Latn-RS" dirty="0" smtClean="0"/>
              <a:t>.</a:t>
            </a:r>
            <a:endParaRPr lang="vi-VN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377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62759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8229600" cy="706090"/>
          </a:xfrm>
        </p:spPr>
        <p:txBody>
          <a:bodyPr>
            <a:normAutofit/>
          </a:bodyPr>
          <a:lstStyle/>
          <a:p>
            <a:r>
              <a:rPr lang="sr-Latn-RS" sz="4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Ustavni sud</a:t>
            </a:r>
            <a:endParaRPr lang="en-US" sz="4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6668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Protivustavno: </a:t>
            </a:r>
          </a:p>
          <a:p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Uredba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o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posebnom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načinu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priznavanja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visokoškolskih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isprava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vrednovanja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studijskih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programa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univerziteta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teritorije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AP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koji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ne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obavljaju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delatnost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propisima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RS,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doneta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radi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implementacije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o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prihvatanju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univerzitetskih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diploma;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Uredba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o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posebnom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načinu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obrade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podataka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sadržanih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matičnim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knjigama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područje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AP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doneta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radi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implementacije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o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matičnim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knjigama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;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Uredba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o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posebnom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načinu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obrade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podataka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sadržanih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u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katastru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zemljišta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AP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doneta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radi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implementacije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sporazuma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o 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katastru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  <a:endParaRPr lang="sr-Latn-R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sr-Latn-R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Ob</a:t>
            </a:r>
            <a:r>
              <a:rPr lang="en-US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javljivanje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odluka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kojima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je USRS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utvrdio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ove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nesaglasnosti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a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samim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tim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njihovo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pravno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dejstvo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je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odloženo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, a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svi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zahtevi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za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obustavu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izvršenja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pojedinačnih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akata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radnji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preduzetih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osnovu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ovih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uredbi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su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odbačeni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sr-Latn-R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USRS 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je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konstatovao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protivustavnost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ali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nije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preduzeo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ništa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da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se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ta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protivustavnost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dirty="0" err="1">
                <a:latin typeface="Tahoma" pitchFamily="34" charset="0"/>
                <a:ea typeface="Tahoma" pitchFamily="34" charset="0"/>
                <a:cs typeface="Tahoma" pitchFamily="34" charset="0"/>
              </a:rPr>
              <a:t>ispravi</a:t>
            </a:r>
            <a:r>
              <a:rPr lang="en-US" dirty="0"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endParaRPr lang="en-US" dirty="0"/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63535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7422" y="3143248"/>
            <a:ext cx="6477000" cy="1828800"/>
          </a:xfrm>
        </p:spPr>
        <p:txBody>
          <a:bodyPr/>
          <a:lstStyle/>
          <a:p>
            <a:r>
              <a:rPr lang="en-US" dirty="0" err="1" smtClean="0"/>
              <a:t>Analiza</a:t>
            </a:r>
            <a:r>
              <a:rPr lang="en-US" dirty="0" smtClean="0"/>
              <a:t> </a:t>
            </a:r>
            <a:r>
              <a:rPr lang="en-US" dirty="0" err="1" smtClean="0"/>
              <a:t>medija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it-IT" dirty="0"/>
              <a:t>Biro za društvena istraživanja (BIRODI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Medija monitoring - Lokalni izbori 2013. godine</a:t>
            </a:r>
            <a:b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Tema: Zajednica opština, Briselski pregovori (u%)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92838"/>
            <a:ext cx="9113837" cy="665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Medija monitoring – Parlamentarni izbori 2014. godine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1" cy="49971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7923"/>
                <a:gridCol w="713413"/>
                <a:gridCol w="784754"/>
                <a:gridCol w="859511"/>
                <a:gridCol w="1358900"/>
                <a:gridCol w="1358900"/>
              </a:tblGrid>
              <a:tr h="312322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RTS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Pink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B92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Pva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Vojvodina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Ekonomski razvoj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21.3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21.5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19.8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21.0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22.1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Izborna kampanja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14.0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18.6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15.7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21.0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15.9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EU integracije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6.4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6.8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6.0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6.0</a:t>
                      </a:r>
                      <a:endParaRPr lang="en-US" sz="1200" dirty="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4.8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Kultura i vrednosti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5.2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3.8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4.8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3.4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4.1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Spoljna politika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4.9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4.6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5.2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4.3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4.1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Borba protiv korupcije i provera privatizacije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4.3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3.4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5.6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5.2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6.9</a:t>
                      </a:r>
                      <a:endParaRPr lang="en-US" sz="1200">
                        <a:latin typeface="Tahoma" pitchFamily="34" charset="0"/>
                        <a:ea typeface="Tahoma" pitchFamily="34" charset="0"/>
                        <a:cs typeface="Tahoma" pitchFamily="34" charset="0"/>
                      </a:endParaRP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Mladi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4.0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4.8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Kosovo</a:t>
                      </a:r>
                    </a:p>
                  </a:txBody>
                  <a:tcPr marL="9437" marR="9437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4.0</a:t>
                      </a:r>
                    </a:p>
                  </a:txBody>
                  <a:tcPr marL="9437" marR="9437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3.8</a:t>
                      </a:r>
                    </a:p>
                  </a:txBody>
                  <a:tcPr marL="9437" marR="9437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4.3</a:t>
                      </a:r>
                    </a:p>
                  </a:txBody>
                  <a:tcPr marL="9437" marR="9437" marT="9525" marB="0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>
                    <a:solidFill>
                      <a:srgbClr val="00B050"/>
                    </a:solidFill>
                  </a:tcPr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Regulanost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4.0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Manjine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3.7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4.2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4.1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Analize i prognoze rezultata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6.3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4.8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5.2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Poljoprivreda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5.1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6.5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4.3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6.2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Socijalna politika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4.8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5.2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Obrazovanje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3.2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</a:tr>
              <a:tr h="31232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Reforme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 </a:t>
                      </a:r>
                    </a:p>
                  </a:txBody>
                  <a:tcPr marL="9437" marR="9437" marT="9525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6.9</a:t>
                      </a:r>
                    </a:p>
                  </a:txBody>
                  <a:tcPr marL="9437" marR="9437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332656"/>
            <a:ext cx="8531352" cy="886544"/>
          </a:xfrm>
        </p:spPr>
        <p:txBody>
          <a:bodyPr>
            <a:noAutofit/>
          </a:bodyPr>
          <a:lstStyle/>
          <a:p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Istraživanje je sprovedeno u periodu </a:t>
            </a:r>
            <a:r>
              <a:rPr lang="sr-Latn-RS" dirty="0"/>
              <a:t/>
            </a:r>
            <a:br>
              <a:rPr lang="sr-Latn-RS" dirty="0"/>
            </a:br>
            <a:r>
              <a:rPr lang="sr-Latn-R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jun – decembar 2014. god kroz:</a:t>
            </a: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757758"/>
          </a:xfrm>
        </p:spPr>
        <p:txBody>
          <a:bodyPr>
            <a:noAutofit/>
          </a:bodyPr>
          <a:lstStyle/>
          <a:p>
            <a:pPr lvl="0"/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38 intervjua sa relevantnim društvenim akterima: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sr-Latn-RS" sz="1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Zvaničnicima</a:t>
            </a:r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javnim funkcionerima i službenicima iz institucija koje su na nivou opština koje su sa srpskom većinom (institucije  Srbije i novouspostavljene institucije kroz proces realizacije Briselskog sporazuma),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sr-Latn-RS" sz="16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Implementatorima</a:t>
            </a:r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– postavljenim licima ispred Srbije koji su formalno zaduženi za sprovođenje Briselskog sporazuma,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Partijskim funkcionerima,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Civilnim aktivistima i značajnim društvenim akterima u srpskoj zajednici;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Predstavnicima međunarodne zajednice,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Novinarima-analitičarima.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Pregled odluka Ustavnog suda Srbije povodom sporazuma koji su prethodili Briselskom sporazumu i povodom samog Briselskog sporazuma;</a:t>
            </a:r>
          </a:p>
          <a:p>
            <a:pPr lvl="0"/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Desktop uporednu analizu pravnog okvira Srbije i Kosova koja je od značaja za posmatrane oblasti Briselskog sporazuma;</a:t>
            </a:r>
          </a:p>
          <a:p>
            <a:pPr lvl="0"/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Monitoring medijskog izveštavanja o realizaciji Briselskog sporazuma na formiranom uzorku medija (period: avgust 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- </a:t>
            </a:r>
            <a:r>
              <a:rPr lang="sr-Latn-R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novembar 2014. godine);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14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94" y="6243431"/>
            <a:ext cx="1229138" cy="6145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6192180"/>
            <a:ext cx="1331640" cy="665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485888"/>
          </a:xfrm>
        </p:spPr>
        <p:txBody>
          <a:bodyPr>
            <a:noAutofit/>
          </a:bodyPr>
          <a:lstStyle/>
          <a:p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Akteri</a:t>
            </a:r>
            <a:r>
              <a:rPr lang="sr-Latn-R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iz Srbije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b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Medija monitoring sprovođenja Briselskog sporazuma </a:t>
            </a:r>
            <a:b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              </a:t>
            </a: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avgust – novembar 2014. godine</a:t>
            </a:r>
            <a:endParaRPr lang="en-US" sz="2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71472" y="1928802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8" y="6192837"/>
            <a:ext cx="91138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404664"/>
            <a:ext cx="8153400" cy="792088"/>
          </a:xfrm>
        </p:spPr>
        <p:txBody>
          <a:bodyPr>
            <a:noAutofit/>
          </a:bodyPr>
          <a:lstStyle/>
          <a:p>
            <a:r>
              <a:rPr lang="en-US" sz="2400" b="1" dirty="0" err="1" smtClean="0"/>
              <a:t>Akteri</a:t>
            </a:r>
            <a:r>
              <a:rPr lang="sr-Latn-RS" sz="2400" b="1" dirty="0" smtClean="0"/>
              <a:t> sa Kosova</a:t>
            </a:r>
            <a:r>
              <a:rPr lang="sr-Latn-RS" sz="2400" dirty="0" smtClean="0"/>
              <a:t/>
            </a:r>
            <a:br>
              <a:rPr lang="sr-Latn-RS" sz="2400" dirty="0" smtClean="0"/>
            </a:br>
            <a:r>
              <a:rPr lang="sr-Latn-RS" sz="2400" dirty="0" smtClean="0"/>
              <a:t>Medija monitoring spreovođenja Briselskog sporazuma </a:t>
            </a:r>
            <a:br>
              <a:rPr lang="sr-Latn-RS" sz="2400" dirty="0" smtClean="0"/>
            </a:br>
            <a:r>
              <a:rPr lang="sr-Latn-RS" sz="2400" dirty="0" smtClean="0"/>
              <a:t>                               avgust – novembar 2014. godine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63" y="6192837"/>
            <a:ext cx="9113837" cy="66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5786" y="500042"/>
            <a:ext cx="8153400" cy="624702"/>
          </a:xfrm>
        </p:spPr>
        <p:txBody>
          <a:bodyPr>
            <a:noAutofit/>
          </a:bodyPr>
          <a:lstStyle/>
          <a:p>
            <a:r>
              <a:rPr lang="sr-Latn-R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TEME</a:t>
            </a: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Medija monitoring sprovođenja Briselskog sporazuma </a:t>
            </a:r>
            <a:b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avgust – novembar 2014. godine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852388256"/>
              </p:ext>
            </p:extLst>
          </p:nvPr>
        </p:nvGraphicFramePr>
        <p:xfrm>
          <a:off x="0" y="1643050"/>
          <a:ext cx="9144000" cy="521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 descr="C:\Users\Birodi\Desktop\fondacija-za-otvoreno-drustvo-srbij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40372" y="6072206"/>
            <a:ext cx="1503628" cy="7857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0166" y="928670"/>
            <a:ext cx="6477000" cy="4286280"/>
          </a:xfrm>
        </p:spPr>
        <p:txBody>
          <a:bodyPr/>
          <a:lstStyle/>
          <a:p>
            <a:pPr algn="ctr">
              <a:lnSpc>
                <a:spcPts val="2000"/>
              </a:lnSpc>
              <a:spcBef>
                <a:spcPts val="0"/>
              </a:spcBef>
            </a:pPr>
            <a:r>
              <a:rPr lang="sr-Latn-R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Hvala na pažnji!</a:t>
            </a:r>
            <a:br>
              <a:rPr lang="sr-Latn-R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Latn-R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Latn-R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Www.Birodi.Rs</a:t>
            </a: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b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Latn-R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sz="2400" dirty="0" smtClean="0">
                <a:latin typeface="Tahoma"/>
                <a:ea typeface="Calibri"/>
                <a:cs typeface="Times New Roman"/>
              </a:rPr>
              <a:t> </a:t>
            </a:r>
            <a:r>
              <a:rPr lang="en-US" sz="1400" dirty="0" smtClean="0">
                <a:latin typeface="Arial"/>
                <a:ea typeface="Calibri"/>
                <a:cs typeface="Times New Roman"/>
              </a:rPr>
              <a:t/>
            </a:r>
            <a:br>
              <a:rPr lang="en-US" sz="1400" dirty="0" smtClean="0">
                <a:latin typeface="Arial"/>
                <a:ea typeface="Calibri"/>
                <a:cs typeface="Times New Roman"/>
              </a:rPr>
            </a:br>
            <a:r>
              <a:rPr lang="sr-Latn-R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Latn-R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Latn-R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Latn-R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sr-Latn-R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sr-Latn-RS" sz="2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US" sz="2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it-IT" dirty="0"/>
              <a:t>Biro za društvena istraživanja (BIRODI</a:t>
            </a:r>
            <a:r>
              <a:rPr lang="it-IT" dirty="0" smtClean="0"/>
              <a:t>)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764704"/>
            <a:ext cx="3528392" cy="1764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428596" y="3143248"/>
            <a:ext cx="6477000" cy="1828800"/>
          </a:xfrm>
        </p:spPr>
        <p:txBody>
          <a:bodyPr/>
          <a:lstStyle/>
          <a:p>
            <a:r>
              <a:rPr lang="sr-Latn-RS" dirty="0" smtClean="0"/>
              <a:t>Kontekst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it-IT" dirty="0"/>
              <a:t>Biro za društvena istraživanja (BIRODI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1357298"/>
            <a:ext cx="7772400" cy="2259683"/>
          </a:xfrm>
        </p:spPr>
        <p:txBody>
          <a:bodyPr>
            <a:normAutofit fontScale="90000"/>
          </a:bodyPr>
          <a:lstStyle/>
          <a:p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sz="3600" dirty="0" smtClean="0"/>
              <a:t>Istraživanje </a:t>
            </a:r>
            <a:br>
              <a:rPr lang="sr-Latn-RS" sz="3600" dirty="0" smtClean="0"/>
            </a:br>
            <a:r>
              <a:rPr lang="sr-Latn-RS" sz="3600" dirty="0" smtClean="0"/>
              <a:t>Foruma za etničke odnose </a:t>
            </a:r>
            <a:r>
              <a:rPr lang="sr-Latn-RS" dirty="0" smtClean="0"/>
              <a:t/>
            </a:r>
            <a:br>
              <a:rPr lang="sr-Latn-RS" dirty="0" smtClean="0"/>
            </a:br>
            <a:r>
              <a:rPr lang="sr-Latn-RS" dirty="0" smtClean="0"/>
              <a:t/>
            </a:r>
            <a:br>
              <a:rPr lang="sr-Latn-RS" dirty="0" smtClean="0"/>
            </a:b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sr-Latn-RS" sz="1800" b="1" dirty="0" smtClean="0"/>
              <a:t>Septembar 2013. godine</a:t>
            </a:r>
            <a:endParaRPr lang="en-US" sz="1800" b="1" dirty="0"/>
          </a:p>
        </p:txBody>
      </p:sp>
      <p:pic>
        <p:nvPicPr>
          <p:cNvPr id="44034" name="Picture 2" descr="http://prishtinacouncil.org/wp-content/uploads/2014/01/fer-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28604"/>
            <a:ext cx="2857500" cy="6286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0"/>
            <a:ext cx="8153400" cy="1196752"/>
          </a:xfrm>
        </p:spPr>
        <p:txBody>
          <a:bodyPr>
            <a:noAutofit/>
          </a:bodyPr>
          <a:lstStyle/>
          <a:p>
            <a:r>
              <a:rPr lang="sr-Latn-RS" sz="2400" dirty="0" smtClean="0"/>
              <a:t/>
            </a:r>
            <a:br>
              <a:rPr lang="sr-Latn-RS" sz="2400" dirty="0" smtClean="0"/>
            </a:br>
            <a:r>
              <a:rPr lang="sr-Latn-RS" sz="2400" dirty="0"/>
              <a:t/>
            </a:r>
            <a:br>
              <a:rPr lang="sr-Latn-RS" sz="2400" dirty="0"/>
            </a:br>
            <a:r>
              <a:rPr lang="en-US" sz="2400" dirty="0" err="1" smtClean="0"/>
              <a:t>Šta</a:t>
            </a:r>
            <a:r>
              <a:rPr lang="en-US" sz="2400" dirty="0" smtClean="0"/>
              <a:t> </a:t>
            </a:r>
            <a:r>
              <a:rPr lang="en-US" sz="2400" dirty="0"/>
              <a:t>je </a:t>
            </a:r>
            <a:r>
              <a:rPr lang="en-US" sz="2400" dirty="0" err="1"/>
              <a:t>danas</a:t>
            </a:r>
            <a:r>
              <a:rPr lang="en-US" sz="2400" dirty="0"/>
              <a:t> </a:t>
            </a:r>
            <a:r>
              <a:rPr lang="en-US" sz="2400" dirty="0" err="1"/>
              <a:t>glavni</a:t>
            </a:r>
            <a:r>
              <a:rPr lang="en-US" sz="2400" dirty="0"/>
              <a:t> </a:t>
            </a:r>
            <a:r>
              <a:rPr lang="en-US" sz="2400" dirty="0" err="1"/>
              <a:t>prioritet</a:t>
            </a:r>
            <a:r>
              <a:rPr lang="en-US" sz="2400" dirty="0"/>
              <a:t> </a:t>
            </a:r>
            <a:r>
              <a:rPr lang="en-US" sz="2400" dirty="0" err="1"/>
              <a:t>Srba</a:t>
            </a:r>
            <a:r>
              <a:rPr lang="en-US" sz="2400" dirty="0"/>
              <a:t> </a:t>
            </a:r>
            <a:r>
              <a:rPr lang="en-US" sz="2400" dirty="0" err="1"/>
              <a:t>koji</a:t>
            </a:r>
            <a:r>
              <a:rPr lang="en-US" sz="2400" dirty="0"/>
              <a:t> </a:t>
            </a:r>
            <a:r>
              <a:rPr lang="en-US" sz="2400" dirty="0" err="1"/>
              <a:t>žive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severu</a:t>
            </a:r>
            <a:r>
              <a:rPr lang="en-US" sz="2400" dirty="0"/>
              <a:t> </a:t>
            </a:r>
            <a:r>
              <a:rPr lang="en-US" sz="2400" dirty="0" err="1" smtClean="0"/>
              <a:t>Kosov</a:t>
            </a:r>
            <a:r>
              <a:rPr lang="sr-Latn-RS" sz="2400" dirty="0" smtClean="0"/>
              <a:t>a</a:t>
            </a:r>
            <a:r>
              <a:rPr lang="en-US" sz="2400" dirty="0" smtClean="0"/>
              <a:t>?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00034" y="171448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1453" y="6229350"/>
            <a:ext cx="28527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26496" cy="1484784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Prosečna ocena zadovoljstva funkcionisanjem intitucija i ustanova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71472" y="1785926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4231" y="6229350"/>
            <a:ext cx="28527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1400200"/>
          </a:xfrm>
        </p:spPr>
        <p:txBody>
          <a:bodyPr>
            <a:noAutofit/>
          </a:bodyPr>
          <a:lstStyle/>
          <a:p>
            <a:r>
              <a:rPr lang="sr-Latn-RS" sz="2400" dirty="0" smtClean="0"/>
              <a:t/>
            </a:r>
            <a:br>
              <a:rPr lang="sr-Latn-RS" sz="2400" dirty="0" smtClean="0"/>
            </a:br>
            <a:r>
              <a:rPr lang="en-US" sz="2400" dirty="0" smtClean="0"/>
              <a:t>U </a:t>
            </a:r>
            <a:r>
              <a:rPr lang="en-US" sz="2400" dirty="0" err="1"/>
              <a:t>kojoj</a:t>
            </a:r>
            <a:r>
              <a:rPr lang="en-US" sz="2400" dirty="0"/>
              <a:t> </a:t>
            </a:r>
            <a:r>
              <a:rPr lang="en-US" sz="2400" dirty="0" err="1"/>
              <a:t>meri</a:t>
            </a:r>
            <a:r>
              <a:rPr lang="en-US" sz="2400" dirty="0"/>
              <a:t> </a:t>
            </a:r>
            <a:r>
              <a:rPr lang="en-US" sz="2400" dirty="0" err="1"/>
              <a:t>ste</a:t>
            </a:r>
            <a:r>
              <a:rPr lang="en-US" sz="2400" dirty="0"/>
              <a:t> </a:t>
            </a:r>
            <a:r>
              <a:rPr lang="en-US" sz="2400" dirty="0" err="1"/>
              <a:t>pratili</a:t>
            </a:r>
            <a:r>
              <a:rPr lang="en-US" sz="2400" dirty="0"/>
              <a:t> </a:t>
            </a:r>
            <a:r>
              <a:rPr lang="en-US" sz="2400" dirty="0" err="1"/>
              <a:t>Briselske</a:t>
            </a:r>
            <a:r>
              <a:rPr lang="en-US" sz="2400" dirty="0"/>
              <a:t> </a:t>
            </a:r>
            <a:r>
              <a:rPr lang="en-US" sz="2400" dirty="0" err="1"/>
              <a:t>pregovore</a:t>
            </a:r>
            <a:r>
              <a:rPr lang="en-US" sz="2400" dirty="0"/>
              <a:t>?</a:t>
            </a:r>
            <a:br>
              <a:rPr lang="en-US" sz="2400" dirty="0"/>
            </a:b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28596" y="1785926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263" y="6229350"/>
            <a:ext cx="2852737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521</TotalTime>
  <Words>2282</Words>
  <Application>Microsoft Office PowerPoint</Application>
  <PresentationFormat>On-screen Show (4:3)</PresentationFormat>
  <Paragraphs>335</Paragraphs>
  <Slides>43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Median</vt:lpstr>
      <vt:lpstr>Istraživanje sprovođenja briselskog sporazuma</vt:lpstr>
      <vt:lpstr>Ciljevi istraživanja:</vt:lpstr>
      <vt:lpstr>Indikatori:</vt:lpstr>
      <vt:lpstr>Istraživanje je sprovedeno u periodu  jun – decembar 2014. god kroz:</vt:lpstr>
      <vt:lpstr>Kontekst</vt:lpstr>
      <vt:lpstr>               Istraživanje  Foruma za etničke odnose   </vt:lpstr>
      <vt:lpstr>  Šta je danas glavni prioritet Srba koji žive na severu Kosova? </vt:lpstr>
      <vt:lpstr>Prosečna ocena zadovoljstva funkcionisanjem intitucija i ustanova</vt:lpstr>
      <vt:lpstr> U kojoj meri ste pratili Briselske pregovore? </vt:lpstr>
      <vt:lpstr>Da li ste pročitali Briselski sporazum?</vt:lpstr>
      <vt:lpstr>Da li su Vam prihvatljive odredbe Briselskog sporazuma?</vt:lpstr>
      <vt:lpstr>Kakva su Vaša očekivanja kada je u pitanju položaj Srba nakon potpisivana Briselskog sporazuma?</vt:lpstr>
      <vt:lpstr>Nalazi istraživanja sprovođenja briselskog sporazuma </vt:lpstr>
      <vt:lpstr>Pozitivne promene</vt:lpstr>
      <vt:lpstr>Negativne promene</vt:lpstr>
      <vt:lpstr>Institucije</vt:lpstr>
      <vt:lpstr>Indikatori monitoringa primene Briselskog sporazuma</vt:lpstr>
      <vt:lpstr>Transparentnost</vt:lpstr>
      <vt:lpstr>Zakonitost</vt:lpstr>
      <vt:lpstr>Efektivnost</vt:lpstr>
      <vt:lpstr>Efikasnost – Briselski sporazum</vt:lpstr>
      <vt:lpstr>Efikasnost - Implementacioni plan</vt:lpstr>
      <vt:lpstr>Odgovornost za sprovođenje i polaganje računa</vt:lpstr>
      <vt:lpstr>Nalazi po oblastima</vt:lpstr>
      <vt:lpstr>Upravljački tim za ZSO i ZSO</vt:lpstr>
      <vt:lpstr>Lokalna samouprava (sever Kosova)</vt:lpstr>
      <vt:lpstr>Sudovi</vt:lpstr>
      <vt:lpstr>Obrazovanje</vt:lpstr>
      <vt:lpstr>Policija</vt:lpstr>
      <vt:lpstr>Civilna zaštita</vt:lpstr>
      <vt:lpstr>Zaključci </vt:lpstr>
      <vt:lpstr>Zaključci </vt:lpstr>
      <vt:lpstr>Zaključci</vt:lpstr>
      <vt:lpstr>Preporuke</vt:lpstr>
      <vt:lpstr>Preporuke </vt:lpstr>
      <vt:lpstr>Ustavni sud</vt:lpstr>
      <vt:lpstr>Analiza medija</vt:lpstr>
      <vt:lpstr>Medija monitoring - Lokalni izbori 2013. godine Tema: Zajednica opština, Briselski pregovori (u%)</vt:lpstr>
      <vt:lpstr>Medija monitoring – Parlamentarni izbori 2014. godine</vt:lpstr>
      <vt:lpstr>Akteri iz Srbije   Medija monitoring sprovođenja Briselskog sporazuma                                              avgust – novembar 2014. godine</vt:lpstr>
      <vt:lpstr>Akteri sa Kosova Medija monitoring spreovođenja Briselskog sporazuma                                 avgust – novembar 2014. godine</vt:lpstr>
      <vt:lpstr>TEME Medija monitoring sprovođenja Briselskog sporazuma                                avgust – novembar 2014. godine</vt:lpstr>
      <vt:lpstr>Hvala na pažnji!  Www.Birodi.Rs    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Birodi</dc:creator>
  <cp:lastModifiedBy>Birodi</cp:lastModifiedBy>
  <cp:revision>40</cp:revision>
  <dcterms:created xsi:type="dcterms:W3CDTF">2015-02-01T18:10:46Z</dcterms:created>
  <dcterms:modified xsi:type="dcterms:W3CDTF">2015-02-03T12:53:46Z</dcterms:modified>
</cp:coreProperties>
</file>