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6" d="100"/>
          <a:sy n="86" d="100"/>
        </p:scale>
        <p:origin x="-90" y="2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Zeljko%20Rakovac\Desktop\tviter\Tachi%20i%20Vucic%20-%20prava%20varijanta.xlsx" TargetMode="Externa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file:///C:\Users\Zeljko%20Rakovac\Desktop\tviter\Tachi%20i%20Vucic%20-%20prava%20varijanta.xlsx"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file:///C:\Users\Zeljko%20Rakovac\Desktop\tviter\Tachi%20i%20Vucic%20-%20prava%20varijanta.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oleObject" Target="file:///C:\Users\Zeljko%20Rakovac\Desktop\tviter\Tachi%20i%20Vucic%20-%20prava%20varijanta.xlsx" TargetMode="External"/></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file:///C:\Users\Zeljko%20Rakovac\Desktop\tviter\Tachi%20i%20Vucic%20-%20prava%20varijanta.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Zeljko%20Rakovac\Desktop\tviter\Tachi%20i%20Vucic%20-%20prava%20varijanta.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Zeljko%20Rakovac\Desktop\tviter\Tachi%20i%20Vucic%20-%20prava%20varijanta.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Zeljko%20Rakovac\Desktop\tviter\Tachi%20i%20Vucic%20-%20prava%20varijanta.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Zeljko%20Rakovac\Desktop\tviter\Tachi%20i%20Vucic%20-%20prava%20varijanta.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C:\Users\Zeljko%20Rakovac\Desktop\tviter\Tachi%20i%20Vucic%20-%20prava%20varijanta.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C:\Users\Zeljko%20Rakovac\Desktop\tviter\Tachi%20i%20Vucic%20-%20prava%20varijanta.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C:\Users\Zeljko%20Rakovac\Desktop\tviter\Tachi%20i%20Vucic%20-%20prava%20varijanta.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C:\Users\Zeljko%20Rakovac\Desktop\tviter\Tachi%20i%20Vucic%20-%20prava%20varijan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sr-Latn-RS"/>
              <a:t>Uporedni</a:t>
            </a:r>
            <a:r>
              <a:rPr lang="sr-Latn-RS" baseline="0"/>
              <a:t> vremenski raspored Vučićevih i Tačijevih tvitova</a:t>
            </a:r>
            <a:endParaRPr lang="en-US"/>
          </a:p>
        </c:rich>
      </c:tx>
      <c:layout/>
      <c:overlay val="0"/>
      <c:spPr>
        <a:noFill/>
        <a:ln>
          <a:noFill/>
        </a:ln>
        <a:effectLst/>
      </c:spPr>
    </c:title>
    <c:autoTitleDeleted val="0"/>
    <c:view3D>
      <c:rotX val="15"/>
      <c:rotY val="2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line3DChart>
        <c:grouping val="standard"/>
        <c:varyColors val="0"/>
        <c:ser>
          <c:idx val="0"/>
          <c:order val="0"/>
          <c:tx>
            <c:strRef>
              <c:f>Sheet2!$B$1</c:f>
              <c:strCache>
                <c:ptCount val="1"/>
                <c:pt idx="0">
                  <c:v>Tači</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cat>
            <c:numRef>
              <c:f>Sheet2!$A$2:$A$18</c:f>
              <c:numCache>
                <c:formatCode>d\-mmm</c:formatCode>
                <c:ptCount val="17"/>
                <c:pt idx="0">
                  <c:v>42231</c:v>
                </c:pt>
                <c:pt idx="1">
                  <c:v>42232</c:v>
                </c:pt>
                <c:pt idx="2">
                  <c:v>42233</c:v>
                </c:pt>
                <c:pt idx="3">
                  <c:v>42234</c:v>
                </c:pt>
                <c:pt idx="4">
                  <c:v>42235</c:v>
                </c:pt>
                <c:pt idx="5">
                  <c:v>42236</c:v>
                </c:pt>
                <c:pt idx="6">
                  <c:v>42237</c:v>
                </c:pt>
                <c:pt idx="7">
                  <c:v>42238</c:v>
                </c:pt>
                <c:pt idx="8">
                  <c:v>42239</c:v>
                </c:pt>
                <c:pt idx="9">
                  <c:v>42240</c:v>
                </c:pt>
                <c:pt idx="10">
                  <c:v>42241</c:v>
                </c:pt>
                <c:pt idx="11">
                  <c:v>42242</c:v>
                </c:pt>
                <c:pt idx="12">
                  <c:v>42243</c:v>
                </c:pt>
                <c:pt idx="13">
                  <c:v>42244</c:v>
                </c:pt>
                <c:pt idx="14">
                  <c:v>42245</c:v>
                </c:pt>
                <c:pt idx="15">
                  <c:v>42246</c:v>
                </c:pt>
                <c:pt idx="16">
                  <c:v>42247</c:v>
                </c:pt>
              </c:numCache>
            </c:numRef>
          </c:cat>
          <c:val>
            <c:numRef>
              <c:f>Sheet2!$B$2:$B$18</c:f>
              <c:numCache>
                <c:formatCode>General</c:formatCode>
                <c:ptCount val="17"/>
                <c:pt idx="0">
                  <c:v>0</c:v>
                </c:pt>
                <c:pt idx="1">
                  <c:v>0</c:v>
                </c:pt>
                <c:pt idx="2">
                  <c:v>0</c:v>
                </c:pt>
                <c:pt idx="3">
                  <c:v>1</c:v>
                </c:pt>
                <c:pt idx="4">
                  <c:v>2</c:v>
                </c:pt>
                <c:pt idx="5">
                  <c:v>0</c:v>
                </c:pt>
                <c:pt idx="6">
                  <c:v>7</c:v>
                </c:pt>
                <c:pt idx="7">
                  <c:v>4</c:v>
                </c:pt>
                <c:pt idx="8">
                  <c:v>5</c:v>
                </c:pt>
                <c:pt idx="9">
                  <c:v>1</c:v>
                </c:pt>
                <c:pt idx="10">
                  <c:v>4</c:v>
                </c:pt>
                <c:pt idx="11">
                  <c:v>7</c:v>
                </c:pt>
                <c:pt idx="12">
                  <c:v>2</c:v>
                </c:pt>
                <c:pt idx="13">
                  <c:v>1</c:v>
                </c:pt>
                <c:pt idx="14">
                  <c:v>1</c:v>
                </c:pt>
                <c:pt idx="15">
                  <c:v>0</c:v>
                </c:pt>
                <c:pt idx="16">
                  <c:v>3</c:v>
                </c:pt>
              </c:numCache>
            </c:numRef>
          </c:val>
          <c:smooth val="0"/>
        </c:ser>
        <c:ser>
          <c:idx val="1"/>
          <c:order val="1"/>
          <c:tx>
            <c:strRef>
              <c:f>Sheet2!$C$1</c:f>
              <c:strCache>
                <c:ptCount val="1"/>
                <c:pt idx="0">
                  <c:v>Vučić</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cat>
            <c:numRef>
              <c:f>Sheet2!$A$2:$A$18</c:f>
              <c:numCache>
                <c:formatCode>d\-mmm</c:formatCode>
                <c:ptCount val="17"/>
                <c:pt idx="0">
                  <c:v>42231</c:v>
                </c:pt>
                <c:pt idx="1">
                  <c:v>42232</c:v>
                </c:pt>
                <c:pt idx="2">
                  <c:v>42233</c:v>
                </c:pt>
                <c:pt idx="3">
                  <c:v>42234</c:v>
                </c:pt>
                <c:pt idx="4">
                  <c:v>42235</c:v>
                </c:pt>
                <c:pt idx="5">
                  <c:v>42236</c:v>
                </c:pt>
                <c:pt idx="6">
                  <c:v>42237</c:v>
                </c:pt>
                <c:pt idx="7">
                  <c:v>42238</c:v>
                </c:pt>
                <c:pt idx="8">
                  <c:v>42239</c:v>
                </c:pt>
                <c:pt idx="9">
                  <c:v>42240</c:v>
                </c:pt>
                <c:pt idx="10">
                  <c:v>42241</c:v>
                </c:pt>
                <c:pt idx="11">
                  <c:v>42242</c:v>
                </c:pt>
                <c:pt idx="12">
                  <c:v>42243</c:v>
                </c:pt>
                <c:pt idx="13">
                  <c:v>42244</c:v>
                </c:pt>
                <c:pt idx="14">
                  <c:v>42245</c:v>
                </c:pt>
                <c:pt idx="15">
                  <c:v>42246</c:v>
                </c:pt>
                <c:pt idx="16">
                  <c:v>42247</c:v>
                </c:pt>
              </c:numCache>
            </c:numRef>
          </c:cat>
          <c:val>
            <c:numRef>
              <c:f>Sheet2!$C$2:$C$18</c:f>
              <c:numCache>
                <c:formatCode>General</c:formatCode>
                <c:ptCount val="17"/>
                <c:pt idx="0">
                  <c:v>0</c:v>
                </c:pt>
                <c:pt idx="1">
                  <c:v>0</c:v>
                </c:pt>
                <c:pt idx="2">
                  <c:v>0</c:v>
                </c:pt>
                <c:pt idx="3">
                  <c:v>2</c:v>
                </c:pt>
                <c:pt idx="4">
                  <c:v>1</c:v>
                </c:pt>
                <c:pt idx="5">
                  <c:v>0</c:v>
                </c:pt>
                <c:pt idx="6">
                  <c:v>1</c:v>
                </c:pt>
                <c:pt idx="7">
                  <c:v>1</c:v>
                </c:pt>
                <c:pt idx="8">
                  <c:v>0</c:v>
                </c:pt>
                <c:pt idx="9">
                  <c:v>2</c:v>
                </c:pt>
                <c:pt idx="10">
                  <c:v>2</c:v>
                </c:pt>
                <c:pt idx="11">
                  <c:v>3</c:v>
                </c:pt>
                <c:pt idx="12">
                  <c:v>6</c:v>
                </c:pt>
                <c:pt idx="13">
                  <c:v>1</c:v>
                </c:pt>
                <c:pt idx="14">
                  <c:v>1</c:v>
                </c:pt>
                <c:pt idx="15">
                  <c:v>0</c:v>
                </c:pt>
                <c:pt idx="16">
                  <c:v>7</c:v>
                </c:pt>
              </c:numCache>
            </c:numRef>
          </c:val>
          <c:smooth val="0"/>
        </c:ser>
        <c:dLbls>
          <c:showLegendKey val="0"/>
          <c:showVal val="0"/>
          <c:showCatName val="0"/>
          <c:showSerName val="0"/>
          <c:showPercent val="0"/>
          <c:showBubbleSize val="0"/>
        </c:dLbls>
        <c:axId val="133874688"/>
        <c:axId val="126316480"/>
        <c:axId val="164594944"/>
      </c:line3DChart>
      <c:dateAx>
        <c:axId val="133874688"/>
        <c:scaling>
          <c:orientation val="minMax"/>
        </c:scaling>
        <c:delete val="0"/>
        <c:axPos val="b"/>
        <c:majorGridlines>
          <c:spPr>
            <a:ln w="9525" cap="flat" cmpd="sng" algn="ctr">
              <a:solidFill>
                <a:schemeClr val="dk1">
                  <a:lumMod val="50000"/>
                  <a:lumOff val="50000"/>
                </a:schemeClr>
              </a:solidFill>
              <a:round/>
            </a:ln>
            <a:effectLst/>
          </c:spPr>
        </c:majorGridlines>
        <c:numFmt formatCode="d\-mmm" sourceLinked="1"/>
        <c:majorTickMark val="out"/>
        <c:minorTickMark val="none"/>
        <c:tickLblPos val="nextTo"/>
        <c:spPr>
          <a:noFill/>
          <a:ln w="9525" cap="flat" cmpd="sng" algn="ctr">
            <a:solidFill>
              <a:schemeClr val="dk1">
                <a:lumMod val="50000"/>
                <a:lumOff val="5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26316480"/>
        <c:crosses val="autoZero"/>
        <c:auto val="1"/>
        <c:lblOffset val="100"/>
        <c:baseTimeUnit val="days"/>
      </c:dateAx>
      <c:valAx>
        <c:axId val="126316480"/>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33874688"/>
        <c:crosses val="autoZero"/>
        <c:crossBetween val="between"/>
      </c:valAx>
      <c:serAx>
        <c:axId val="164594944"/>
        <c:scaling>
          <c:orientation val="minMax"/>
        </c:scaling>
        <c:delete val="1"/>
        <c:axPos val="b"/>
        <c:majorTickMark val="out"/>
        <c:minorTickMark val="none"/>
        <c:tickLblPos val="nextTo"/>
        <c:crossAx val="126316480"/>
        <c:crosses val="autoZero"/>
      </c:ser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900" b="0" i="0" u="none" strike="noStrike" kern="1200" baseline="0">
                <a:solidFill>
                  <a:schemeClr val="lt1">
                    <a:lumMod val="85000"/>
                  </a:schemeClr>
                </a:solidFill>
                <a:latin typeface="+mn-lt"/>
                <a:ea typeface="+mn-ea"/>
                <a:cs typeface="+mn-cs"/>
              </a:defRPr>
            </a:pPr>
            <a:endParaRPr lang="en-US"/>
          </a:p>
        </c:txPr>
      </c:dTable>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Sheet7!$A$2</c:f>
              <c:strCache>
                <c:ptCount val="1"/>
                <c:pt idx="0">
                  <c:v>Članstvo u UNESCO</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Sheet7!$B$1:$C$1</c:f>
              <c:strCache>
                <c:ptCount val="2"/>
                <c:pt idx="0">
                  <c:v>Tači</c:v>
                </c:pt>
                <c:pt idx="1">
                  <c:v>Vučić</c:v>
                </c:pt>
              </c:strCache>
            </c:strRef>
          </c:cat>
          <c:val>
            <c:numRef>
              <c:f>Sheet7!$B$2:$C$2</c:f>
              <c:numCache>
                <c:formatCode>General</c:formatCode>
                <c:ptCount val="2"/>
                <c:pt idx="0">
                  <c:v>6</c:v>
                </c:pt>
                <c:pt idx="1">
                  <c:v>0</c:v>
                </c:pt>
              </c:numCache>
            </c:numRef>
          </c:val>
        </c:ser>
        <c:dLbls>
          <c:showLegendKey val="0"/>
          <c:showVal val="1"/>
          <c:showCatName val="0"/>
          <c:showSerName val="0"/>
          <c:showPercent val="0"/>
          <c:showBubbleSize val="0"/>
        </c:dLbls>
        <c:gapWidth val="150"/>
        <c:shape val="box"/>
        <c:axId val="204408320"/>
        <c:axId val="200849024"/>
        <c:axId val="0"/>
      </c:bar3DChart>
      <c:catAx>
        <c:axId val="2044083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200849024"/>
        <c:crosses val="autoZero"/>
        <c:auto val="1"/>
        <c:lblAlgn val="ctr"/>
        <c:lblOffset val="100"/>
        <c:noMultiLvlLbl val="0"/>
      </c:catAx>
      <c:valAx>
        <c:axId val="200849024"/>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20440832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sz="16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baseline="0">
                <a:solidFill>
                  <a:schemeClr val="dk1">
                    <a:lumMod val="75000"/>
                    <a:lumOff val="25000"/>
                  </a:schemeClr>
                </a:solidFill>
                <a:latin typeface="+mn-lt"/>
                <a:ea typeface="+mn-ea"/>
                <a:cs typeface="+mn-cs"/>
              </a:defRPr>
            </a:pPr>
            <a:r>
              <a:rPr lang="en-US"/>
              <a:t>Tač</a:t>
            </a:r>
            <a:r>
              <a:rPr lang="sr-Latn-RS"/>
              <a:t>ijeva retorika u vezi sa članstvom u UNESCO</a:t>
            </a:r>
            <a:endParaRPr lang="en-US"/>
          </a:p>
        </c:rich>
      </c:tx>
      <c:overlay val="0"/>
      <c:spPr>
        <a:noFill/>
        <a:ln>
          <a:noFill/>
        </a:ln>
        <a:effectLst/>
      </c:spPr>
    </c:title>
    <c:autoTitleDeleted val="0"/>
    <c:plotArea>
      <c:layout/>
      <c:lineChart>
        <c:grouping val="stacked"/>
        <c:varyColors val="0"/>
        <c:ser>
          <c:idx val="0"/>
          <c:order val="0"/>
          <c:tx>
            <c:strRef>
              <c:f>Sheet7!$J$3</c:f>
              <c:strCache>
                <c:ptCount val="1"/>
                <c:pt idx="0">
                  <c:v>Tači</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anchor="ctr" anchorCtr="1"/>
              <a:lstStyle/>
              <a:p>
                <a:pPr>
                  <a:defRPr sz="16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Sheet7!$K$2:$N$2</c:f>
              <c:strCache>
                <c:ptCount val="4"/>
                <c:pt idx="0">
                  <c:v>Informativna</c:v>
                </c:pt>
                <c:pt idx="1">
                  <c:v>Okrivljujuća</c:v>
                </c:pt>
                <c:pt idx="2">
                  <c:v>Naglašava stranu podršku</c:v>
                </c:pt>
                <c:pt idx="3">
                  <c:v>Naglašava uspeh</c:v>
                </c:pt>
              </c:strCache>
            </c:strRef>
          </c:cat>
          <c:val>
            <c:numRef>
              <c:f>Sheet7!$K$3:$N$3</c:f>
              <c:numCache>
                <c:formatCode>General</c:formatCode>
                <c:ptCount val="4"/>
                <c:pt idx="0">
                  <c:v>1</c:v>
                </c:pt>
                <c:pt idx="1">
                  <c:v>4</c:v>
                </c:pt>
                <c:pt idx="2">
                  <c:v>1</c:v>
                </c:pt>
                <c:pt idx="3">
                  <c:v>1</c:v>
                </c:pt>
              </c:numCache>
            </c:numRef>
          </c:val>
          <c:smooth val="0"/>
        </c:ser>
        <c:dLbls>
          <c:dLblPos val="ctr"/>
          <c:showLegendKey val="0"/>
          <c:showVal val="1"/>
          <c:showCatName val="0"/>
          <c:showSerName val="0"/>
          <c:showPercent val="0"/>
          <c:showBubbleSize val="0"/>
        </c:dLbls>
        <c:marker val="1"/>
        <c:smooth val="0"/>
        <c:axId val="204409856"/>
        <c:axId val="204488704"/>
      </c:lineChart>
      <c:catAx>
        <c:axId val="2044098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204488704"/>
        <c:crosses val="autoZero"/>
        <c:auto val="1"/>
        <c:lblAlgn val="ctr"/>
        <c:lblOffset val="100"/>
        <c:noMultiLvlLbl val="0"/>
      </c:catAx>
      <c:valAx>
        <c:axId val="2044887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04409856"/>
        <c:crosses val="autoZero"/>
        <c:crossBetween val="between"/>
      </c:valAx>
      <c:spPr>
        <a:noFill/>
        <a:ln>
          <a:noFill/>
        </a:ln>
        <a:effectLst/>
      </c:spPr>
    </c:plotArea>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6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Sheet8!$A$3</c:f>
              <c:strCache>
                <c:ptCount val="1"/>
                <c:pt idx="0">
                  <c:v>Specijalni sud na Kosovu</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Sheet8!$B$2:$C$2</c:f>
              <c:strCache>
                <c:ptCount val="2"/>
                <c:pt idx="0">
                  <c:v>Tači</c:v>
                </c:pt>
                <c:pt idx="1">
                  <c:v>Vučić</c:v>
                </c:pt>
              </c:strCache>
            </c:strRef>
          </c:cat>
          <c:val>
            <c:numRef>
              <c:f>Sheet8!$B$3:$C$3</c:f>
              <c:numCache>
                <c:formatCode>General</c:formatCode>
                <c:ptCount val="2"/>
                <c:pt idx="0">
                  <c:v>6</c:v>
                </c:pt>
                <c:pt idx="1">
                  <c:v>0</c:v>
                </c:pt>
              </c:numCache>
            </c:numRef>
          </c:val>
        </c:ser>
        <c:dLbls>
          <c:showLegendKey val="0"/>
          <c:showVal val="1"/>
          <c:showCatName val="0"/>
          <c:showSerName val="0"/>
          <c:showPercent val="0"/>
          <c:showBubbleSize val="0"/>
        </c:dLbls>
        <c:gapWidth val="150"/>
        <c:shape val="box"/>
        <c:axId val="203367936"/>
        <c:axId val="204491584"/>
        <c:axId val="0"/>
      </c:bar3DChart>
      <c:catAx>
        <c:axId val="20336793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04491584"/>
        <c:crosses val="autoZero"/>
        <c:auto val="1"/>
        <c:lblAlgn val="ctr"/>
        <c:lblOffset val="100"/>
        <c:noMultiLvlLbl val="0"/>
      </c:catAx>
      <c:valAx>
        <c:axId val="204491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03367936"/>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sr-Latn-RS"/>
              <a:t>Uporedni prikaz zemalja koje se pominju u Vučićevim i Tačijevim objavama na Tviteru</a:t>
            </a:r>
            <a:endParaRPr lang="en-US"/>
          </a:p>
        </c:rich>
      </c:tx>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Sheet11!$A$3</c:f>
              <c:strCache>
                <c:ptCount val="1"/>
                <c:pt idx="0">
                  <c:v>Tači</c:v>
                </c:pt>
              </c:strCache>
            </c:strRef>
          </c:tx>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Sheet11!$B$2:$M$2</c:f>
              <c:strCache>
                <c:ptCount val="12"/>
                <c:pt idx="0">
                  <c:v>SAD</c:v>
                </c:pt>
                <c:pt idx="1">
                  <c:v>Nemačka</c:v>
                </c:pt>
                <c:pt idx="2">
                  <c:v>Austrija</c:v>
                </c:pt>
                <c:pt idx="3">
                  <c:v>Velika Britanija</c:v>
                </c:pt>
                <c:pt idx="4">
                  <c:v>Rusija</c:v>
                </c:pt>
                <c:pt idx="5">
                  <c:v>Kina</c:v>
                </c:pt>
                <c:pt idx="6">
                  <c:v>Slovačka</c:v>
                </c:pt>
                <c:pt idx="7">
                  <c:v>Crna Gora </c:v>
                </c:pt>
                <c:pt idx="8">
                  <c:v>Slovenija</c:v>
                </c:pt>
                <c:pt idx="9">
                  <c:v>Albanija</c:v>
                </c:pt>
                <c:pt idx="10">
                  <c:v>Makedonija</c:v>
                </c:pt>
                <c:pt idx="11">
                  <c:v>BiH</c:v>
                </c:pt>
              </c:strCache>
            </c:strRef>
          </c:cat>
          <c:val>
            <c:numRef>
              <c:f>Sheet11!$B$3:$M$3</c:f>
              <c:numCache>
                <c:formatCode>General</c:formatCode>
                <c:ptCount val="12"/>
                <c:pt idx="0">
                  <c:v>12</c:v>
                </c:pt>
                <c:pt idx="1">
                  <c:v>3</c:v>
                </c:pt>
                <c:pt idx="2">
                  <c:v>7</c:v>
                </c:pt>
                <c:pt idx="3">
                  <c:v>2</c:v>
                </c:pt>
                <c:pt idx="4">
                  <c:v>2</c:v>
                </c:pt>
                <c:pt idx="5">
                  <c:v>0</c:v>
                </c:pt>
                <c:pt idx="6">
                  <c:v>0</c:v>
                </c:pt>
                <c:pt idx="7">
                  <c:v>6</c:v>
                </c:pt>
                <c:pt idx="8">
                  <c:v>0</c:v>
                </c:pt>
                <c:pt idx="9">
                  <c:v>0</c:v>
                </c:pt>
                <c:pt idx="10">
                  <c:v>1</c:v>
                </c:pt>
                <c:pt idx="11">
                  <c:v>2</c:v>
                </c:pt>
              </c:numCache>
            </c:numRef>
          </c:val>
        </c:ser>
        <c:ser>
          <c:idx val="1"/>
          <c:order val="1"/>
          <c:tx>
            <c:strRef>
              <c:f>Sheet11!$A$4</c:f>
              <c:strCache>
                <c:ptCount val="1"/>
                <c:pt idx="0">
                  <c:v>Vučić</c:v>
                </c:pt>
              </c:strCache>
            </c:strRef>
          </c:tx>
          <c:spPr>
            <a:solidFill>
              <a:schemeClr val="accent2"/>
            </a:solidFill>
            <a:ln>
              <a:noFill/>
            </a:ln>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Sheet11!$B$2:$M$2</c:f>
              <c:strCache>
                <c:ptCount val="12"/>
                <c:pt idx="0">
                  <c:v>SAD</c:v>
                </c:pt>
                <c:pt idx="1">
                  <c:v>Nemačka</c:v>
                </c:pt>
                <c:pt idx="2">
                  <c:v>Austrija</c:v>
                </c:pt>
                <c:pt idx="3">
                  <c:v>Velika Britanija</c:v>
                </c:pt>
                <c:pt idx="4">
                  <c:v>Rusija</c:v>
                </c:pt>
                <c:pt idx="5">
                  <c:v>Kina</c:v>
                </c:pt>
                <c:pt idx="6">
                  <c:v>Slovačka</c:v>
                </c:pt>
                <c:pt idx="7">
                  <c:v>Crna Gora </c:v>
                </c:pt>
                <c:pt idx="8">
                  <c:v>Slovenija</c:v>
                </c:pt>
                <c:pt idx="9">
                  <c:v>Albanija</c:v>
                </c:pt>
                <c:pt idx="10">
                  <c:v>Makedonija</c:v>
                </c:pt>
                <c:pt idx="11">
                  <c:v>BiH</c:v>
                </c:pt>
              </c:strCache>
            </c:strRef>
          </c:cat>
          <c:val>
            <c:numRef>
              <c:f>Sheet11!$B$4:$M$4</c:f>
              <c:numCache>
                <c:formatCode>General</c:formatCode>
                <c:ptCount val="12"/>
                <c:pt idx="0">
                  <c:v>0</c:v>
                </c:pt>
                <c:pt idx="1">
                  <c:v>5</c:v>
                </c:pt>
                <c:pt idx="2">
                  <c:v>2</c:v>
                </c:pt>
                <c:pt idx="3">
                  <c:v>0</c:v>
                </c:pt>
                <c:pt idx="4">
                  <c:v>1</c:v>
                </c:pt>
                <c:pt idx="5">
                  <c:v>1</c:v>
                </c:pt>
                <c:pt idx="6">
                  <c:v>1</c:v>
                </c:pt>
                <c:pt idx="7">
                  <c:v>0</c:v>
                </c:pt>
                <c:pt idx="8">
                  <c:v>1</c:v>
                </c:pt>
                <c:pt idx="9">
                  <c:v>1</c:v>
                </c:pt>
                <c:pt idx="10">
                  <c:v>0</c:v>
                </c:pt>
                <c:pt idx="11">
                  <c:v>0</c:v>
                </c:pt>
              </c:numCache>
            </c:numRef>
          </c:val>
        </c:ser>
        <c:dLbls>
          <c:showLegendKey val="0"/>
          <c:showVal val="1"/>
          <c:showCatName val="0"/>
          <c:showSerName val="0"/>
          <c:showPercent val="0"/>
          <c:showBubbleSize val="0"/>
        </c:dLbls>
        <c:gapWidth val="150"/>
        <c:shape val="box"/>
        <c:axId val="202863104"/>
        <c:axId val="204494464"/>
        <c:axId val="0"/>
      </c:bar3DChart>
      <c:catAx>
        <c:axId val="2028631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04494464"/>
        <c:crosses val="autoZero"/>
        <c:auto val="1"/>
        <c:lblAlgn val="ctr"/>
        <c:lblOffset val="100"/>
        <c:noMultiLvlLbl val="0"/>
      </c:catAx>
      <c:valAx>
        <c:axId val="204494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02863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68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290958195442961E-2"/>
          <c:y val="1.6030701361282439E-2"/>
          <c:w val="0.95776674654798588"/>
          <c:h val="0.81691861216021366"/>
        </c:manualLayout>
      </c:layout>
      <c:bar3DChart>
        <c:barDir val="col"/>
        <c:grouping val="stacked"/>
        <c:varyColors val="0"/>
        <c:ser>
          <c:idx val="0"/>
          <c:order val="0"/>
          <c:tx>
            <c:strRef>
              <c:f>Sheet3!$A$2</c:f>
              <c:strCache>
                <c:ptCount val="1"/>
                <c:pt idx="0">
                  <c:v>Integracija u EU</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Sheet3!$B$1:$C$1</c:f>
              <c:strCache>
                <c:ptCount val="2"/>
                <c:pt idx="0">
                  <c:v>Tači</c:v>
                </c:pt>
                <c:pt idx="1">
                  <c:v>Vučić</c:v>
                </c:pt>
              </c:strCache>
            </c:strRef>
          </c:cat>
          <c:val>
            <c:numRef>
              <c:f>Sheet3!$B$2:$C$2</c:f>
              <c:numCache>
                <c:formatCode>General</c:formatCode>
                <c:ptCount val="2"/>
                <c:pt idx="0">
                  <c:v>10</c:v>
                </c:pt>
                <c:pt idx="1">
                  <c:v>7</c:v>
                </c:pt>
              </c:numCache>
            </c:numRef>
          </c:val>
        </c:ser>
        <c:dLbls>
          <c:showLegendKey val="0"/>
          <c:showVal val="1"/>
          <c:showCatName val="0"/>
          <c:showSerName val="0"/>
          <c:showPercent val="0"/>
          <c:showBubbleSize val="0"/>
        </c:dLbls>
        <c:gapWidth val="150"/>
        <c:shape val="box"/>
        <c:axId val="133713920"/>
        <c:axId val="126419520"/>
        <c:axId val="0"/>
      </c:bar3DChart>
      <c:catAx>
        <c:axId val="1337139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26419520"/>
        <c:crosses val="autoZero"/>
        <c:auto val="1"/>
        <c:lblAlgn val="ctr"/>
        <c:lblOffset val="100"/>
        <c:noMultiLvlLbl val="0"/>
      </c:catAx>
      <c:valAx>
        <c:axId val="126419520"/>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3371392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baseline="0">
                <a:solidFill>
                  <a:schemeClr val="dk1">
                    <a:lumMod val="75000"/>
                    <a:lumOff val="25000"/>
                  </a:schemeClr>
                </a:solidFill>
                <a:latin typeface="+mn-lt"/>
                <a:ea typeface="+mn-ea"/>
                <a:cs typeface="+mn-cs"/>
              </a:defRPr>
            </a:pPr>
            <a:r>
              <a:rPr lang="sr-Latn-RS"/>
              <a:t>Retoričke strategije dva premijera u vezi priključenja EU</a:t>
            </a:r>
            <a:endParaRPr lang="en-US"/>
          </a:p>
        </c:rich>
      </c:tx>
      <c:layout>
        <c:manualLayout>
          <c:xMode val="edge"/>
          <c:yMode val="edge"/>
          <c:x val="0.1427989661765684"/>
          <c:y val="2.5022341376228777E-2"/>
        </c:manualLayout>
      </c:layout>
      <c:overlay val="0"/>
      <c:spPr>
        <a:noFill/>
        <a:ln>
          <a:noFill/>
        </a:ln>
        <a:effectLst/>
      </c:sp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Sheet3!$O$3</c:f>
              <c:strCache>
                <c:ptCount val="1"/>
                <c:pt idx="0">
                  <c:v>Tači</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cat>
            <c:strRef>
              <c:f>Sheet3!$P$2:$U$2</c:f>
              <c:strCache>
                <c:ptCount val="6"/>
                <c:pt idx="0">
                  <c:v>Naglašava uspeh</c:v>
                </c:pt>
                <c:pt idx="1">
                  <c:v>Zahtevajuća</c:v>
                </c:pt>
                <c:pt idx="2">
                  <c:v>Naglašava stranu podršku</c:v>
                </c:pt>
                <c:pt idx="3">
                  <c:v>Optimistična</c:v>
                </c:pt>
                <c:pt idx="4">
                  <c:v>Informativna</c:v>
                </c:pt>
                <c:pt idx="5">
                  <c:v>Promotivna</c:v>
                </c:pt>
              </c:strCache>
            </c:strRef>
          </c:cat>
          <c:val>
            <c:numRef>
              <c:f>Sheet3!$P$3:$U$3</c:f>
              <c:numCache>
                <c:formatCode>General</c:formatCode>
                <c:ptCount val="6"/>
                <c:pt idx="0">
                  <c:v>5</c:v>
                </c:pt>
                <c:pt idx="1">
                  <c:v>3</c:v>
                </c:pt>
                <c:pt idx="2">
                  <c:v>1</c:v>
                </c:pt>
                <c:pt idx="3">
                  <c:v>1</c:v>
                </c:pt>
                <c:pt idx="4">
                  <c:v>3</c:v>
                </c:pt>
                <c:pt idx="5">
                  <c:v>1</c:v>
                </c:pt>
              </c:numCache>
            </c:numRef>
          </c:val>
        </c:ser>
        <c:ser>
          <c:idx val="1"/>
          <c:order val="1"/>
          <c:tx>
            <c:strRef>
              <c:f>Sheet3!$O$4</c:f>
              <c:strCache>
                <c:ptCount val="1"/>
                <c:pt idx="0">
                  <c:v>Vučić</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cat>
            <c:strRef>
              <c:f>Sheet3!$P$2:$U$2</c:f>
              <c:strCache>
                <c:ptCount val="6"/>
                <c:pt idx="0">
                  <c:v>Naglašava uspeh</c:v>
                </c:pt>
                <c:pt idx="1">
                  <c:v>Zahtevajuća</c:v>
                </c:pt>
                <c:pt idx="2">
                  <c:v>Naglašava stranu podršku</c:v>
                </c:pt>
                <c:pt idx="3">
                  <c:v>Optimistična</c:v>
                </c:pt>
                <c:pt idx="4">
                  <c:v>Informativna</c:v>
                </c:pt>
                <c:pt idx="5">
                  <c:v>Promotivna</c:v>
                </c:pt>
              </c:strCache>
            </c:strRef>
          </c:cat>
          <c:val>
            <c:numRef>
              <c:f>Sheet3!$P$4:$U$4</c:f>
              <c:numCache>
                <c:formatCode>General</c:formatCode>
                <c:ptCount val="6"/>
                <c:pt idx="0">
                  <c:v>0</c:v>
                </c:pt>
                <c:pt idx="1">
                  <c:v>2</c:v>
                </c:pt>
                <c:pt idx="2">
                  <c:v>0</c:v>
                </c:pt>
                <c:pt idx="3">
                  <c:v>0</c:v>
                </c:pt>
                <c:pt idx="4">
                  <c:v>6</c:v>
                </c:pt>
                <c:pt idx="5">
                  <c:v>1</c:v>
                </c:pt>
              </c:numCache>
            </c:numRef>
          </c:val>
        </c:ser>
        <c:dLbls>
          <c:showLegendKey val="0"/>
          <c:showVal val="0"/>
          <c:showCatName val="0"/>
          <c:showSerName val="0"/>
          <c:showPercent val="0"/>
          <c:showBubbleSize val="0"/>
        </c:dLbls>
        <c:gapWidth val="65"/>
        <c:shape val="box"/>
        <c:axId val="133715456"/>
        <c:axId val="126421824"/>
        <c:axId val="0"/>
      </c:bar3DChart>
      <c:catAx>
        <c:axId val="133715456"/>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n-US"/>
          </a:p>
        </c:txPr>
        <c:crossAx val="126421824"/>
        <c:crosses val="autoZero"/>
        <c:auto val="1"/>
        <c:lblAlgn val="ctr"/>
        <c:lblOffset val="100"/>
        <c:noMultiLvlLbl val="0"/>
      </c:catAx>
      <c:valAx>
        <c:axId val="12642182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crossAx val="133715456"/>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en-US"/>
          </a:p>
        </c:txPr>
      </c:dTable>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Sheet3!$A$5</c:f>
              <c:strCache>
                <c:ptCount val="1"/>
                <c:pt idx="0">
                  <c:v>Integracija u NATO</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Sheet3!$B$4:$C$4</c:f>
              <c:strCache>
                <c:ptCount val="2"/>
                <c:pt idx="0">
                  <c:v>Tači</c:v>
                </c:pt>
                <c:pt idx="1">
                  <c:v>Vučić</c:v>
                </c:pt>
              </c:strCache>
            </c:strRef>
          </c:cat>
          <c:val>
            <c:numRef>
              <c:f>Sheet3!$B$5:$C$5</c:f>
              <c:numCache>
                <c:formatCode>General</c:formatCode>
                <c:ptCount val="2"/>
                <c:pt idx="0">
                  <c:v>5</c:v>
                </c:pt>
                <c:pt idx="1">
                  <c:v>0</c:v>
                </c:pt>
              </c:numCache>
            </c:numRef>
          </c:val>
        </c:ser>
        <c:dLbls>
          <c:showLegendKey val="0"/>
          <c:showVal val="1"/>
          <c:showCatName val="0"/>
          <c:showSerName val="0"/>
          <c:showPercent val="0"/>
          <c:showBubbleSize val="0"/>
        </c:dLbls>
        <c:gapWidth val="150"/>
        <c:shape val="box"/>
        <c:axId val="133931520"/>
        <c:axId val="126424704"/>
        <c:axId val="0"/>
      </c:bar3DChart>
      <c:catAx>
        <c:axId val="1339315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126424704"/>
        <c:crosses val="autoZero"/>
        <c:auto val="1"/>
        <c:lblAlgn val="ctr"/>
        <c:lblOffset val="100"/>
        <c:noMultiLvlLbl val="0"/>
      </c:catAx>
      <c:valAx>
        <c:axId val="126424704"/>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13393152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sz="16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baseline="0">
                <a:solidFill>
                  <a:schemeClr val="dk1">
                    <a:lumMod val="75000"/>
                    <a:lumOff val="25000"/>
                  </a:schemeClr>
                </a:solidFill>
                <a:latin typeface="+mn-lt"/>
                <a:ea typeface="+mn-ea"/>
                <a:cs typeface="+mn-cs"/>
              </a:defRPr>
            </a:pPr>
            <a:r>
              <a:rPr lang="sr-Latn-RS"/>
              <a:t>Tačijeva retorika u vezi integracije Kosova u NATO</a:t>
            </a:r>
            <a:endParaRPr lang="en-US"/>
          </a:p>
        </c:rich>
      </c:tx>
      <c:layout>
        <c:manualLayout>
          <c:xMode val="edge"/>
          <c:yMode val="edge"/>
          <c:x val="0.38627143288504867"/>
          <c:y val="0"/>
        </c:manualLayout>
      </c:layout>
      <c:overlay val="0"/>
      <c:spPr>
        <a:noFill/>
        <a:ln>
          <a:noFill/>
        </a:ln>
        <a:effectLst/>
      </c:spPr>
    </c:title>
    <c:autoTitleDeleted val="0"/>
    <c:plotArea>
      <c:layout/>
      <c:lineChart>
        <c:grouping val="stacked"/>
        <c:varyColors val="0"/>
        <c:ser>
          <c:idx val="0"/>
          <c:order val="0"/>
          <c:tx>
            <c:strRef>
              <c:f>Sheet3!$Q$31</c:f>
              <c:strCache>
                <c:ptCount val="1"/>
                <c:pt idx="0">
                  <c:v>Tači</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anchor="ctr" anchorCtr="1"/>
              <a:lstStyle/>
              <a:p>
                <a:pPr>
                  <a:defRPr sz="16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Sheet3!$P$32:$P$34</c:f>
              <c:strCache>
                <c:ptCount val="3"/>
                <c:pt idx="0">
                  <c:v>Naglašava uspeh</c:v>
                </c:pt>
                <c:pt idx="1">
                  <c:v>Promotivna</c:v>
                </c:pt>
                <c:pt idx="2">
                  <c:v>Optimistična</c:v>
                </c:pt>
              </c:strCache>
            </c:strRef>
          </c:cat>
          <c:val>
            <c:numRef>
              <c:f>Sheet3!$Q$32:$Q$34</c:f>
              <c:numCache>
                <c:formatCode>General</c:formatCode>
                <c:ptCount val="3"/>
                <c:pt idx="0">
                  <c:v>3</c:v>
                </c:pt>
                <c:pt idx="1">
                  <c:v>1</c:v>
                </c:pt>
                <c:pt idx="2">
                  <c:v>2</c:v>
                </c:pt>
              </c:numCache>
            </c:numRef>
          </c:val>
          <c:smooth val="0"/>
        </c:ser>
        <c:dLbls>
          <c:dLblPos val="ctr"/>
          <c:showLegendKey val="0"/>
          <c:showVal val="1"/>
          <c:showCatName val="0"/>
          <c:showSerName val="0"/>
          <c:showPercent val="0"/>
          <c:showBubbleSize val="0"/>
        </c:dLbls>
        <c:marker val="1"/>
        <c:smooth val="0"/>
        <c:axId val="133932544"/>
        <c:axId val="164970496"/>
      </c:lineChart>
      <c:catAx>
        <c:axId val="1339325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164970496"/>
        <c:crosses val="autoZero"/>
        <c:auto val="1"/>
        <c:lblAlgn val="ctr"/>
        <c:lblOffset val="100"/>
        <c:noMultiLvlLbl val="0"/>
      </c:catAx>
      <c:valAx>
        <c:axId val="1649704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3932544"/>
        <c:crosses val="autoZero"/>
        <c:crossBetween val="between"/>
      </c:valAx>
      <c:spPr>
        <a:noFill/>
        <a:ln>
          <a:noFill/>
        </a:ln>
        <a:effectLst/>
      </c:spPr>
    </c:plotArea>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1" i="0" u="none" strike="noStrike" kern="120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Sheet4!$A$2</c:f>
              <c:strCache>
                <c:ptCount val="1"/>
                <c:pt idx="0">
                  <c:v>Briselski pregovori</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Sheet4!$B$1:$C$1</c:f>
              <c:strCache>
                <c:ptCount val="2"/>
                <c:pt idx="0">
                  <c:v>Tači</c:v>
                </c:pt>
                <c:pt idx="1">
                  <c:v>Vučić</c:v>
                </c:pt>
              </c:strCache>
            </c:strRef>
          </c:cat>
          <c:val>
            <c:numRef>
              <c:f>Sheet4!$B$2:$C$2</c:f>
              <c:numCache>
                <c:formatCode>General</c:formatCode>
                <c:ptCount val="2"/>
                <c:pt idx="0">
                  <c:v>6</c:v>
                </c:pt>
                <c:pt idx="1">
                  <c:v>4</c:v>
                </c:pt>
              </c:numCache>
            </c:numRef>
          </c:val>
        </c:ser>
        <c:dLbls>
          <c:showLegendKey val="0"/>
          <c:showVal val="1"/>
          <c:showCatName val="0"/>
          <c:showSerName val="0"/>
          <c:showPercent val="0"/>
          <c:showBubbleSize val="0"/>
        </c:dLbls>
        <c:gapWidth val="150"/>
        <c:shape val="box"/>
        <c:axId val="139550720"/>
        <c:axId val="164973376"/>
        <c:axId val="0"/>
      </c:bar3DChart>
      <c:catAx>
        <c:axId val="13955072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4973376"/>
        <c:crosses val="autoZero"/>
        <c:auto val="1"/>
        <c:lblAlgn val="ctr"/>
        <c:lblOffset val="100"/>
        <c:noMultiLvlLbl val="0"/>
      </c:catAx>
      <c:valAx>
        <c:axId val="164973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955072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baseline="0">
                <a:solidFill>
                  <a:schemeClr val="dk1">
                    <a:lumMod val="75000"/>
                    <a:lumOff val="25000"/>
                  </a:schemeClr>
                </a:solidFill>
                <a:latin typeface="+mn-lt"/>
                <a:ea typeface="+mn-ea"/>
                <a:cs typeface="+mn-cs"/>
              </a:defRPr>
            </a:pPr>
            <a:r>
              <a:rPr lang="sr-Latn-RS"/>
              <a:t>Korišćena retorika u vezi Briselskih pregovora</a:t>
            </a:r>
            <a:endParaRPr lang="en-US"/>
          </a:p>
        </c:rich>
      </c:tx>
      <c:overlay val="0"/>
      <c:spPr>
        <a:noFill/>
        <a:ln>
          <a:noFill/>
        </a:ln>
        <a:effectLst/>
      </c:sp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Sheet4!$K$3</c:f>
              <c:strCache>
                <c:ptCount val="1"/>
                <c:pt idx="0">
                  <c:v>Tači</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Sheet4!$L$2:$Q$2</c:f>
              <c:strCache>
                <c:ptCount val="6"/>
                <c:pt idx="0">
                  <c:v>Informativna</c:v>
                </c:pt>
                <c:pt idx="1">
                  <c:v>Naglašava uspeh</c:v>
                </c:pt>
                <c:pt idx="2">
                  <c:v>Opominjujuća</c:v>
                </c:pt>
                <c:pt idx="3">
                  <c:v>Naglašava stranu podršku</c:v>
                </c:pt>
                <c:pt idx="4">
                  <c:v>Okrivljujuća</c:v>
                </c:pt>
                <c:pt idx="5">
                  <c:v>Promotivna</c:v>
                </c:pt>
              </c:strCache>
            </c:strRef>
          </c:cat>
          <c:val>
            <c:numRef>
              <c:f>Sheet4!$L$3:$Q$3</c:f>
              <c:numCache>
                <c:formatCode>General</c:formatCode>
                <c:ptCount val="6"/>
                <c:pt idx="0">
                  <c:v>4</c:v>
                </c:pt>
                <c:pt idx="1">
                  <c:v>1</c:v>
                </c:pt>
                <c:pt idx="2">
                  <c:v>1</c:v>
                </c:pt>
                <c:pt idx="3">
                  <c:v>1</c:v>
                </c:pt>
                <c:pt idx="4">
                  <c:v>1</c:v>
                </c:pt>
                <c:pt idx="5">
                  <c:v>0</c:v>
                </c:pt>
              </c:numCache>
            </c:numRef>
          </c:val>
        </c:ser>
        <c:ser>
          <c:idx val="1"/>
          <c:order val="1"/>
          <c:tx>
            <c:strRef>
              <c:f>Sheet4!$K$4</c:f>
              <c:strCache>
                <c:ptCount val="1"/>
                <c:pt idx="0">
                  <c:v>Vučić</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Sheet4!$L$2:$Q$2</c:f>
              <c:strCache>
                <c:ptCount val="6"/>
                <c:pt idx="0">
                  <c:v>Informativna</c:v>
                </c:pt>
                <c:pt idx="1">
                  <c:v>Naglašava uspeh</c:v>
                </c:pt>
                <c:pt idx="2">
                  <c:v>Opominjujuća</c:v>
                </c:pt>
                <c:pt idx="3">
                  <c:v>Naglašava stranu podršku</c:v>
                </c:pt>
                <c:pt idx="4">
                  <c:v>Okrivljujuća</c:v>
                </c:pt>
                <c:pt idx="5">
                  <c:v>Promotivna</c:v>
                </c:pt>
              </c:strCache>
            </c:strRef>
          </c:cat>
          <c:val>
            <c:numRef>
              <c:f>Sheet4!$L$4:$Q$4</c:f>
              <c:numCache>
                <c:formatCode>General</c:formatCode>
                <c:ptCount val="6"/>
                <c:pt idx="0">
                  <c:v>2</c:v>
                </c:pt>
                <c:pt idx="1">
                  <c:v>1</c:v>
                </c:pt>
                <c:pt idx="2">
                  <c:v>0</c:v>
                </c:pt>
                <c:pt idx="3">
                  <c:v>0</c:v>
                </c:pt>
                <c:pt idx="4">
                  <c:v>0</c:v>
                </c:pt>
                <c:pt idx="5">
                  <c:v>2</c:v>
                </c:pt>
              </c:numCache>
            </c:numRef>
          </c:val>
        </c:ser>
        <c:dLbls>
          <c:showLegendKey val="0"/>
          <c:showVal val="1"/>
          <c:showCatName val="0"/>
          <c:showSerName val="0"/>
          <c:showPercent val="0"/>
          <c:showBubbleSize val="0"/>
        </c:dLbls>
        <c:gapWidth val="65"/>
        <c:shape val="box"/>
        <c:axId val="139552256"/>
        <c:axId val="164975680"/>
        <c:axId val="0"/>
      </c:bar3DChart>
      <c:catAx>
        <c:axId val="139552256"/>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164975680"/>
        <c:crosses val="autoZero"/>
        <c:auto val="1"/>
        <c:lblAlgn val="ctr"/>
        <c:lblOffset val="100"/>
        <c:noMultiLvlLbl val="0"/>
      </c:catAx>
      <c:valAx>
        <c:axId val="16497568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crossAx val="1395522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6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Sheet5!$A$3</c:f>
              <c:strCache>
                <c:ptCount val="1"/>
                <c:pt idx="0">
                  <c:v>Pitanje izbeglica/migranata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Sheet5!$B$2:$C$2</c:f>
              <c:strCache>
                <c:ptCount val="2"/>
                <c:pt idx="0">
                  <c:v>Tači </c:v>
                </c:pt>
                <c:pt idx="1">
                  <c:v>Vučić</c:v>
                </c:pt>
              </c:strCache>
            </c:strRef>
          </c:cat>
          <c:val>
            <c:numRef>
              <c:f>Sheet5!$B$3:$C$3</c:f>
              <c:numCache>
                <c:formatCode>General</c:formatCode>
                <c:ptCount val="2"/>
                <c:pt idx="0">
                  <c:v>4</c:v>
                </c:pt>
                <c:pt idx="1">
                  <c:v>8</c:v>
                </c:pt>
              </c:numCache>
            </c:numRef>
          </c:val>
        </c:ser>
        <c:dLbls>
          <c:showLegendKey val="0"/>
          <c:showVal val="1"/>
          <c:showCatName val="0"/>
          <c:showSerName val="0"/>
          <c:showPercent val="0"/>
          <c:showBubbleSize val="0"/>
        </c:dLbls>
        <c:gapWidth val="150"/>
        <c:shape val="box"/>
        <c:axId val="203149312"/>
        <c:axId val="200843264"/>
        <c:axId val="0"/>
      </c:bar3DChart>
      <c:catAx>
        <c:axId val="2031493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200843264"/>
        <c:crosses val="autoZero"/>
        <c:auto val="1"/>
        <c:lblAlgn val="ctr"/>
        <c:lblOffset val="100"/>
        <c:noMultiLvlLbl val="0"/>
      </c:catAx>
      <c:valAx>
        <c:axId val="200843264"/>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203149312"/>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sz="16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baseline="0">
                <a:solidFill>
                  <a:schemeClr val="dk1">
                    <a:lumMod val="75000"/>
                    <a:lumOff val="25000"/>
                  </a:schemeClr>
                </a:solidFill>
                <a:latin typeface="+mn-lt"/>
                <a:ea typeface="+mn-ea"/>
                <a:cs typeface="+mn-cs"/>
              </a:defRPr>
            </a:pPr>
            <a:r>
              <a:rPr lang="sr-Latn-RS"/>
              <a:t>Korišćena retorika u vezi sa pitanjem izbeglica/migranata	</a:t>
            </a:r>
            <a:endParaRPr lang="en-US"/>
          </a:p>
        </c:rich>
      </c:tx>
      <c:layout>
        <c:manualLayout>
          <c:xMode val="edge"/>
          <c:yMode val="edge"/>
          <c:x val="0.24582392223417482"/>
          <c:y val="3.2407407407407406E-2"/>
        </c:manualLayout>
      </c:layout>
      <c:overlay val="0"/>
      <c:spPr>
        <a:noFill/>
        <a:ln>
          <a:noFill/>
        </a:ln>
        <a:effectLst/>
      </c:sp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Sheet5!$J$4</c:f>
              <c:strCache>
                <c:ptCount val="1"/>
                <c:pt idx="0">
                  <c:v>Tači</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Sheet5!$K$3:$P$3</c:f>
              <c:strCache>
                <c:ptCount val="6"/>
                <c:pt idx="0">
                  <c:v>Informativno</c:v>
                </c:pt>
                <c:pt idx="1">
                  <c:v>Promotivno</c:v>
                </c:pt>
                <c:pt idx="2">
                  <c:v>Zahtevajuća</c:v>
                </c:pt>
                <c:pt idx="3">
                  <c:v>Okrivljujuća</c:v>
                </c:pt>
                <c:pt idx="4">
                  <c:v>Optimistična</c:v>
                </c:pt>
                <c:pt idx="5">
                  <c:v>Naglašava uspeh</c:v>
                </c:pt>
              </c:strCache>
            </c:strRef>
          </c:cat>
          <c:val>
            <c:numRef>
              <c:f>Sheet5!$K$4:$P$4</c:f>
              <c:numCache>
                <c:formatCode>General</c:formatCode>
                <c:ptCount val="6"/>
                <c:pt idx="0">
                  <c:v>0</c:v>
                </c:pt>
                <c:pt idx="1">
                  <c:v>0</c:v>
                </c:pt>
                <c:pt idx="2">
                  <c:v>2</c:v>
                </c:pt>
                <c:pt idx="3">
                  <c:v>2</c:v>
                </c:pt>
                <c:pt idx="4">
                  <c:v>1</c:v>
                </c:pt>
                <c:pt idx="5">
                  <c:v>1</c:v>
                </c:pt>
              </c:numCache>
            </c:numRef>
          </c:val>
        </c:ser>
        <c:ser>
          <c:idx val="1"/>
          <c:order val="1"/>
          <c:tx>
            <c:strRef>
              <c:f>Sheet5!$J$5</c:f>
              <c:strCache>
                <c:ptCount val="1"/>
                <c:pt idx="0">
                  <c:v>Vučić</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Sheet5!$K$3:$P$3</c:f>
              <c:strCache>
                <c:ptCount val="6"/>
                <c:pt idx="0">
                  <c:v>Informativno</c:v>
                </c:pt>
                <c:pt idx="1">
                  <c:v>Promotivno</c:v>
                </c:pt>
                <c:pt idx="2">
                  <c:v>Zahtevajuća</c:v>
                </c:pt>
                <c:pt idx="3">
                  <c:v>Okrivljujuća</c:v>
                </c:pt>
                <c:pt idx="4">
                  <c:v>Optimistična</c:v>
                </c:pt>
                <c:pt idx="5">
                  <c:v>Naglašava uspeh</c:v>
                </c:pt>
              </c:strCache>
            </c:strRef>
          </c:cat>
          <c:val>
            <c:numRef>
              <c:f>Sheet5!$K$5:$P$5</c:f>
              <c:numCache>
                <c:formatCode>General</c:formatCode>
                <c:ptCount val="6"/>
                <c:pt idx="0">
                  <c:v>2</c:v>
                </c:pt>
                <c:pt idx="1">
                  <c:v>6</c:v>
                </c:pt>
                <c:pt idx="2">
                  <c:v>1</c:v>
                </c:pt>
                <c:pt idx="3">
                  <c:v>2</c:v>
                </c:pt>
                <c:pt idx="4">
                  <c:v>0</c:v>
                </c:pt>
                <c:pt idx="5">
                  <c:v>0</c:v>
                </c:pt>
              </c:numCache>
            </c:numRef>
          </c:val>
        </c:ser>
        <c:dLbls>
          <c:showLegendKey val="0"/>
          <c:showVal val="1"/>
          <c:showCatName val="0"/>
          <c:showSerName val="0"/>
          <c:showPercent val="0"/>
          <c:showBubbleSize val="0"/>
        </c:dLbls>
        <c:gapWidth val="65"/>
        <c:shape val="box"/>
        <c:axId val="203151872"/>
        <c:axId val="200846144"/>
        <c:axId val="0"/>
      </c:bar3DChart>
      <c:catAx>
        <c:axId val="20315187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200846144"/>
        <c:crosses val="autoZero"/>
        <c:auto val="1"/>
        <c:lblAlgn val="ctr"/>
        <c:lblOffset val="100"/>
        <c:noMultiLvlLbl val="0"/>
      </c:catAx>
      <c:valAx>
        <c:axId val="20084614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crossAx val="2031518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6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dk1">
            <a:lumMod val="50000"/>
            <a:lumOff val="5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9525" cap="flat" cmpd="sng" algn="ctr">
        <a:solidFill>
          <a:schemeClr val="dk1">
            <a:lumMod val="50000"/>
            <a:lumOff val="50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BBBB4F-93DB-45C2-A451-42764A220652}"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145127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BBBB4F-93DB-45C2-A451-42764A220652}"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2024625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BBBB4F-93DB-45C2-A451-42764A220652}"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184556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BBBB4F-93DB-45C2-A451-42764A220652}"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1687605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BBBB4F-93DB-45C2-A451-42764A220652}" type="datetimeFigureOut">
              <a:rPr lang="en-US" smtClean="0"/>
              <a:t>9/14/2015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94093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BBBB4F-93DB-45C2-A451-42764A220652}" type="datetimeFigureOut">
              <a:rPr lang="en-US" smtClean="0"/>
              <a:t>9/14/2015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3270017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BBBB4F-93DB-45C2-A451-42764A220652}" type="datetimeFigureOut">
              <a:rPr lang="en-US" smtClean="0"/>
              <a:t>9/14/2015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1120906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BBBB4F-93DB-45C2-A451-42764A220652}" type="datetimeFigureOut">
              <a:rPr lang="en-US" smtClean="0"/>
              <a:t>9/14/2015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3155306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BBB4F-93DB-45C2-A451-42764A220652}" type="datetimeFigureOut">
              <a:rPr lang="en-US" smtClean="0"/>
              <a:t>9/14/2015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415952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BBBB4F-93DB-45C2-A451-42764A220652}" type="datetimeFigureOut">
              <a:rPr lang="en-US" smtClean="0"/>
              <a:t>9/14/2015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312392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BBBB4F-93DB-45C2-A451-42764A220652}" type="datetimeFigureOut">
              <a:rPr lang="en-US" smtClean="0"/>
              <a:t>9/14/2015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83DD9-6445-401E-A3E6-81AB3C2031A9}" type="slidenum">
              <a:rPr lang="en-US" smtClean="0"/>
              <a:t>‹#›</a:t>
            </a:fld>
            <a:endParaRPr lang="en-US"/>
          </a:p>
        </p:txBody>
      </p:sp>
    </p:spTree>
    <p:extLst>
      <p:ext uri="{BB962C8B-B14F-4D97-AF65-F5344CB8AC3E}">
        <p14:creationId xmlns:p14="http://schemas.microsoft.com/office/powerpoint/2010/main" val="623318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BBBB4F-93DB-45C2-A451-42764A220652}" type="datetimeFigureOut">
              <a:rPr lang="en-US" smtClean="0"/>
              <a:t>9/14/2015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83DD9-6445-401E-A3E6-81AB3C2031A9}" type="slidenum">
              <a:rPr lang="en-US" smtClean="0"/>
              <a:t>‹#›</a:t>
            </a:fld>
            <a:endParaRPr lang="en-US"/>
          </a:p>
        </p:txBody>
      </p:sp>
    </p:spTree>
    <p:extLst>
      <p:ext uri="{BB962C8B-B14F-4D97-AF65-F5344CB8AC3E}">
        <p14:creationId xmlns:p14="http://schemas.microsoft.com/office/powerpoint/2010/main" val="4143055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5223354"/>
          </a:xfrm>
        </p:spPr>
        <p:txBody>
          <a:bodyPr>
            <a:normAutofit fontScale="90000"/>
          </a:bodyPr>
          <a:lstStyle/>
          <a:p>
            <a:r>
              <a:rPr lang="sr-Latn-RS" smtClean="0"/>
              <a:t/>
            </a:r>
            <a:br>
              <a:rPr lang="sr-Latn-RS" smtClean="0"/>
            </a:br>
            <a:r>
              <a:rPr lang="sr-Latn-RS"/>
              <a:t/>
            </a:r>
            <a:br>
              <a:rPr lang="sr-Latn-RS"/>
            </a:br>
            <a:r>
              <a:rPr lang="sr-Latn-RS" smtClean="0"/>
              <a:t/>
            </a:r>
            <a:br>
              <a:rPr lang="sr-Latn-RS" smtClean="0"/>
            </a:br>
            <a:r>
              <a:rPr lang="sr-Latn-RS"/>
              <a:t/>
            </a:r>
            <a:br>
              <a:rPr lang="sr-Latn-RS"/>
            </a:br>
            <a:r>
              <a:rPr lang="sr-Latn-RS" smtClean="0"/>
              <a:t/>
            </a:r>
            <a:br>
              <a:rPr lang="sr-Latn-RS" smtClean="0"/>
            </a:br>
            <a:r>
              <a:rPr lang="sr-Latn-RS"/>
              <a:t/>
            </a:r>
            <a:br>
              <a:rPr lang="sr-Latn-RS"/>
            </a:br>
            <a:r>
              <a:rPr lang="sr-Latn-RS" sz="4900" smtClean="0"/>
              <a:t>Uporedna </a:t>
            </a:r>
            <a:r>
              <a:rPr lang="sr-Latn-RS" sz="4900" dirty="0" smtClean="0"/>
              <a:t>analiza Tviter komunikacije Aleksandra Vučića i </a:t>
            </a:r>
            <a:r>
              <a:rPr lang="sr-Latn-RS" sz="4900" smtClean="0"/>
              <a:t>Hašima </a:t>
            </a:r>
            <a:r>
              <a:rPr lang="sr-Latn-RS" sz="4900" smtClean="0"/>
              <a:t>Tačija</a:t>
            </a:r>
            <a:br>
              <a:rPr lang="sr-Latn-RS" sz="4900" smtClean="0"/>
            </a:br>
            <a:r>
              <a:rPr lang="sr-Latn-RS" sz="4900"/>
              <a:t/>
            </a:r>
            <a:br>
              <a:rPr lang="sr-Latn-RS" sz="4900"/>
            </a:br>
            <a:r>
              <a:rPr lang="sr-Latn-RS" sz="4400" i="1" smtClean="0"/>
              <a:t>13.09.2015</a:t>
            </a:r>
            <a:r>
              <a:rPr lang="sr-Latn-RS" sz="4900" smtClean="0"/>
              <a:t/>
            </a:r>
            <a:br>
              <a:rPr lang="sr-Latn-RS" sz="4900" smtClean="0"/>
            </a:br>
            <a:r>
              <a:rPr lang="sr-Latn-RS"/>
              <a:t/>
            </a:r>
            <a:br>
              <a:rPr lang="sr-Latn-RS"/>
            </a:br>
            <a:r>
              <a:rPr lang="sr-Latn-RS" sz="2700" b="1" smtClean="0"/>
              <a:t>Autor: Željko Rakovac</a:t>
            </a:r>
            <a:br>
              <a:rPr lang="sr-Latn-RS" sz="2700" b="1" smtClean="0"/>
            </a:br>
            <a:r>
              <a:rPr lang="sr-Latn-RS" sz="2700" b="1" smtClean="0"/>
              <a:t>mob: 061 6336 555  mail:zeljkovacra@gmail.com </a:t>
            </a:r>
            <a:endParaRPr lang="en-US" sz="27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148" y="191581"/>
            <a:ext cx="2955556" cy="1626201"/>
          </a:xfrm>
          <a:prstGeom prst="rect">
            <a:avLst/>
          </a:prstGeom>
        </p:spPr>
      </p:pic>
    </p:spTree>
    <p:extLst>
      <p:ext uri="{BB962C8B-B14F-4D97-AF65-F5344CB8AC3E}">
        <p14:creationId xmlns:p14="http://schemas.microsoft.com/office/powerpoint/2010/main" val="2937330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EU i NATO integracija</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algn="just"/>
            <a:r>
              <a:rPr lang="sr-Latn-RS" dirty="0"/>
              <a:t>Nešto </a:t>
            </a:r>
            <a:r>
              <a:rPr lang="sr-Latn-RS" dirty="0" smtClean="0"/>
              <a:t>više </a:t>
            </a:r>
            <a:r>
              <a:rPr lang="sr-Latn-RS" dirty="0"/>
              <a:t>tema priključenja EU je zastupljena među Tačijevim objavama na Tviteru. U njegovim objavama prepliću se teme EU i NATO integracije, posebno u objavama koje naglašavaju uspeh u potpisivanju demarkacione linije između Crne Gore, Kosova i BiH. Podršku u takvim težnjama Tači pronalazi ponajviše kod Sjedinjenih Država i Austrije, a pravda ih idejom o većoj stabilnosti u regionu i razvoju. Tači, poput Vučića, vrši pritisak na EU u svojim zahtevima za početak pregovora, prebacujući odgovornost na njihovu stranu ukazujući da će odlaganje uticati na ishod pregovora sa Srbijom. U ovom periodu, više nego Vučić,  Tači je optimista u vezi pregovora sa EU i NATO, najavljujući da će Kosovo postati članica NATO-a u narednih 5 godina, a EU na početku sledeće decenije.  </a:t>
            </a:r>
            <a:endParaRPr lang="en-US" dirty="0"/>
          </a:p>
          <a:p>
            <a:endParaRPr lang="en-US" dirty="0"/>
          </a:p>
        </p:txBody>
      </p:sp>
    </p:spTree>
    <p:extLst>
      <p:ext uri="{BB962C8B-B14F-4D97-AF65-F5344CB8AC3E}">
        <p14:creationId xmlns:p14="http://schemas.microsoft.com/office/powerpoint/2010/main" val="2206050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71052677"/>
              </p:ext>
            </p:extLst>
          </p:nvPr>
        </p:nvGraphicFramePr>
        <p:xfrm>
          <a:off x="838200" y="592428"/>
          <a:ext cx="10515600" cy="55845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59061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25588370"/>
              </p:ext>
            </p:extLst>
          </p:nvPr>
        </p:nvGraphicFramePr>
        <p:xfrm>
          <a:off x="838200" y="566670"/>
          <a:ext cx="10515600" cy="56102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5952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Briselski pregovori</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sr-Latn-RS" dirty="0"/>
              <a:t>Oba političara zadovoljni su pregovorima u Briselu. Dosta šturo Vučićevi tvitovi su dali sliku o tome šta je učinjeno u pregovorima - on ne otkriva ovde nikakve detalje, već samo kao uspeh navodi uspostavljanje Zajednica srpskih opšina. Sa druge strane, Tači pred same pregovore najavljuje da će Briselski pregovori  učvrstiti suverenitet Kosova i integrisanost srpske zajednice u kosovski sistem. Podršku u pregovorima Tači nalazi u Sjedinjenim Državama koje pozdravljaju rezultate pregovora i ukazuju da oni poštuju suverenitet i teritorijalni integritet Kosova, te omogućavaju stabilnost u regionu i ubrzane Evro Atlanske integracije.  </a:t>
            </a:r>
            <a:endParaRPr lang="en-US" dirty="0"/>
          </a:p>
          <a:p>
            <a:endParaRPr lang="en-US" dirty="0"/>
          </a:p>
        </p:txBody>
      </p:sp>
    </p:spTree>
    <p:extLst>
      <p:ext uri="{BB962C8B-B14F-4D97-AF65-F5344CB8AC3E}">
        <p14:creationId xmlns:p14="http://schemas.microsoft.com/office/powerpoint/2010/main" val="251714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27049607"/>
              </p:ext>
            </p:extLst>
          </p:nvPr>
        </p:nvGraphicFramePr>
        <p:xfrm>
          <a:off x="838200" y="540913"/>
          <a:ext cx="10515600" cy="5636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3534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92380237"/>
              </p:ext>
            </p:extLst>
          </p:nvPr>
        </p:nvGraphicFramePr>
        <p:xfrm>
          <a:off x="838200" y="579549"/>
          <a:ext cx="10515600" cy="55974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0439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Pitanje izbeglica/migranata</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sr-Latn-RS" dirty="0"/>
              <a:t>Pitanje izbeglica/migranata je jedna od retkih tema o kojoj Vučić tvituje više od Tačija, često je koristeći kako bi podigao ugled pred međunarodnom zajednicom i promovisao sebe i Srbiju kao otvorene, tolerantne i spremne da pomognu. Takva predstava se stiče kada se analiziraju slike koje su prikačene uz Vučićeve objave – na njima se premijer pojavljuje u društvu „migranata“, nasmejan, često koristeći decu u svrhu pridobijanja simpatija i podrške. Istovremeno, Vučić najavljuje i da će Srbija primiti jedan broj „migranata“, koristeći to za kritiku nekih evropskih zemalja, ali i očekujući izvesne poene od međunarodne zajednice.  </a:t>
            </a:r>
            <a:endParaRPr lang="en-US" dirty="0"/>
          </a:p>
          <a:p>
            <a:endParaRPr lang="en-US" dirty="0"/>
          </a:p>
        </p:txBody>
      </p:sp>
    </p:spTree>
    <p:extLst>
      <p:ext uri="{BB962C8B-B14F-4D97-AF65-F5344CB8AC3E}">
        <p14:creationId xmlns:p14="http://schemas.microsoft.com/office/powerpoint/2010/main" val="566098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41930633"/>
              </p:ext>
            </p:extLst>
          </p:nvPr>
        </p:nvGraphicFramePr>
        <p:xfrm>
          <a:off x="838200" y="566670"/>
          <a:ext cx="10515600" cy="56102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0303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Pitanje izbeglica/migranata</a:t>
            </a:r>
            <a:endParaRPr lang="en-US" dirty="0"/>
          </a:p>
        </p:txBody>
      </p:sp>
      <p:sp>
        <p:nvSpPr>
          <p:cNvPr id="3" name="Content Placeholder 2"/>
          <p:cNvSpPr>
            <a:spLocks noGrp="1"/>
          </p:cNvSpPr>
          <p:nvPr>
            <p:ph idx="1"/>
          </p:nvPr>
        </p:nvSpPr>
        <p:spPr/>
        <p:txBody>
          <a:bodyPr/>
          <a:lstStyle/>
          <a:p>
            <a:pPr algn="just"/>
            <a:r>
              <a:rPr lang="sr-Latn-RS" dirty="0"/>
              <a:t>Tači poput srpskog premijera poziva se na prošlost i stradanje kroz koje su Albanci sa Kosova prošli, poistovećujući se sa patnjom izbeglica sa Bliskog istoka. U ovom periodu, on ne daje nikakve konkretne predloge kako bi Kosovo moglo pomoći izbegličkoj krizi. Istovremeno, u ovom kontekstu pominje i brojne Albance, migrante sa Kosova, optužujući Nemačku da je preuvećala njihov broj, ali i istovremeno prebacujući odgovornost na EU i vršeći pritisak na nju, pokazujući kako ona treba da razvije oblasti poput Kosova da to toga ne bi dolazilo.   </a:t>
            </a:r>
            <a:endParaRPr lang="en-US" dirty="0"/>
          </a:p>
          <a:p>
            <a:endParaRPr lang="en-US" dirty="0"/>
          </a:p>
        </p:txBody>
      </p:sp>
    </p:spTree>
    <p:extLst>
      <p:ext uri="{BB962C8B-B14F-4D97-AF65-F5344CB8AC3E}">
        <p14:creationId xmlns:p14="http://schemas.microsoft.com/office/powerpoint/2010/main" val="3783610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6023011"/>
              </p:ext>
            </p:extLst>
          </p:nvPr>
        </p:nvGraphicFramePr>
        <p:xfrm>
          <a:off x="838200" y="579549"/>
          <a:ext cx="10515600" cy="55974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731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sr-Latn-RS" dirty="0"/>
              <a:t>Biro za društvena istraživanja uradio je analizu koja bi trebalo da pokaže na koji način političari se služe savremenim sredstvima komunikacije. U ovom slučaju fokusirali smo se na </a:t>
            </a:r>
            <a:r>
              <a:rPr lang="sr-Latn-RS" dirty="0" smtClean="0"/>
              <a:t>srpskog premijera </a:t>
            </a:r>
            <a:r>
              <a:rPr lang="sr-Latn-RS" dirty="0"/>
              <a:t>Aleksandra Vučića i </a:t>
            </a:r>
            <a:r>
              <a:rPr lang="sr-Latn-RS" dirty="0" smtClean="0"/>
              <a:t>kosovskog ministra spoljnih poslova Hašima </a:t>
            </a:r>
            <a:r>
              <a:rPr lang="sr-Latn-RS" dirty="0"/>
              <a:t>Tačija i njihovu komunikaciju na Tviteru, načine na koji su pristupali zajedničkim temama, razlike i sličnosti u argumentima, retorici, reakcije među pratiocima itd. Kao vremenski okvir uzet je period od dve nedelje, tokom koga su se kroz više tema preplitali pogledi i interesi dva </a:t>
            </a:r>
            <a:r>
              <a:rPr lang="sr-Latn-RS" dirty="0" smtClean="0"/>
              <a:t>funkcionera. </a:t>
            </a:r>
            <a:r>
              <a:rPr lang="sr-Latn-RS" dirty="0"/>
              <a:t>Sem teksta samog tvita, pri analizi u obzir su uzeti i prikačeni sadržaji poput novinskih članaka, video zapisa, slika itd. </a:t>
            </a:r>
            <a:endParaRPr lang="en-US" dirty="0"/>
          </a:p>
          <a:p>
            <a:pPr algn="just"/>
            <a:endParaRPr lang="en-US" dirty="0"/>
          </a:p>
        </p:txBody>
      </p:sp>
    </p:spTree>
    <p:extLst>
      <p:ext uri="{BB962C8B-B14F-4D97-AF65-F5344CB8AC3E}">
        <p14:creationId xmlns:p14="http://schemas.microsoft.com/office/powerpoint/2010/main" val="29049993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Članstvo u UNESCO</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sr-Latn-RS" dirty="0"/>
              <a:t>Tačijevi tvitovi koji su se ticali članstva u UNESCO ponajviše su okrivljavali Srbiju za blokiranje tog puta. Kroz sam tekst tvita, ali i kroz članke u novinama, </a:t>
            </a:r>
            <a:r>
              <a:rPr lang="sr-Latn-RS" dirty="0" smtClean="0"/>
              <a:t>on </a:t>
            </a:r>
            <a:r>
              <a:rPr lang="sr-Latn-RS" dirty="0"/>
              <a:t>se trudi da podseti na brojna zla koja je Srbija nanela Kosovu, te da time argumenti srpske strane izgube na kredibilitetu. Takođe, on želi i da pokaže kako srpska politika nastavlja sličnu retoriku, navodeći da Srbija zauzima „Hrišćanski front“ protiv Kosova i ukazujući na rasističku konotaciju takvog stava.  </a:t>
            </a:r>
            <a:endParaRPr lang="en-US" dirty="0"/>
          </a:p>
          <a:p>
            <a:endParaRPr lang="en-US" dirty="0"/>
          </a:p>
        </p:txBody>
      </p:sp>
    </p:spTree>
    <p:extLst>
      <p:ext uri="{BB962C8B-B14F-4D97-AF65-F5344CB8AC3E}">
        <p14:creationId xmlns:p14="http://schemas.microsoft.com/office/powerpoint/2010/main" val="3036916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05824756"/>
              </p:ext>
            </p:extLst>
          </p:nvPr>
        </p:nvGraphicFramePr>
        <p:xfrm>
          <a:off x="838200" y="695459"/>
          <a:ext cx="10515600" cy="5481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84626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1513622"/>
              </p:ext>
            </p:extLst>
          </p:nvPr>
        </p:nvGraphicFramePr>
        <p:xfrm>
          <a:off x="838200" y="553792"/>
          <a:ext cx="10515600" cy="56231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859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Specijalni sud na Kosovu</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RS" dirty="0"/>
              <a:t>Još oštrije u odnosu prema Srbiji Tači se postavlja kada govori o formiranju Specijalnog suda na Kosovu, pri tome predstavljajući se kao neko ko se lično zauzeo za </a:t>
            </a:r>
            <a:r>
              <a:rPr lang="sr-Latn-RS" dirty="0" smtClean="0"/>
              <a:t>njegovo uspostavljanje i </a:t>
            </a:r>
            <a:r>
              <a:rPr lang="sr-Latn-RS" dirty="0"/>
              <a:t>ukazujući kako je odziv javnosti pozitivan. Kada govori o ovoj temi, Tači večinom želi da ukaže na nepravednu ulogu Srbije u ratu, naglašavajući da su se Albanci borili tada protiv fašizma, podržanog od strane čitave srpske države, paramilitarnih jedinica, intelektualaca, dok sa druge strane opravdava zločine koji su počinjeni sa njihove strane, ukazujući da su to bila dela „očajnih pojedinaca“. Takva retorika pomaže u sticanju podrške </a:t>
            </a:r>
            <a:r>
              <a:rPr lang="sr-Latn-RS" dirty="0" smtClean="0"/>
              <a:t>za uspostavljanje Specijalnog suda među albanskom javnošću na Kosovu, </a:t>
            </a:r>
            <a:r>
              <a:rPr lang="sr-Latn-RS" dirty="0"/>
              <a:t>ali zasigurno zaoštrava odnose između </a:t>
            </a:r>
            <a:r>
              <a:rPr lang="sr-Latn-RS" dirty="0" smtClean="0"/>
              <a:t>nacionalnih grupacija i kod srpske zajednice stvara dilemu oko regularnost suda.  </a:t>
            </a:r>
            <a:endParaRPr lang="en-US" dirty="0"/>
          </a:p>
          <a:p>
            <a:endParaRPr lang="en-US" dirty="0"/>
          </a:p>
        </p:txBody>
      </p:sp>
    </p:spTree>
    <p:extLst>
      <p:ext uri="{BB962C8B-B14F-4D97-AF65-F5344CB8AC3E}">
        <p14:creationId xmlns:p14="http://schemas.microsoft.com/office/powerpoint/2010/main" val="776465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8365373"/>
              </p:ext>
            </p:extLst>
          </p:nvPr>
        </p:nvGraphicFramePr>
        <p:xfrm>
          <a:off x="838200" y="605307"/>
          <a:ext cx="10515600" cy="55716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1712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Spoljna politika</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sr-Latn-RS" dirty="0"/>
              <a:t>U oblasti spoljnje politike dva </a:t>
            </a:r>
            <a:r>
              <a:rPr lang="sr-Latn-RS" dirty="0" smtClean="0"/>
              <a:t>funkcionera </a:t>
            </a:r>
            <a:r>
              <a:rPr lang="sr-Latn-RS" dirty="0"/>
              <a:t>se ponajviše oslanjaju na neke od najvažnijih svetkih sila – Sjedinjene Države i Nemačku. Tačijev odnos sa SAD je mnogo prisniji nego Vučićev sa Nemačkom – kosovski </a:t>
            </a:r>
            <a:r>
              <a:rPr lang="sr-Latn-RS" dirty="0" smtClean="0"/>
              <a:t>političar </a:t>
            </a:r>
            <a:r>
              <a:rPr lang="sr-Latn-RS" dirty="0"/>
              <a:t>navodi dokumente i izjave koji podsećaju javnost na podršku koju su dobijali tokom rata, ali i danas u težnjama da se priključe EU i NATO-u, pri Briselskim pregovorima, nastojanjima za međunarodnim priznanjem i nezavisnošću, ali ne i kod osnivanja Specijalnog suda. Vučićev prisniji odnos može se nazreti jedino kroz fotografije priložene uz objave, na kojima on uz osmeh dočekuje strane političare. </a:t>
            </a:r>
            <a:endParaRPr lang="en-US" dirty="0"/>
          </a:p>
          <a:p>
            <a:pPr algn="just"/>
            <a:r>
              <a:rPr lang="sr-Latn-RS" dirty="0"/>
              <a:t>Ako se uporedi međusobno pominjanje, rezultati pokazuju da Tači pominje Srbiju 3 puta više nego Vučić Kosovo (15 prema 5), što govori da je za kosovskog </a:t>
            </a:r>
            <a:r>
              <a:rPr lang="sr-Latn-RS" dirty="0" smtClean="0"/>
              <a:t>ministra spoljnih poslova </a:t>
            </a:r>
            <a:r>
              <a:rPr lang="sr-Latn-RS" dirty="0"/>
              <a:t>pitanje odnosa sa Srbijom mnogo važnija tema nego za </a:t>
            </a:r>
            <a:r>
              <a:rPr lang="sr-Latn-RS" dirty="0" smtClean="0"/>
              <a:t>srpskog premijera </a:t>
            </a:r>
            <a:r>
              <a:rPr lang="sr-Latn-RS" dirty="0"/>
              <a:t>sa Kosovom (stiče se utisak da je za Vučića ovo „neprijatna“ tema u vezi koje možda može dobiti podršku strane javnosti, ali pitanje koliko i domaće). </a:t>
            </a:r>
            <a:r>
              <a:rPr lang="sr-Latn-RS" smtClean="0"/>
              <a:t>Ujedno, upotreba </a:t>
            </a:r>
            <a:r>
              <a:rPr lang="sr-Latn-RS" dirty="0"/>
              <a:t>prošlosti kod Tačija je daleko više </a:t>
            </a:r>
            <a:r>
              <a:rPr lang="sr-Latn-RS" dirty="0" smtClean="0"/>
              <a:t>zastupljena </a:t>
            </a:r>
            <a:r>
              <a:rPr lang="sr-Latn-RS" dirty="0"/>
              <a:t>u opisu srpsko-albanskih odnosa nego kod Vučića, kao i okrivljavanje druge strane. </a:t>
            </a:r>
            <a:endParaRPr lang="en-US" dirty="0"/>
          </a:p>
        </p:txBody>
      </p:sp>
    </p:spTree>
    <p:extLst>
      <p:ext uri="{BB962C8B-B14F-4D97-AF65-F5344CB8AC3E}">
        <p14:creationId xmlns:p14="http://schemas.microsoft.com/office/powerpoint/2010/main" val="3005766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78169347"/>
              </p:ext>
            </p:extLst>
          </p:nvPr>
        </p:nvGraphicFramePr>
        <p:xfrm>
          <a:off x="838200" y="618186"/>
          <a:ext cx="10515600" cy="55587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649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Metodologija</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sr-Latn-RS" dirty="0"/>
              <a:t>Prilikom određivanja metodologije posmatrano je nekoliko komponenti tvita – datum objave, njegova tema, retorika koja je upotrebljivana, koje zemlje se pominju, reakcije (kroz merenje „lajkova“, retvitova i komentara). Pri tome, nešto složeniji tvitovi, sa više tema i retoričkih strategija, su „razbijani“ na delove i svaka pojedinačna stavka je </a:t>
            </a:r>
            <a:r>
              <a:rPr lang="sr-Latn-RS" dirty="0" smtClean="0"/>
              <a:t>merena. </a:t>
            </a:r>
            <a:endParaRPr lang="en-US" dirty="0"/>
          </a:p>
          <a:p>
            <a:endParaRPr lang="en-US" dirty="0"/>
          </a:p>
        </p:txBody>
      </p:sp>
    </p:spTree>
    <p:extLst>
      <p:ext uri="{BB962C8B-B14F-4D97-AF65-F5344CB8AC3E}">
        <p14:creationId xmlns:p14="http://schemas.microsoft.com/office/powerpoint/2010/main" val="2343605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Uvod</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lgn="just"/>
            <a:r>
              <a:rPr lang="sr-Latn-RS" dirty="0"/>
              <a:t>Tačijeva i Vučičeva komunikacija preko Tvitera u ovom periodu služile su većinom za obaveštavanje javnosti o spoljnopolitičkim temama. Pri tome, Tačijeva komunikacija ne samo da je intezivnija, već je i sadržajnija – on uz svoje objave prilaže i 12 novinskih tekstova (većinom intervjua i izjava) i dokumenata, dok Vučić uključije svega 1 video zapis i jedan novinski izveštaj. Ujedno, Tačijevi </a:t>
            </a:r>
            <a:r>
              <a:rPr lang="sr-Latn-RS" dirty="0" smtClean="0"/>
              <a:t>tvitovi </a:t>
            </a:r>
            <a:r>
              <a:rPr lang="sr-Latn-RS" dirty="0"/>
              <a:t>većinom su na stranom jeziku – 35 na Engleskom, jedan na Albanskom i dva kombinuju Engleski i Albanski. Sa druge strane, u Vučićevim </a:t>
            </a:r>
            <a:r>
              <a:rPr lang="sr-Latn-RS" dirty="0" smtClean="0"/>
              <a:t>tvitovima </a:t>
            </a:r>
            <a:r>
              <a:rPr lang="sr-Latn-RS" dirty="0"/>
              <a:t>dominira Srpski jezik – 15 na Srpskom, 7 na Engleskom, a 5 kombinuju ova dva jezika. Takva upotreba jezika omogućava </a:t>
            </a:r>
            <a:r>
              <a:rPr lang="sr-Latn-RS" dirty="0" smtClean="0"/>
              <a:t>kosovskom ministru spoljnih poslova </a:t>
            </a:r>
            <a:r>
              <a:rPr lang="sr-Latn-RS" dirty="0"/>
              <a:t>da se obraća nešto </a:t>
            </a:r>
            <a:r>
              <a:rPr lang="sr-Latn-RS" dirty="0" smtClean="0"/>
              <a:t>širem, međunarodnom </a:t>
            </a:r>
            <a:r>
              <a:rPr lang="sr-Latn-RS" dirty="0"/>
              <a:t>auditorijumu, dok </a:t>
            </a:r>
            <a:r>
              <a:rPr lang="sr-Latn-RS" dirty="0" smtClean="0"/>
              <a:t> </a:t>
            </a:r>
            <a:r>
              <a:rPr lang="sr-Latn-RS" dirty="0"/>
              <a:t>u slučaju srpskog premijera </a:t>
            </a:r>
            <a:r>
              <a:rPr lang="sr-Latn-RS" dirty="0" smtClean="0"/>
              <a:t>stiče se </a:t>
            </a:r>
            <a:r>
              <a:rPr lang="sr-Latn-RS" dirty="0"/>
              <a:t>utisak da se on prvenstveno obraća domaćoj javnosti. </a:t>
            </a:r>
            <a:endParaRPr lang="en-US" dirty="0"/>
          </a:p>
          <a:p>
            <a:pPr algn="just"/>
            <a:r>
              <a:rPr lang="sr-Latn-RS" dirty="0"/>
              <a:t>Međutim, ako se posmatra broj „lajkova“, retvitova i komentara, Vučićevi tvitevi su izazvali mnogo više reakcija – 6902 „lajka“ i 5046 retvitova, a prosečno 383 „lajka“ i 280 retvitova, nasuprot ukupno 878 „lajka“ i 854 retvita na Tačijeve tvitove, odnosno prosečno su Tačijevi tvitovi beležili 23 „lajka“ i 22 retvita. Karakteristično za komentare vezane za Vučićeve tvitove je da ga većina kritikuje sa različitih ideoloških pozicija, dok kod Tačija ima više komenara koji dolaze iz drugih zemalja, ali su dominatno zastupljeni oni koji dolaze od strane Albanaca i Srba – Srbi su u većini slučajeva negativno orijentisani prema Tačijevim objavama, dok su Albanci podeljeni (jedan deo ga podržava, drugi kritikuje</a:t>
            </a:r>
            <a:r>
              <a:rPr lang="sr-Latn-RS" dirty="0" smtClean="0"/>
              <a:t>). Komunikacija </a:t>
            </a:r>
            <a:r>
              <a:rPr lang="sr-Latn-RS" dirty="0"/>
              <a:t>kod oba političara je </a:t>
            </a:r>
            <a:r>
              <a:rPr lang="sr-Latn-RS" dirty="0" smtClean="0"/>
              <a:t>jednosmerna, služi da bi se javnost obaveštavala, ali ne i da se polemiše sa njom kroz komentare.  </a:t>
            </a:r>
            <a:endParaRPr lang="en-US" dirty="0"/>
          </a:p>
          <a:p>
            <a:endParaRPr lang="en-US" dirty="0"/>
          </a:p>
        </p:txBody>
      </p:sp>
    </p:spTree>
    <p:extLst>
      <p:ext uri="{BB962C8B-B14F-4D97-AF65-F5344CB8AC3E}">
        <p14:creationId xmlns:p14="http://schemas.microsoft.com/office/powerpoint/2010/main" val="712685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Vremenski raspored tvitova</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sr-Latn-RS" dirty="0" smtClean="0"/>
              <a:t>Rezultati </a:t>
            </a:r>
            <a:r>
              <a:rPr lang="sr-Latn-RS" dirty="0"/>
              <a:t>pokazuju da je u ovom periodu Tači bio aktivniji od Vučića </a:t>
            </a:r>
            <a:r>
              <a:rPr lang="sr-Latn-RS" dirty="0" smtClean="0"/>
              <a:t>(38 naspram 27 tvitova). </a:t>
            </a:r>
            <a:r>
              <a:rPr lang="sr-Latn-RS" dirty="0"/>
              <a:t>Oba političara su najaktivniji tokom zasedanja u Beču (26. i 27. avgust), s tim da je intezitet Tačijevih </a:t>
            </a:r>
            <a:r>
              <a:rPr lang="sr-Latn-RS" dirty="0" smtClean="0"/>
              <a:t>tvitova </a:t>
            </a:r>
            <a:r>
              <a:rPr lang="sr-Latn-RS" dirty="0"/>
              <a:t>veći i kod njegovog obraćanja u UNSC-u (21. avgust), a Vučićev za vreme Foruma održanog u Sloveniji. Karakteristično za obojicu je da broj svojih tvitova uvečavaju time što dupliraju određeni broj objava (kroz retvitove i prevođenjem na strani jezik). </a:t>
            </a:r>
            <a:endParaRPr lang="en-US" dirty="0"/>
          </a:p>
          <a:p>
            <a:endParaRPr lang="en-US" dirty="0"/>
          </a:p>
        </p:txBody>
      </p:sp>
    </p:spTree>
    <p:extLst>
      <p:ext uri="{BB962C8B-B14F-4D97-AF65-F5344CB8AC3E}">
        <p14:creationId xmlns:p14="http://schemas.microsoft.com/office/powerpoint/2010/main" val="249351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02444333"/>
              </p:ext>
            </p:extLst>
          </p:nvPr>
        </p:nvGraphicFramePr>
        <p:xfrm>
          <a:off x="838200" y="502276"/>
          <a:ext cx="10515600" cy="58598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2696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EU i NATO integracija</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sr-Latn-RS" dirty="0"/>
              <a:t>EU integracije su cilj kome oba funkcionera tokom ove dve nedelje teže, dok se priključenje NATO-u pojavljuje samo u okviru Tačijevog diskursa. Vučić o temi evrointegracija Srbije govori tokom samita u Beču 27. avgusta, a u svojim tvitovima nastupa informativno, obaveštavajući javnost o osnivanju Regionalne kancelarije za saradnju mladih, ali i delom zahtevajuće, tražeći političku podršku EU. Na slikama dominiraju one na kojima se pojavljuje Vučić zajedno sa jednom od najznačajnijih funkcionerki Evrope - kancelarkom Merkel, čime se i ističe važnost ovog događaja i uloge srpskog premijera. </a:t>
            </a:r>
            <a:endParaRPr lang="en-US" dirty="0"/>
          </a:p>
          <a:p>
            <a:endParaRPr lang="en-US" dirty="0"/>
          </a:p>
        </p:txBody>
      </p:sp>
    </p:spTree>
    <p:extLst>
      <p:ext uri="{BB962C8B-B14F-4D97-AF65-F5344CB8AC3E}">
        <p14:creationId xmlns:p14="http://schemas.microsoft.com/office/powerpoint/2010/main" val="3278203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50676328"/>
              </p:ext>
            </p:extLst>
          </p:nvPr>
        </p:nvGraphicFramePr>
        <p:xfrm>
          <a:off x="838200" y="489397"/>
          <a:ext cx="10515600" cy="56875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8949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56078476"/>
              </p:ext>
            </p:extLst>
          </p:nvPr>
        </p:nvGraphicFramePr>
        <p:xfrm>
          <a:off x="838200" y="502276"/>
          <a:ext cx="10515600" cy="56746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2643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1625</Words>
  <Application>Microsoft Office PowerPoint</Application>
  <PresentationFormat>Custom</PresentationFormat>
  <Paragraphs>39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Uporedna analiza Tviter komunikacije Aleksandra Vučića i Hašima Tačija  13.09.2015  Autor: Željko Rakovac mob: 061 6336 555  mail:zeljkovacra@gmail.com </vt:lpstr>
      <vt:lpstr>PowerPoint Presentation</vt:lpstr>
      <vt:lpstr>Metodologija </vt:lpstr>
      <vt:lpstr>Uvod </vt:lpstr>
      <vt:lpstr>Vremenski raspored tvitova </vt:lpstr>
      <vt:lpstr>PowerPoint Presentation</vt:lpstr>
      <vt:lpstr>EU i NATO integracija </vt:lpstr>
      <vt:lpstr>PowerPoint Presentation</vt:lpstr>
      <vt:lpstr>PowerPoint Presentation</vt:lpstr>
      <vt:lpstr>EU i NATO integracija </vt:lpstr>
      <vt:lpstr>PowerPoint Presentation</vt:lpstr>
      <vt:lpstr>PowerPoint Presentation</vt:lpstr>
      <vt:lpstr>Briselski pregovori </vt:lpstr>
      <vt:lpstr>PowerPoint Presentation</vt:lpstr>
      <vt:lpstr>PowerPoint Presentation</vt:lpstr>
      <vt:lpstr>Pitanje izbeglica/migranata </vt:lpstr>
      <vt:lpstr>PowerPoint Presentation</vt:lpstr>
      <vt:lpstr>Pitanje izbeglica/migranata</vt:lpstr>
      <vt:lpstr>PowerPoint Presentation</vt:lpstr>
      <vt:lpstr>Članstvo u UNESCO </vt:lpstr>
      <vt:lpstr>PowerPoint Presentation</vt:lpstr>
      <vt:lpstr>PowerPoint Presentation</vt:lpstr>
      <vt:lpstr>Specijalni sud na Kosovu </vt:lpstr>
      <vt:lpstr>PowerPoint Presentation</vt:lpstr>
      <vt:lpstr>Spoljna politika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Uporedna analiza Tviter komunikacije Aleksandra Vučića i Hašima Tačija</dc:title>
  <dc:creator>Zeljko Rakovac</dc:creator>
  <cp:lastModifiedBy>Pavle Dimitrijevic</cp:lastModifiedBy>
  <cp:revision>12</cp:revision>
  <dcterms:created xsi:type="dcterms:W3CDTF">2015-09-09T15:13:40Z</dcterms:created>
  <dcterms:modified xsi:type="dcterms:W3CDTF">2015-09-14T09:29:41Z</dcterms:modified>
</cp:coreProperties>
</file>