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4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57" r:id="rId13"/>
    <p:sldId id="258" r:id="rId14"/>
    <p:sldId id="259" r:id="rId15"/>
    <p:sldId id="260" r:id="rId16"/>
    <p:sldId id="261" r:id="rId17"/>
    <p:sldId id="262" r:id="rId18"/>
    <p:sldId id="265" r:id="rId19"/>
    <p:sldId id="263" r:id="rId20"/>
    <p:sldId id="264" r:id="rId21"/>
    <p:sldId id="268" r:id="rId22"/>
    <p:sldId id="267" r:id="rId23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CA835-325A-473A-A69B-F4A3B1C8E222}" type="datetimeFigureOut">
              <a:rPr lang="en-US" smtClean="0"/>
              <a:t>17-Dec-15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21B90-2F0C-46E9-8306-80D58C89FA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AD5E6E-2223-4FBA-A57B-5C1C666A0852}" type="datetimeFigureOut">
              <a:rPr lang="en-US" smtClean="0"/>
              <a:pPr/>
              <a:t>17-Dec-15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02DB3C-C753-4871-9772-3B43CC29D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296502"/>
          </a:xfrm>
        </p:spPr>
        <p:txBody>
          <a:bodyPr>
            <a:noAutofit/>
          </a:bodyPr>
          <a:lstStyle/>
          <a:p>
            <a:pPr algn="ctr"/>
            <a:r>
              <a:rPr lang="sr-Latn-RS" sz="3600" dirty="0" smtClean="0"/>
              <a:t>Građansko-profesionalni monitoring medija koji su podržani iz javnih izvora </a:t>
            </a:r>
            <a:br>
              <a:rPr lang="sr-Latn-RS" sz="3600" dirty="0" smtClean="0"/>
            </a:br>
            <a:r>
              <a:rPr lang="sr-Latn-RS" sz="3600" dirty="0" smtClean="0"/>
              <a:t>slučaj Niš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Lokalni antikorupcijski forum</a:t>
            </a:r>
          </a:p>
          <a:p>
            <a:r>
              <a:rPr lang="sr-Latn-RS" dirty="0" smtClean="0"/>
              <a:t>Biro za društvena istraživanja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2928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sr-Latn-CS" dirty="0" smtClean="0"/>
              <a:t>Odrediti gornju granicu/ procenat iznosa ukupnog konkursnog budžeta koju jedan medij, odnosno jedan vlasnik više medija može da dobije, a da se na taj način ne ugrozi medijski diverzitet i pluralizam, odnosno da se konkurs ne pretvori u davanje besprovratne pomoći medijima koji su bliski lokalnim vlastima, čime se obesmišljavanja koncept finansiranja javnog interesa u oblasti javnog informisanja;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sr-Latn-CS" dirty="0" smtClean="0"/>
              <a:t>Propisati uniformnu metodologiju monitoringa načina izveštavanja medija čiji su projekti budžetski podržani u cilju ostvarenja javnog interesa u o blasti javnog informisanja (član 43. Pravilnika o sufinansiranju projekata za ostvarivanje javnog interesa u oblasti).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sr-Latn-CS" dirty="0" smtClean="0"/>
              <a:t>Za takav monitoring trebalo bi predvideti sredstva u okviru konkursa i svakog projekta ponaosob.</a:t>
            </a:r>
          </a:p>
          <a:p>
            <a:pPr lvl="0"/>
            <a:endParaRPr lang="en-US" dirty="0" smtClean="0"/>
          </a:p>
          <a:p>
            <a:pPr lvl="0"/>
            <a:r>
              <a:rPr lang="sr-Latn-CS" dirty="0" smtClean="0"/>
              <a:t>Adekvatna metodologija monitoringa načina izveštavanja medija čiji su projekti sufinansirani budžetskim sredstvima trebalo bi da sadrži:</a:t>
            </a:r>
            <a:endParaRPr lang="en-US" dirty="0" smtClean="0"/>
          </a:p>
          <a:p>
            <a:pPr lvl="1"/>
            <a:r>
              <a:rPr lang="sr-Latn-CS" dirty="0" smtClean="0"/>
              <a:t> samoevaluciju (samoocenjivanje od strane novinara/ autora medijskih sadržaja) </a:t>
            </a:r>
            <a:endParaRPr lang="en-US" dirty="0" smtClean="0"/>
          </a:p>
          <a:p>
            <a:pPr lvl="1"/>
            <a:r>
              <a:rPr lang="sr-Latn-CS" dirty="0" smtClean="0"/>
              <a:t>eksternu evaluaciju (neutralno ocenjivanje eksperata iz akademske zajednice, profesije ili relevantnog nevladinog sektora</a:t>
            </a:r>
            <a:r>
              <a:rPr lang="sr-Latn-C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6"/>
          <a:ext cx="9144000" cy="6904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01731"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Traženi iznos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Odobreni iznos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222222"/>
                          </a:solidFill>
                          <a:latin typeface="Arial"/>
                          <a:ea typeface="Calibri"/>
                          <a:cs typeface="Times New Roman"/>
                        </a:rPr>
                        <a:t>Belle amie</a:t>
                      </a: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televizija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17.511.200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13.500.000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222222"/>
                          </a:solidFill>
                          <a:latin typeface="Arial"/>
                          <a:ea typeface="Calibri"/>
                          <a:cs typeface="Times New Roman"/>
                        </a:rPr>
                        <a:t>Belle amie</a:t>
                      </a: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radio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3.539.200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2.352.000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222222"/>
                          </a:solidFill>
                          <a:latin typeface="Arial"/>
                          <a:ea typeface="Calibri"/>
                          <a:cs typeface="Times New Roman"/>
                        </a:rPr>
                        <a:t>Belle amie</a:t>
                      </a: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internet portal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1.204.000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784.000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Narodne novine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16.548.000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14.850.000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Televizija Zona plus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10.869.600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8.150.900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Televizija Kopernikus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9.999.700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4.500.000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Južne vesti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2.960.000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2.000.000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City radio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3.840.000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1.300.000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Informativni portal grada Niša „Niške vesti“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3.000.000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Internet portal Roma World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958.540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Agencija „Petar Pan 018“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1.467.000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Internet portal City online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2.880.000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Akademski list Pressing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1.035.000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Novinska agencija Beta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840.088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6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Agencija South side (Televizijska produkcija „Naša sela“)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Internet portal Gradjanin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1.152.200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200.000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" y="-2"/>
          <a:ext cx="9144000" cy="685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23178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Narodne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novine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Revidirani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budžet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–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mesečna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vrednost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projekta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Revidirani budžet –vrednost projekta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Predviđena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realizacija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projekta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teritoriji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grada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Niša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Službene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dnevnice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Službene dnevnice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360.000,00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2.160.000 ,00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Nije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data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specifikacija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potrošnog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materijala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Potrošni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materijal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,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ptt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troškovi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,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troškovi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električne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energije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Potrošni materijal , ptt troškovi , troškovi električne energije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80.000,00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480.000,00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U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ukupnom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obimu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predviđeno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objavljivanje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1000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medijskih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članaka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Troškovi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štampe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Troškovi štampe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830.000,00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4.980.000,00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Oprema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se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nabavlja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svakog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meseca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. </a:t>
                      </a:r>
                      <a:endParaRPr lang="sr-Latn-RS" sz="9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 smtClean="0">
                          <a:latin typeface="Calibri"/>
                          <a:ea typeface="Calibri"/>
                          <a:cs typeface="Times New Roman"/>
                        </a:rPr>
                        <a:t>Nije</a:t>
                      </a: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data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specifikacija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opreme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Nabavka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tehničke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opreme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opreme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Nabavka  tehničke opreme opreme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510.000,00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2.193.000 ,00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Nova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oprema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 je pod 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garancijom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Troškovi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servisiranja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Troškovi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servisiranja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54.000 ,00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324.000 ,00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13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Postavljanje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novinskih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članaka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portalu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Narodnih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novina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Troškovi  interneta 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Službene dnevnice 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70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90.000 ,00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540.000 ,00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363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Komisija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konstaruje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neprihatljivo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visoke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troškove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pravnog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zastupnika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Pravni zastupnik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Službene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dnevnice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70.000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420.000 ,00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81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Troškovi  konsaltinga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Troškovi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konsaltinga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0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250.000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1.500.000 ,00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Na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projektu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će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biti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angažovano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 22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lica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+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lica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za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potrebe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konsaltinga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.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Komisija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konstatuje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neprihvatljivo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visoke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troškove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dnevnica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novinara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Personalni troškovi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Personalni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troškovi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18.536.400,00 </a:t>
                      </a:r>
                      <a:r>
                        <a:rPr lang="en-US" sz="900" dirty="0" err="1">
                          <a:latin typeface="Calibri"/>
                          <a:ea typeface="Calibri"/>
                          <a:cs typeface="Times New Roman"/>
                        </a:rPr>
                        <a:t>rsd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357167"/>
          <a:ext cx="9144000" cy="6500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289918">
                <a:tc>
                  <a:txBody>
                    <a:bodyPr/>
                    <a:lstStyle/>
                    <a:p>
                      <a:r>
                        <a:rPr lang="sr-Latn-R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Radio    Belle   amie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Revidirani budžet -mesečno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Revidirani budžet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991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latin typeface="Calibri"/>
                          <a:ea typeface="Calibri"/>
                          <a:cs typeface="Times New Roman"/>
                        </a:rPr>
                        <a:t>Predviđena  realizacija  projekta na teritoriji grada Niša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Službene dnevnice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Službene dnevnice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135.000,00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810.000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116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latin typeface="Calibri"/>
                          <a:ea typeface="Calibri"/>
                          <a:cs typeface="Times New Roman"/>
                        </a:rPr>
                        <a:t>Planirano  20 jednočasovnih medijskih sadržaja  period trajanja projekta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Potrošni materijal , ptt troškovi , troškovi .električne energije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Potrošni materijal , ptt troškovi , troškovi .električne energije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65.000,00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latin typeface="Calibri"/>
                          <a:ea typeface="Calibri"/>
                          <a:cs typeface="Times New Roman"/>
                        </a:rPr>
                        <a:t>390.000,00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174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TV </a:t>
                      </a:r>
                      <a:r>
                        <a:rPr lang="sr-Latn-R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Belle   amie</a:t>
                      </a:r>
                      <a:endParaRPr 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Revidirani budžet –mesečno-troškovi projekta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Revidirani budžet –troškovi projekta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Predviđena realizacija projekta na teritoriji grada Niša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Službene dnevnice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Službene dnevnice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350.000,00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latin typeface="Calibri"/>
                          <a:ea typeface="Calibri"/>
                          <a:cs typeface="Times New Roman"/>
                        </a:rPr>
                        <a:t>2.100.000 ,00 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48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U ukupnom obimu  je predviđeno emitovano više od 3000 minuta televizijskog vremena u etru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Potrošni materijal , ptt troškovi , troškovi .električne energije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Potrošni materijal , ptt troškovi , troškovi .električne energije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250.000,00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1.500.000,00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latin typeface="Times New Roman"/>
                          <a:ea typeface="Calibri"/>
                          <a:cs typeface="Times New Roman"/>
                        </a:rPr>
                        <a:t>Predviđeno je osam medijskih sadržaja različitog vremenskog trajanja, od 5 do 45 minuta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Scenografija-oprema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Scenografija-oprema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200.000,00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1.200.000,00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Oprema se nabavlja svakog meseca . Nije data specifikacija potrebne opreme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Nabavka  tehničke opreme opreme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Nabavka  tehničke opreme opreme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365.500,00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2.193.000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Nova oprema  ima garanciju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Troškovi servisiranja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Troškovi servisiranja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50.000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2.100.000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Postavljanje medijskog sadržaja na društvene mreže i portal </a:t>
                      </a:r>
                      <a:r>
                        <a:rPr lang="sr-Cyrl-RS" sz="120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belami.rs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Calibri"/>
                          <a:ea typeface="Calibri"/>
                          <a:cs typeface="Times New Roman"/>
                        </a:rPr>
                        <a:t>Troškovi  interneta 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Službene dnevnice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latin typeface="Calibri"/>
                          <a:ea typeface="Calibri"/>
                          <a:cs typeface="Times New Roman"/>
                        </a:rPr>
                        <a:t>195.000 ,00 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1.170.000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Troškovi pravnog zastupnika-komisija evidentira nepotrebnost ovih troškova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Calibri"/>
                          <a:ea typeface="Calibri"/>
                          <a:cs typeface="Times New Roman"/>
                        </a:rPr>
                        <a:t>Troškovi  pravnog zastupnika 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Troškovi  pravnog zastupnika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latin typeface="Calibri"/>
                          <a:ea typeface="Calibri"/>
                          <a:cs typeface="Times New Roman"/>
                        </a:rPr>
                        <a:t>65.000 ,00 rsd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390.000 ,00 rsd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Personalni troškovi – na projektu radi  24 lica +lica uključena u konsalting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Personalni troškovi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Calibri"/>
                          <a:ea typeface="Calibri"/>
                          <a:cs typeface="Times New Roman"/>
                        </a:rPr>
                        <a:t>Troškovi  konsaltinga Personalni troškovi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latin typeface="Calibri"/>
                          <a:ea typeface="Calibri"/>
                          <a:cs typeface="Times New Roman"/>
                        </a:rPr>
                        <a:t>16.874,000,00 rsd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definicije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; </a:t>
            </a:r>
            <a:r>
              <a:rPr lang="en-US" dirty="0" err="1"/>
              <a:t>medijskih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medijskih</a:t>
            </a:r>
            <a:r>
              <a:rPr lang="en-US" dirty="0"/>
              <a:t> </a:t>
            </a:r>
            <a:r>
              <a:rPr lang="en-US" dirty="0" err="1"/>
              <a:t>stručnjaka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ulaze</a:t>
            </a:r>
            <a:r>
              <a:rPr lang="en-US" dirty="0"/>
              <a:t> u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Stručne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; </a:t>
            </a:r>
            <a:r>
              <a:rPr lang="en-US" dirty="0" err="1"/>
              <a:t>merljivih</a:t>
            </a:r>
            <a:r>
              <a:rPr lang="en-US" dirty="0"/>
              <a:t> </a:t>
            </a:r>
            <a:r>
              <a:rPr lang="en-US" dirty="0" err="1"/>
              <a:t>kriterijumi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Stručna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ocenjuje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;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evaluacije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pominju</a:t>
            </a:r>
            <a:r>
              <a:rPr lang="en-US" dirty="0"/>
              <a:t> u </a:t>
            </a:r>
            <a:r>
              <a:rPr lang="en-US" dirty="0" err="1"/>
              <a:t>Obrascu</a:t>
            </a:r>
            <a:r>
              <a:rPr lang="en-US" dirty="0"/>
              <a:t> 1. </a:t>
            </a:r>
            <a:r>
              <a:rPr lang="en-US" dirty="0" err="1"/>
              <a:t>Sve</a:t>
            </a:r>
            <a:r>
              <a:rPr lang="en-US" dirty="0"/>
              <a:t> to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voluntarizma</a:t>
            </a:r>
            <a:r>
              <a:rPr lang="en-US" dirty="0"/>
              <a:t> u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Konkursa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 </a:t>
            </a:r>
          </a:p>
          <a:p>
            <a:endParaRPr lang="sr-Latn-RS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informisanju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medijima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sufinansiranju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sufinansirani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 </a:t>
            </a:r>
            <a:r>
              <a:rPr lang="en-US" dirty="0" err="1"/>
              <a:t>podnose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narativni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.</a:t>
            </a:r>
          </a:p>
          <a:p>
            <a:endParaRPr lang="sr-Latn-RS" dirty="0" smtClean="0"/>
          </a:p>
          <a:p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nedostatka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definicije</a:t>
            </a:r>
            <a:r>
              <a:rPr lang="en-US" dirty="0"/>
              <a:t> monitoring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evaluacije</a:t>
            </a:r>
            <a:r>
              <a:rPr lang="en-US" dirty="0"/>
              <a:t>, </a:t>
            </a:r>
            <a:r>
              <a:rPr lang="en-US" dirty="0" err="1"/>
              <a:t>mediji</a:t>
            </a:r>
            <a:r>
              <a:rPr lang="en-US" dirty="0"/>
              <a:t> u </a:t>
            </a:r>
            <a:r>
              <a:rPr lang="en-US" dirty="0" err="1"/>
              <a:t>projektima</a:t>
            </a:r>
            <a:r>
              <a:rPr lang="en-US" dirty="0"/>
              <a:t> </a:t>
            </a:r>
            <a:r>
              <a:rPr lang="en-US" dirty="0" err="1"/>
              <a:t>navode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realizovati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sastanke</a:t>
            </a:r>
            <a:r>
              <a:rPr lang="en-US" dirty="0"/>
              <a:t> </a:t>
            </a:r>
            <a:r>
              <a:rPr lang="en-US" dirty="0" err="1"/>
              <a:t>projektnog</a:t>
            </a:r>
            <a:r>
              <a:rPr lang="en-US" dirty="0"/>
              <a:t> </a:t>
            </a:r>
            <a:r>
              <a:rPr lang="en-US" dirty="0" err="1"/>
              <a:t>tima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praćenjem</a:t>
            </a:r>
            <a:r>
              <a:rPr lang="en-US" dirty="0"/>
              <a:t> </a:t>
            </a:r>
            <a:r>
              <a:rPr lang="en-US" dirty="0" err="1"/>
              <a:t>reakcije</a:t>
            </a:r>
            <a:r>
              <a:rPr lang="en-US" dirty="0"/>
              <a:t> </a:t>
            </a:r>
            <a:r>
              <a:rPr lang="en-US" dirty="0" err="1"/>
              <a:t>gledalaca</a:t>
            </a:r>
            <a:r>
              <a:rPr lang="en-US" dirty="0"/>
              <a:t>,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gledalaca</a:t>
            </a:r>
            <a:r>
              <a:rPr lang="en-US" dirty="0"/>
              <a:t>, </a:t>
            </a:r>
            <a:r>
              <a:rPr lang="en-US" dirty="0" err="1"/>
              <a:t>komentare</a:t>
            </a:r>
            <a:r>
              <a:rPr lang="en-US" dirty="0"/>
              <a:t> </a:t>
            </a:r>
            <a:r>
              <a:rPr lang="en-US" dirty="0" err="1"/>
              <a:t>gledalaca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sajtu</a:t>
            </a:r>
            <a:r>
              <a:rPr lang="en-US" dirty="0"/>
              <a:t> </a:t>
            </a:r>
            <a:r>
              <a:rPr lang="en-US" dirty="0" err="1"/>
              <a:t>televizije</a:t>
            </a:r>
            <a:r>
              <a:rPr lang="en-US" dirty="0"/>
              <a:t>,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Jutjub</a:t>
            </a:r>
            <a:r>
              <a:rPr lang="en-US" dirty="0"/>
              <a:t> </a:t>
            </a:r>
            <a:r>
              <a:rPr lang="en-US" dirty="0" err="1"/>
              <a:t>kanalu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društvenim</a:t>
            </a:r>
            <a:r>
              <a:rPr lang="en-US" dirty="0"/>
              <a:t> </a:t>
            </a:r>
            <a:r>
              <a:rPr lang="en-US" dirty="0" err="1"/>
              <a:t>mrežama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„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retvitova</a:t>
            </a:r>
            <a:r>
              <a:rPr lang="en-US" dirty="0"/>
              <a:t>“.</a:t>
            </a:r>
          </a:p>
          <a:p>
            <a:endParaRPr lang="sr-Latn-RS" dirty="0" smtClean="0"/>
          </a:p>
          <a:p>
            <a:r>
              <a:rPr lang="en-US" dirty="0" err="1" smtClean="0"/>
              <a:t>Konkurs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Nišu</a:t>
            </a:r>
            <a:r>
              <a:rPr lang="en-US" dirty="0"/>
              <a:t> je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najvećih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, </a:t>
            </a:r>
            <a:r>
              <a:rPr lang="en-US" dirty="0" err="1"/>
              <a:t>pratile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nepravilnosti</a:t>
            </a:r>
            <a:r>
              <a:rPr lang="en-US" dirty="0"/>
              <a:t>, a </a:t>
            </a:r>
            <a:r>
              <a:rPr lang="en-US" dirty="0" err="1"/>
              <a:t>ubedljivo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dovode</a:t>
            </a:r>
            <a:r>
              <a:rPr lang="en-US" dirty="0"/>
              <a:t> u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vlašću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ZA</a:t>
            </a:r>
            <a:r>
              <a:rPr lang="sr-Latn-RS" sz="2400" b="1" dirty="0" smtClean="0"/>
              <a:t>ŠTO </a:t>
            </a:r>
            <a:r>
              <a:rPr lang="en-US" sz="2400" b="1" dirty="0" smtClean="0"/>
              <a:t>MONITORING </a:t>
            </a:r>
            <a:r>
              <a:rPr lang="sr-Latn-RS" sz="2400" b="1" dirty="0" smtClean="0"/>
              <a:t/>
            </a:r>
            <a:br>
              <a:rPr lang="sr-Latn-RS" sz="2400" b="1" dirty="0" smtClean="0"/>
            </a:br>
            <a:r>
              <a:rPr lang="en-US" sz="2400" b="1" dirty="0" smtClean="0"/>
              <a:t>NAČINA </a:t>
            </a:r>
            <a:r>
              <a:rPr lang="en-US" sz="2400" b="1" dirty="0"/>
              <a:t>IZVEŠTAVANJA MEDIJA U  </a:t>
            </a:r>
            <a:r>
              <a:rPr lang="en-US" sz="2400" b="1" dirty="0" smtClean="0"/>
              <a:t>NIŠU</a:t>
            </a:r>
            <a:r>
              <a:rPr lang="sr-Latn-RS" sz="2400" b="1" dirty="0" smtClean="0"/>
              <a:t>?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 </a:t>
            </a:r>
            <a:r>
              <a:rPr lang="en-US" dirty="0" err="1"/>
              <a:t>monitoringu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učestvuje</a:t>
            </a:r>
            <a:r>
              <a:rPr lang="en-US" dirty="0"/>
              <a:t> </a:t>
            </a:r>
            <a:r>
              <a:rPr lang="en-US" dirty="0" err="1"/>
              <a:t>osam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16 </a:t>
            </a:r>
            <a:r>
              <a:rPr lang="en-US" dirty="0" err="1"/>
              <a:t>medija</a:t>
            </a:r>
            <a:r>
              <a:rPr lang="en-US" dirty="0"/>
              <a:t> </a:t>
            </a:r>
          </a:p>
          <a:p>
            <a:r>
              <a:rPr lang="en-US" dirty="0" err="1" smtClean="0"/>
              <a:t>Saglasnost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dali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RS" dirty="0" smtClean="0"/>
              <a:t>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/>
              <a:t>novinska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 Beta, internet portal </a:t>
            </a:r>
            <a:r>
              <a:rPr lang="en-US" dirty="0" err="1"/>
              <a:t>Južne</a:t>
            </a:r>
            <a:r>
              <a:rPr lang="en-US" dirty="0"/>
              <a:t> </a:t>
            </a:r>
            <a:r>
              <a:rPr lang="en-US" dirty="0" err="1"/>
              <a:t>vesti</a:t>
            </a:r>
            <a:r>
              <a:rPr lang="en-US" dirty="0"/>
              <a:t>, City radio, City </a:t>
            </a:r>
            <a:r>
              <a:rPr lang="en-US" dirty="0" err="1"/>
              <a:t>onlajn</a:t>
            </a:r>
            <a:r>
              <a:rPr lang="en-US" dirty="0"/>
              <a:t> radio, internet portal </a:t>
            </a:r>
            <a:r>
              <a:rPr lang="en-US" dirty="0" err="1"/>
              <a:t>Građanin</a:t>
            </a:r>
            <a:r>
              <a:rPr lang="en-US" dirty="0"/>
              <a:t>, </a:t>
            </a:r>
            <a:r>
              <a:rPr lang="en-US" dirty="0" err="1"/>
              <a:t>akademski</a:t>
            </a:r>
            <a:r>
              <a:rPr lang="en-US" dirty="0"/>
              <a:t> list Pressing, internet portal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romskom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Roma World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televizijska</a:t>
            </a:r>
            <a:r>
              <a:rPr lang="en-US" dirty="0"/>
              <a:t> </a:t>
            </a:r>
            <a:r>
              <a:rPr lang="en-US" dirty="0" err="1"/>
              <a:t>produkcija</a:t>
            </a:r>
            <a:r>
              <a:rPr lang="en-US" dirty="0"/>
              <a:t> “</a:t>
            </a:r>
            <a:r>
              <a:rPr lang="en-US" dirty="0" err="1"/>
              <a:t>Naša</a:t>
            </a:r>
            <a:r>
              <a:rPr lang="en-US" dirty="0"/>
              <a:t> </a:t>
            </a:r>
            <a:r>
              <a:rPr lang="en-US" dirty="0" err="1"/>
              <a:t>sela</a:t>
            </a:r>
            <a:r>
              <a:rPr lang="en-US" dirty="0"/>
              <a:t>”. </a:t>
            </a:r>
            <a:endParaRPr lang="sr-Latn-RS" dirty="0" smtClean="0"/>
          </a:p>
          <a:p>
            <a:pPr lvl="1"/>
            <a:r>
              <a:rPr lang="en-US" dirty="0" smtClean="0"/>
              <a:t>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51.128.200 </a:t>
            </a:r>
            <a:r>
              <a:rPr lang="en-US" dirty="0" err="1"/>
              <a:t>dinara</a:t>
            </a:r>
            <a:r>
              <a:rPr lang="en-US" dirty="0"/>
              <a:t> </a:t>
            </a:r>
            <a:r>
              <a:rPr lang="en-US" dirty="0" err="1"/>
              <a:t>dodeljenih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Konkursu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5.690.000 </a:t>
            </a:r>
            <a:r>
              <a:rPr lang="en-US" dirty="0" err="1"/>
              <a:t>dinara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11 </a:t>
            </a:r>
            <a:r>
              <a:rPr lang="en-US" dirty="0" err="1"/>
              <a:t>odsto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  <a:p>
            <a:r>
              <a:rPr lang="en-US" dirty="0" smtClean="0"/>
              <a:t>U </a:t>
            </a:r>
            <a:r>
              <a:rPr lang="en-US" dirty="0" err="1"/>
              <a:t>monitoringu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odbili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dovode</a:t>
            </a:r>
            <a:r>
              <a:rPr lang="en-US" dirty="0"/>
              <a:t> u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vlastima</a:t>
            </a:r>
            <a:r>
              <a:rPr lang="en-US" dirty="0"/>
              <a:t>: </a:t>
            </a:r>
            <a:endParaRPr lang="sr-Latn-RS" dirty="0" smtClean="0"/>
          </a:p>
          <a:p>
            <a:pPr lvl="1"/>
            <a:r>
              <a:rPr lang="en-US" dirty="0" err="1" smtClean="0"/>
              <a:t>Belami</a:t>
            </a:r>
            <a:r>
              <a:rPr lang="en-US" dirty="0" smtClean="0"/>
              <a:t> </a:t>
            </a:r>
            <a:r>
              <a:rPr lang="en-US" dirty="0" err="1"/>
              <a:t>televizija</a:t>
            </a:r>
            <a:r>
              <a:rPr lang="en-US" dirty="0"/>
              <a:t>, </a:t>
            </a:r>
            <a:r>
              <a:rPr lang="en-US" dirty="0" err="1"/>
              <a:t>Belami</a:t>
            </a:r>
            <a:r>
              <a:rPr lang="en-US" dirty="0"/>
              <a:t> radio, </a:t>
            </a:r>
            <a:r>
              <a:rPr lang="en-US" dirty="0" err="1"/>
              <a:t>Belami</a:t>
            </a:r>
            <a:r>
              <a:rPr lang="en-US" dirty="0"/>
              <a:t> internet portal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Narodne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konkursu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31.486.000 </a:t>
            </a:r>
            <a:r>
              <a:rPr lang="en-US" dirty="0" err="1"/>
              <a:t>dinara</a:t>
            </a:r>
            <a:r>
              <a:rPr lang="en-US" dirty="0"/>
              <a:t> (</a:t>
            </a:r>
            <a:r>
              <a:rPr lang="en-US" dirty="0" err="1"/>
              <a:t>skoro</a:t>
            </a:r>
            <a:r>
              <a:rPr lang="en-US" dirty="0"/>
              <a:t> 62 </a:t>
            </a:r>
            <a:r>
              <a:rPr lang="en-US" dirty="0" err="1"/>
              <a:t>odsto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); </a:t>
            </a:r>
            <a:endParaRPr lang="sr-Latn-RS" dirty="0" smtClean="0"/>
          </a:p>
          <a:p>
            <a:pPr lvl="1"/>
            <a:r>
              <a:rPr lang="en-US" dirty="0" err="1" smtClean="0"/>
              <a:t>Televizija</a:t>
            </a:r>
            <a:r>
              <a:rPr lang="en-US" dirty="0" smtClean="0"/>
              <a:t> </a:t>
            </a:r>
            <a:r>
              <a:rPr lang="en-US" dirty="0" err="1"/>
              <a:t>Zona</a:t>
            </a:r>
            <a:r>
              <a:rPr lang="en-US" dirty="0"/>
              <a:t> Plus ( 8. 152.200 )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RS" dirty="0" smtClean="0"/>
          </a:p>
          <a:p>
            <a:pPr lvl="1"/>
            <a:r>
              <a:rPr lang="en-US" dirty="0" err="1" smtClean="0"/>
              <a:t>Televizija</a:t>
            </a:r>
            <a:r>
              <a:rPr lang="en-US" dirty="0" smtClean="0"/>
              <a:t> </a:t>
            </a:r>
            <a:r>
              <a:rPr lang="en-US" dirty="0" err="1"/>
              <a:t>Kopernikus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dobila</a:t>
            </a:r>
            <a:r>
              <a:rPr lang="en-US" dirty="0"/>
              <a:t> 4.500.000 </a:t>
            </a:r>
            <a:r>
              <a:rPr lang="en-US" dirty="0" err="1"/>
              <a:t>dinara</a:t>
            </a:r>
            <a:r>
              <a:rPr lang="en-US" dirty="0"/>
              <a:t>. 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86 </a:t>
            </a:r>
            <a:r>
              <a:rPr lang="en-US" dirty="0" err="1"/>
              <a:t>odsto</a:t>
            </a:r>
            <a:r>
              <a:rPr lang="en-US" dirty="0"/>
              <a:t> </a:t>
            </a:r>
            <a:r>
              <a:rPr lang="en-US" dirty="0" err="1"/>
              <a:t>konkursno</a:t>
            </a:r>
            <a:r>
              <a:rPr lang="en-US" dirty="0"/>
              <a:t> </a:t>
            </a:r>
            <a:r>
              <a:rPr lang="en-US" dirty="0" err="1"/>
              <a:t>dodeljenih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Koji </a:t>
            </a:r>
            <a:r>
              <a:rPr lang="en-US" b="1" dirty="0" err="1" smtClean="0"/>
              <a:t>mediji</a:t>
            </a:r>
            <a:r>
              <a:rPr lang="en-US" b="1" dirty="0" smtClean="0"/>
              <a:t> </a:t>
            </a:r>
            <a:r>
              <a:rPr lang="en-US" b="1" dirty="0" err="1" smtClean="0"/>
              <a:t>učestvuju</a:t>
            </a:r>
            <a:r>
              <a:rPr lang="en-US" b="1" dirty="0" smtClean="0"/>
              <a:t> u </a:t>
            </a:r>
            <a:r>
              <a:rPr lang="en-US" b="1" dirty="0" err="1" smtClean="0"/>
              <a:t>monitoringu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Način izveštavanja</a:t>
            </a:r>
          </a:p>
          <a:p>
            <a:pPr lvl="1"/>
            <a:r>
              <a:rPr lang="en-US" dirty="0" smtClean="0"/>
              <a:t>K</a:t>
            </a:r>
            <a:r>
              <a:rPr lang="sr-Latn-RS" dirty="0" smtClean="0"/>
              <a:t>o su akteri koji su predstavljeni, da li imamo drugu i treću stranu</a:t>
            </a:r>
          </a:p>
          <a:p>
            <a:pPr lvl="1"/>
            <a:r>
              <a:rPr lang="sr-Latn-RS" dirty="0" smtClean="0"/>
              <a:t>Koje teme, da li su relevantne sa aspekta </a:t>
            </a:r>
          </a:p>
          <a:p>
            <a:pPr lvl="1"/>
            <a:r>
              <a:rPr lang="sr-Latn-RS" dirty="0" smtClean="0"/>
              <a:t>Koji izvori</a:t>
            </a:r>
          </a:p>
          <a:p>
            <a:pPr lvl="1"/>
            <a:r>
              <a:rPr lang="sr-Latn-RS" dirty="0" smtClean="0"/>
              <a:t>Koji žanrovi</a:t>
            </a:r>
          </a:p>
          <a:p>
            <a:pPr lvl="1"/>
            <a:r>
              <a:rPr lang="sr-Latn-RS" dirty="0" smtClean="0"/>
              <a:t>Ko je kako predstavljen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Šta</a:t>
            </a:r>
            <a:r>
              <a:rPr lang="en-US" b="1" dirty="0"/>
              <a:t> je </a:t>
            </a:r>
            <a:r>
              <a:rPr lang="en-US" b="1" dirty="0" err="1"/>
              <a:t>predmet</a:t>
            </a:r>
            <a:r>
              <a:rPr lang="en-US" b="1" dirty="0"/>
              <a:t> </a:t>
            </a:r>
            <a:r>
              <a:rPr lang="en-US" b="1" dirty="0" err="1"/>
              <a:t>monitoringa</a:t>
            </a:r>
            <a:r>
              <a:rPr lang="en-US" b="1" dirty="0"/>
              <a:t> </a:t>
            </a:r>
            <a:r>
              <a:rPr lang="en-US" b="1" dirty="0" err="1" smtClean="0"/>
              <a:t>medija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/>
              <a:t>tri </a:t>
            </a:r>
            <a:r>
              <a:rPr lang="en-US" dirty="0" err="1"/>
              <a:t>meseca</a:t>
            </a:r>
            <a:r>
              <a:rPr lang="en-US" dirty="0"/>
              <a:t>. </a:t>
            </a:r>
            <a:r>
              <a:rPr lang="en-US" dirty="0" err="1"/>
              <a:t>Počeo</a:t>
            </a:r>
            <a:r>
              <a:rPr lang="en-US" dirty="0"/>
              <a:t> je 1. </a:t>
            </a:r>
            <a:r>
              <a:rPr lang="en-US" dirty="0" err="1"/>
              <a:t>oktobra</a:t>
            </a:r>
            <a:r>
              <a:rPr lang="en-US" dirty="0"/>
              <a:t>, a </a:t>
            </a:r>
            <a:r>
              <a:rPr lang="en-US" dirty="0" err="1"/>
              <a:t>završiće</a:t>
            </a:r>
            <a:r>
              <a:rPr lang="en-US" dirty="0"/>
              <a:t> se u </a:t>
            </a:r>
            <a:r>
              <a:rPr lang="en-US" dirty="0" err="1"/>
              <a:t>januaru</a:t>
            </a:r>
            <a:r>
              <a:rPr lang="en-US" dirty="0"/>
              <a:t> 2016. </a:t>
            </a:r>
            <a:r>
              <a:rPr lang="en-US" dirty="0" err="1"/>
              <a:t>Realizuje</a:t>
            </a:r>
            <a:r>
              <a:rPr lang="en-US" dirty="0"/>
              <a:t> se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ikakve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podrške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 smtClean="0"/>
              <a:t>Koliko</a:t>
            </a:r>
            <a:r>
              <a:rPr lang="en-US" b="1" dirty="0" smtClean="0"/>
              <a:t> </a:t>
            </a:r>
            <a:r>
              <a:rPr lang="en-US" b="1" dirty="0" err="1" smtClean="0"/>
              <a:t>traje</a:t>
            </a:r>
            <a:r>
              <a:rPr lang="en-US" b="1" dirty="0" smtClean="0"/>
              <a:t> monitoring?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z="2000" b="1" dirty="0" smtClean="0"/>
              <a:t>Samoevalucija</a:t>
            </a:r>
          </a:p>
          <a:p>
            <a:pPr>
              <a:buNone/>
            </a:pPr>
            <a:r>
              <a:rPr lang="sr-Latn-RS" sz="2000" dirty="0" smtClean="0"/>
              <a:t>	</a:t>
            </a:r>
            <a:r>
              <a:rPr lang="en-US" sz="2000" dirty="0" err="1" smtClean="0"/>
              <a:t>Novinari</a:t>
            </a:r>
            <a:r>
              <a:rPr lang="en-US" sz="2000" dirty="0"/>
              <a:t>/ </a:t>
            </a:r>
            <a:r>
              <a:rPr lang="en-US" sz="2000" dirty="0" err="1"/>
              <a:t>autori</a:t>
            </a:r>
            <a:r>
              <a:rPr lang="en-US" sz="2000" dirty="0"/>
              <a:t> </a:t>
            </a:r>
            <a:r>
              <a:rPr lang="en-US" sz="2000" dirty="0" err="1"/>
              <a:t>priloga</a:t>
            </a:r>
            <a:r>
              <a:rPr lang="en-US" sz="2000" dirty="0"/>
              <a:t> u </a:t>
            </a:r>
            <a:r>
              <a:rPr lang="en-US" sz="2000" dirty="0" err="1"/>
              <a:t>medijima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 smtClean="0"/>
              <a:t>su</a:t>
            </a:r>
            <a:r>
              <a:rPr lang="sr-Latn-RS" sz="2000" dirty="0" smtClean="0"/>
              <a:t> </a:t>
            </a:r>
            <a:r>
              <a:rPr lang="en-US" sz="2000" dirty="0" err="1" smtClean="0"/>
              <a:t>dobrovoljno</a:t>
            </a:r>
            <a:r>
              <a:rPr lang="en-US" sz="2000" dirty="0" smtClean="0"/>
              <a:t> </a:t>
            </a:r>
            <a:r>
              <a:rPr lang="en-US" sz="2000" dirty="0" err="1"/>
              <a:t>pristali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monitoring, </a:t>
            </a:r>
            <a:r>
              <a:rPr lang="en-US" sz="2000" dirty="0" err="1"/>
              <a:t>svakog</a:t>
            </a:r>
            <a:r>
              <a:rPr lang="en-US" sz="2000" dirty="0"/>
              <a:t> </a:t>
            </a:r>
            <a:r>
              <a:rPr lang="en-US" sz="2000" dirty="0" err="1"/>
              <a:t>meseca</a:t>
            </a:r>
            <a:r>
              <a:rPr lang="en-US" sz="2000" dirty="0"/>
              <a:t> </a:t>
            </a:r>
            <a:r>
              <a:rPr lang="en-US" sz="2000" dirty="0" err="1"/>
              <a:t>popunjavaju</a:t>
            </a:r>
            <a:r>
              <a:rPr lang="en-US" sz="2000" dirty="0"/>
              <a:t> Instrument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sve</a:t>
            </a:r>
            <a:r>
              <a:rPr lang="en-US" sz="2000" dirty="0"/>
              <a:t> </a:t>
            </a:r>
            <a:r>
              <a:rPr lang="en-US" sz="2000" dirty="0" err="1"/>
              <a:t>sadržaje.U</a:t>
            </a:r>
            <a:r>
              <a:rPr lang="en-US" sz="2000" dirty="0"/>
              <a:t> </a:t>
            </a:r>
            <a:r>
              <a:rPr lang="en-US" sz="2000" dirty="0" err="1"/>
              <a:t>medijima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takođe</a:t>
            </a:r>
            <a:r>
              <a:rPr lang="en-US" sz="2000" dirty="0"/>
              <a:t> </a:t>
            </a:r>
            <a:r>
              <a:rPr lang="en-US" sz="2000" dirty="0" err="1"/>
              <a:t>pristali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monitoring, </a:t>
            </a:r>
            <a:r>
              <a:rPr lang="en-US" sz="2000" dirty="0" err="1"/>
              <a:t>ali</a:t>
            </a:r>
            <a:r>
              <a:rPr lang="en-US" sz="2000" dirty="0"/>
              <a:t> u </a:t>
            </a:r>
            <a:r>
              <a:rPr lang="en-US" sz="2000" dirty="0" err="1"/>
              <a:t>okviru</a:t>
            </a:r>
            <a:r>
              <a:rPr lang="en-US" sz="2000" dirty="0"/>
              <a:t> </a:t>
            </a:r>
            <a:r>
              <a:rPr lang="en-US" sz="2000" dirty="0" err="1"/>
              <a:t>projekta</a:t>
            </a:r>
            <a:r>
              <a:rPr lang="en-US" sz="2000" dirty="0"/>
              <a:t> </a:t>
            </a:r>
            <a:r>
              <a:rPr lang="en-US" sz="2000" dirty="0" err="1"/>
              <a:t>imaju</a:t>
            </a:r>
            <a:r>
              <a:rPr lang="en-US" sz="2000" dirty="0"/>
              <a:t> </a:t>
            </a:r>
            <a:r>
              <a:rPr lang="en-US" sz="2000" dirty="0" err="1"/>
              <a:t>veći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priloga</a:t>
            </a:r>
            <a:r>
              <a:rPr lang="en-US" sz="2000" dirty="0"/>
              <a:t>, </a:t>
            </a:r>
            <a:r>
              <a:rPr lang="en-US" sz="2000" dirty="0" err="1"/>
              <a:t>novinari</a:t>
            </a:r>
            <a:r>
              <a:rPr lang="en-US" sz="2000" dirty="0"/>
              <a:t> </a:t>
            </a:r>
            <a:r>
              <a:rPr lang="en-US" sz="2000" dirty="0" err="1"/>
              <a:t>popunjavaju</a:t>
            </a:r>
            <a:r>
              <a:rPr lang="en-US" sz="2000" dirty="0"/>
              <a:t> Instrument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uzorku</a:t>
            </a:r>
            <a:r>
              <a:rPr lang="en-US" sz="2000" dirty="0"/>
              <a:t> </a:t>
            </a:r>
            <a:r>
              <a:rPr lang="en-US" sz="2000" dirty="0" err="1"/>
              <a:t>medijskih</a:t>
            </a:r>
            <a:r>
              <a:rPr lang="en-US" sz="2000" dirty="0"/>
              <a:t> </a:t>
            </a:r>
            <a:r>
              <a:rPr lang="en-US" sz="2000" dirty="0" err="1"/>
              <a:t>sadržaja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određuje</a:t>
            </a:r>
            <a:r>
              <a:rPr lang="en-US" sz="2000" dirty="0"/>
              <a:t> Tim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smtClean="0"/>
              <a:t>monitoring</a:t>
            </a:r>
            <a:endParaRPr lang="sr-Latn-RS" sz="2000" dirty="0" smtClean="0"/>
          </a:p>
          <a:p>
            <a:r>
              <a:rPr lang="sr-Latn-RS" sz="2000" b="1" dirty="0" smtClean="0"/>
              <a:t>Evaluacija </a:t>
            </a:r>
          </a:p>
          <a:p>
            <a:pPr lvl="1"/>
            <a:r>
              <a:rPr lang="sr-Latn-RS" sz="1600" dirty="0" smtClean="0"/>
              <a:t>Evaluciju sprovode e</a:t>
            </a:r>
            <a:r>
              <a:rPr lang="en-US" sz="1600" dirty="0" err="1" smtClean="0"/>
              <a:t>ksterni</a:t>
            </a:r>
            <a:r>
              <a:rPr lang="en-US" sz="1600" dirty="0" smtClean="0"/>
              <a:t> </a:t>
            </a:r>
            <a:r>
              <a:rPr lang="en-US" sz="1600" dirty="0" err="1" smtClean="0"/>
              <a:t>evaluatori</a:t>
            </a:r>
            <a:r>
              <a:rPr lang="en-US" sz="1600" dirty="0" smtClean="0"/>
              <a:t> </a:t>
            </a:r>
            <a:r>
              <a:rPr lang="en-US" sz="1600" dirty="0" err="1" smtClean="0"/>
              <a:t>su</a:t>
            </a:r>
            <a:r>
              <a:rPr lang="en-US" sz="1600" dirty="0" smtClean="0"/>
              <a:t> </a:t>
            </a:r>
            <a:r>
              <a:rPr lang="en-US" sz="1600" dirty="0" err="1" smtClean="0"/>
              <a:t>predstavnici</a:t>
            </a:r>
            <a:r>
              <a:rPr lang="en-US" sz="1600" dirty="0" smtClean="0"/>
              <a:t> </a:t>
            </a:r>
            <a:r>
              <a:rPr lang="en-US" sz="1600" dirty="0" err="1" smtClean="0"/>
              <a:t>profesije</a:t>
            </a:r>
            <a:r>
              <a:rPr lang="en-US" sz="1600" dirty="0" smtClean="0"/>
              <a:t>, </a:t>
            </a:r>
            <a:r>
              <a:rPr lang="en-US" sz="1600" dirty="0" err="1" smtClean="0"/>
              <a:t>novinarskih</a:t>
            </a:r>
            <a:r>
              <a:rPr lang="en-US" sz="1600" dirty="0" smtClean="0"/>
              <a:t> </a:t>
            </a:r>
            <a:r>
              <a:rPr lang="en-US" sz="1600" dirty="0" err="1" smtClean="0"/>
              <a:t>organizacija</a:t>
            </a:r>
            <a:r>
              <a:rPr lang="en-US" sz="1600" dirty="0" smtClean="0"/>
              <a:t>, </a:t>
            </a:r>
            <a:r>
              <a:rPr lang="en-US" sz="1600" dirty="0" err="1" smtClean="0"/>
              <a:t>relevantnih</a:t>
            </a:r>
            <a:r>
              <a:rPr lang="en-US" sz="1600" dirty="0" smtClean="0"/>
              <a:t> </a:t>
            </a:r>
            <a:r>
              <a:rPr lang="en-US" sz="1600" dirty="0" err="1" smtClean="0"/>
              <a:t>nevladinih</a:t>
            </a:r>
            <a:r>
              <a:rPr lang="en-US" sz="1600" dirty="0" smtClean="0"/>
              <a:t> </a:t>
            </a:r>
            <a:r>
              <a:rPr lang="en-US" sz="1600" dirty="0" err="1" smtClean="0"/>
              <a:t>organizacija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akademske</a:t>
            </a:r>
            <a:r>
              <a:rPr lang="en-US" sz="1600" dirty="0" smtClean="0"/>
              <a:t> </a:t>
            </a:r>
            <a:r>
              <a:rPr lang="en-US" sz="1600" dirty="0" err="1" smtClean="0"/>
              <a:t>zajednice</a:t>
            </a:r>
            <a:r>
              <a:rPr lang="en-US" sz="1600" dirty="0" smtClean="0"/>
              <a:t>. </a:t>
            </a:r>
            <a:endParaRPr lang="sr-Latn-RS" sz="1600" dirty="0" smtClean="0"/>
          </a:p>
          <a:p>
            <a:pPr lvl="1"/>
            <a:endParaRPr lang="sr-Latn-RS" sz="1600" dirty="0" smtClean="0"/>
          </a:p>
          <a:p>
            <a:pPr lvl="1"/>
            <a:r>
              <a:rPr lang="en-US" sz="1600" dirty="0" err="1" smtClean="0"/>
              <a:t>Eksterni</a:t>
            </a:r>
            <a:r>
              <a:rPr lang="en-US" sz="1600" dirty="0" smtClean="0"/>
              <a:t> </a:t>
            </a:r>
            <a:r>
              <a:rPr lang="en-US" sz="1600" dirty="0" err="1" smtClean="0"/>
              <a:t>evaluatori</a:t>
            </a:r>
            <a:r>
              <a:rPr lang="en-US" sz="1600" dirty="0" smtClean="0"/>
              <a:t> </a:t>
            </a:r>
            <a:r>
              <a:rPr lang="en-US" sz="1600" dirty="0" err="1" smtClean="0"/>
              <a:t>proveravaju</a:t>
            </a:r>
            <a:r>
              <a:rPr lang="en-US" sz="1600" dirty="0" smtClean="0"/>
              <a:t> </a:t>
            </a:r>
            <a:r>
              <a:rPr lang="en-US" sz="1600" dirty="0" err="1" smtClean="0"/>
              <a:t>verodostojnost</a:t>
            </a:r>
            <a:r>
              <a:rPr lang="en-US" sz="1600" dirty="0" smtClean="0"/>
              <a:t> </a:t>
            </a:r>
            <a:r>
              <a:rPr lang="en-US" sz="1600" dirty="0" err="1" smtClean="0"/>
              <a:t>popunjenih</a:t>
            </a:r>
            <a:r>
              <a:rPr lang="en-US" sz="1600" dirty="0" smtClean="0"/>
              <a:t> </a:t>
            </a:r>
            <a:r>
              <a:rPr lang="en-US" sz="1600" dirty="0" err="1" smtClean="0"/>
              <a:t>Instrumenata</a:t>
            </a:r>
            <a:r>
              <a:rPr lang="en-US" sz="1600" dirty="0" smtClean="0"/>
              <a:t>;  </a:t>
            </a:r>
            <a:r>
              <a:rPr lang="en-US" sz="1600" dirty="0" err="1" smtClean="0"/>
              <a:t>sami</a:t>
            </a:r>
            <a:r>
              <a:rPr lang="en-US" sz="1600" dirty="0" smtClean="0"/>
              <a:t> </a:t>
            </a:r>
            <a:r>
              <a:rPr lang="en-US" sz="1600" dirty="0" err="1" smtClean="0"/>
              <a:t>popunjavaju</a:t>
            </a:r>
            <a:r>
              <a:rPr lang="en-US" sz="1600" dirty="0" smtClean="0"/>
              <a:t> </a:t>
            </a:r>
            <a:r>
              <a:rPr lang="en-US" sz="1600" dirty="0" err="1" smtClean="0"/>
              <a:t>Skalu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novom</a:t>
            </a:r>
            <a:r>
              <a:rPr lang="en-US" sz="1600" dirty="0" smtClean="0"/>
              <a:t> </a:t>
            </a:r>
            <a:r>
              <a:rPr lang="en-US" sz="1600" dirty="0" err="1" smtClean="0"/>
              <a:t>uzorku</a:t>
            </a:r>
            <a:r>
              <a:rPr lang="en-US" sz="1600" dirty="0" smtClean="0"/>
              <a:t> </a:t>
            </a:r>
            <a:r>
              <a:rPr lang="en-US" sz="1600" dirty="0" err="1" smtClean="0"/>
              <a:t>koji</a:t>
            </a:r>
            <a:r>
              <a:rPr lang="en-US" sz="1600" dirty="0" smtClean="0"/>
              <a:t> </a:t>
            </a:r>
            <a:r>
              <a:rPr lang="en-US" sz="1600" dirty="0" err="1" smtClean="0"/>
              <a:t>takođe</a:t>
            </a:r>
            <a:r>
              <a:rPr lang="en-US" sz="1600" dirty="0" smtClean="0"/>
              <a:t> </a:t>
            </a:r>
            <a:r>
              <a:rPr lang="en-US" sz="1600" dirty="0" err="1" smtClean="0"/>
              <a:t>određuje</a:t>
            </a:r>
            <a:r>
              <a:rPr lang="en-US" sz="1600" dirty="0" smtClean="0"/>
              <a:t> Tim </a:t>
            </a:r>
            <a:r>
              <a:rPr lang="en-US" sz="1600" dirty="0" err="1" smtClean="0"/>
              <a:t>za</a:t>
            </a:r>
            <a:r>
              <a:rPr lang="en-US" sz="1600" dirty="0" smtClean="0"/>
              <a:t> monitoring; </a:t>
            </a:r>
            <a:r>
              <a:rPr lang="en-US" sz="1600" dirty="0" err="1" smtClean="0"/>
              <a:t>iznose</a:t>
            </a:r>
            <a:r>
              <a:rPr lang="en-US" sz="1600" dirty="0" smtClean="0"/>
              <a:t> </a:t>
            </a:r>
            <a:r>
              <a:rPr lang="en-US" sz="1600" dirty="0" err="1" smtClean="0"/>
              <a:t>opisne</a:t>
            </a:r>
            <a:r>
              <a:rPr lang="en-US" sz="1600" dirty="0" smtClean="0"/>
              <a:t> </a:t>
            </a:r>
            <a:r>
              <a:rPr lang="en-US" sz="1600" dirty="0" err="1" smtClean="0"/>
              <a:t>ocene</a:t>
            </a:r>
            <a:r>
              <a:rPr lang="en-US" sz="1600" dirty="0" smtClean="0"/>
              <a:t>/</a:t>
            </a:r>
            <a:r>
              <a:rPr lang="en-US" sz="1600" dirty="0" err="1" smtClean="0"/>
              <a:t>utiske</a:t>
            </a:r>
            <a:r>
              <a:rPr lang="en-US" sz="1600" dirty="0" smtClean="0"/>
              <a:t> o </a:t>
            </a:r>
            <a:r>
              <a:rPr lang="en-US" sz="1600" dirty="0" err="1" smtClean="0"/>
              <a:t>posmatranim</a:t>
            </a:r>
            <a:r>
              <a:rPr lang="en-US" sz="1600" dirty="0" smtClean="0"/>
              <a:t> </a:t>
            </a:r>
            <a:r>
              <a:rPr lang="en-US" sz="1600" dirty="0" err="1" smtClean="0"/>
              <a:t>medijskim</a:t>
            </a:r>
            <a:r>
              <a:rPr lang="en-US" sz="1600" dirty="0" smtClean="0"/>
              <a:t> </a:t>
            </a:r>
            <a:r>
              <a:rPr lang="en-US" sz="1600" dirty="0" err="1" smtClean="0"/>
              <a:t>sadržajima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Metodologija za medije koji su prihvatili monitoring izveštavanja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Zašto građansko-profesionalni monitoring?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Neuspela medijska tranzicija</a:t>
            </a:r>
          </a:p>
          <a:p>
            <a:pPr lvl="1"/>
            <a:r>
              <a:rPr lang="en-US" dirty="0" smtClean="0"/>
              <a:t>R</a:t>
            </a:r>
            <a:r>
              <a:rPr lang="sr-Latn-RS" dirty="0" smtClean="0"/>
              <a:t>egulacija</a:t>
            </a:r>
          </a:p>
          <a:p>
            <a:pPr lvl="1"/>
            <a:r>
              <a:rPr lang="en-US" dirty="0" smtClean="0"/>
              <a:t>S</a:t>
            </a:r>
            <a:r>
              <a:rPr lang="sr-Latn-RS" dirty="0" smtClean="0"/>
              <a:t>amoregulacija </a:t>
            </a:r>
          </a:p>
          <a:p>
            <a:pPr lvl="1"/>
            <a:r>
              <a:rPr lang="sr-Latn-RS" dirty="0" smtClean="0"/>
              <a:t>Prekarijat</a:t>
            </a:r>
          </a:p>
          <a:p>
            <a:endParaRPr lang="sr-Latn-RS" dirty="0" smtClean="0"/>
          </a:p>
          <a:p>
            <a:r>
              <a:rPr lang="sr-Latn-RS" dirty="0" smtClean="0"/>
              <a:t>Urušavanje profesije </a:t>
            </a:r>
            <a:r>
              <a:rPr lang="sr-Latn-RS" dirty="0" smtClean="0"/>
              <a:t>novinar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Građani ne vide </a:t>
            </a:r>
            <a:r>
              <a:rPr lang="sr-Latn-RS" dirty="0" smtClean="0"/>
              <a:t>medij</a:t>
            </a:r>
            <a:r>
              <a:rPr lang="en-US" dirty="0" smtClean="0"/>
              <a:t>e</a:t>
            </a:r>
            <a:r>
              <a:rPr lang="sr-Latn-RS" dirty="0" smtClean="0"/>
              <a:t> </a:t>
            </a:r>
            <a:r>
              <a:rPr lang="sr-Latn-RS" dirty="0" smtClean="0"/>
              <a:t>kao sredstvo koje im je od koristi kada je u pitanju politika</a:t>
            </a:r>
          </a:p>
          <a:p>
            <a:endParaRPr lang="sr-Latn-RS" dirty="0" smtClean="0"/>
          </a:p>
          <a:p>
            <a:r>
              <a:rPr lang="sr-Latn-RS" dirty="0" smtClean="0"/>
              <a:t>Prevencija zloupotrebe javnog novca i reprofesionalizacija novinarske profesije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medijima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pristali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monitoring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evaluatori</a:t>
            </a:r>
            <a:r>
              <a:rPr lang="en-US" dirty="0"/>
              <a:t>  </a:t>
            </a:r>
            <a:r>
              <a:rPr lang="en-US" dirty="0" err="1"/>
              <a:t>popunjavaju</a:t>
            </a:r>
            <a:r>
              <a:rPr lang="en-US" dirty="0"/>
              <a:t> </a:t>
            </a:r>
            <a:r>
              <a:rPr lang="en-US" dirty="0" err="1"/>
              <a:t>Skalu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uzorku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Tim </a:t>
            </a:r>
            <a:r>
              <a:rPr lang="en-US" dirty="0" err="1"/>
              <a:t>za</a:t>
            </a:r>
            <a:r>
              <a:rPr lang="en-US" dirty="0"/>
              <a:t> monitoring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opisne</a:t>
            </a:r>
            <a:r>
              <a:rPr lang="en-US" dirty="0"/>
              <a:t> </a:t>
            </a:r>
            <a:r>
              <a:rPr lang="en-US" dirty="0" err="1"/>
              <a:t>ocene</a:t>
            </a:r>
            <a:r>
              <a:rPr lang="en-US" dirty="0"/>
              <a:t>/</a:t>
            </a:r>
            <a:r>
              <a:rPr lang="en-US" dirty="0" err="1"/>
              <a:t>utiske</a:t>
            </a:r>
            <a:r>
              <a:rPr lang="en-US" dirty="0"/>
              <a:t> o </a:t>
            </a:r>
            <a:r>
              <a:rPr lang="en-US" dirty="0" err="1"/>
              <a:t>medijskim</a:t>
            </a:r>
            <a:r>
              <a:rPr lang="en-US" dirty="0"/>
              <a:t> </a:t>
            </a:r>
            <a:r>
              <a:rPr lang="en-US" dirty="0" err="1"/>
              <a:t>sadržajima</a:t>
            </a:r>
            <a:r>
              <a:rPr lang="en-US" dirty="0"/>
              <a:t>. </a:t>
            </a:r>
          </a:p>
          <a:p>
            <a:r>
              <a:rPr lang="en-US" dirty="0" smtClean="0"/>
              <a:t>Tim </a:t>
            </a:r>
            <a:r>
              <a:rPr lang="en-US" dirty="0" err="1"/>
              <a:t>za</a:t>
            </a:r>
            <a:r>
              <a:rPr lang="en-US" dirty="0"/>
              <a:t> monitoring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uzorke</a:t>
            </a:r>
            <a:r>
              <a:rPr lang="en-US" dirty="0"/>
              <a:t> </a:t>
            </a:r>
            <a:r>
              <a:rPr lang="en-US" dirty="0" err="1"/>
              <a:t>birajući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mesečnih</a:t>
            </a:r>
            <a:r>
              <a:rPr lang="en-US" dirty="0"/>
              <a:t> </a:t>
            </a:r>
            <a:r>
              <a:rPr lang="en-US" dirty="0" err="1"/>
              <a:t>listinga</a:t>
            </a:r>
            <a:r>
              <a:rPr lang="en-US" dirty="0"/>
              <a:t> </a:t>
            </a:r>
            <a:r>
              <a:rPr lang="en-US" dirty="0" err="1"/>
              <a:t>priloga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u </a:t>
            </a:r>
            <a:r>
              <a:rPr lang="en-US" dirty="0" err="1"/>
              <a:t>mesecu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en-US" dirty="0" err="1"/>
              <a:t>slučajnih</a:t>
            </a:r>
            <a:r>
              <a:rPr lang="en-US" dirty="0"/>
              <a:t> </a:t>
            </a:r>
            <a:r>
              <a:rPr lang="en-US" dirty="0" err="1"/>
              <a:t>brojeva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Metodologija za medije koji nisu prihvatili monitoring izveštavanja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Izveštaj</a:t>
            </a:r>
            <a:r>
              <a:rPr lang="en-US" dirty="0" smtClean="0"/>
              <a:t> 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preporukama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upućen</a:t>
            </a:r>
            <a:r>
              <a:rPr lang="en-US" dirty="0"/>
              <a:t> </a:t>
            </a:r>
            <a:r>
              <a:rPr lang="en-US" dirty="0" err="1"/>
              <a:t>Ministarstvu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, </a:t>
            </a:r>
            <a:r>
              <a:rPr lang="en-US" dirty="0" err="1"/>
              <a:t>gradskoj</a:t>
            </a:r>
            <a:r>
              <a:rPr lang="en-US" dirty="0"/>
              <a:t> </a:t>
            </a:r>
            <a:r>
              <a:rPr lang="en-US" dirty="0" err="1"/>
              <a:t>Upravi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kulturu</a:t>
            </a:r>
            <a:r>
              <a:rPr lang="en-US" dirty="0"/>
              <a:t>,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regulatornim</a:t>
            </a:r>
            <a:r>
              <a:rPr lang="en-US" dirty="0"/>
              <a:t> </a:t>
            </a:r>
            <a:r>
              <a:rPr lang="en-US" dirty="0" err="1"/>
              <a:t>telima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relevatnim</a:t>
            </a:r>
            <a:r>
              <a:rPr lang="en-US" dirty="0"/>
              <a:t>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organizacijama</a:t>
            </a:r>
            <a:r>
              <a:rPr lang="en-US" dirty="0" smtClean="0"/>
              <a:t>.</a:t>
            </a:r>
            <a:endParaRPr lang="sr-Latn-RS" dirty="0" smtClean="0"/>
          </a:p>
          <a:p>
            <a:endParaRPr lang="en-US" dirty="0"/>
          </a:p>
          <a:p>
            <a:r>
              <a:rPr lang="en-US" dirty="0"/>
              <a:t>LAF </a:t>
            </a:r>
            <a:r>
              <a:rPr lang="en-US" dirty="0" err="1"/>
              <a:t>i</a:t>
            </a:r>
            <a:r>
              <a:rPr lang="en-US" dirty="0"/>
              <a:t> BIRODI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toga </a:t>
            </a:r>
            <a:r>
              <a:rPr lang="en-US" dirty="0" err="1"/>
              <a:t>zagovarati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model </a:t>
            </a:r>
            <a:r>
              <a:rPr lang="en-US" dirty="0" err="1"/>
              <a:t>monitoringa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sr-Latn-RS" dirty="0"/>
              <a:t>i</a:t>
            </a:r>
            <a:r>
              <a:rPr lang="en-US" dirty="0" smtClean="0"/>
              <a:t> </a:t>
            </a:r>
            <a:r>
              <a:rPr lang="en-US" dirty="0" err="1"/>
              <a:t>kvalitetan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posmatranja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sufinansiranih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konkursima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 err="1" smtClean="0"/>
              <a:t>Šta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će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rezultat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monitoringa</a:t>
            </a:r>
            <a:r>
              <a:rPr lang="sr-Latn-RS" sz="2400" dirty="0" smtClean="0"/>
              <a:t> izveštavanja medija koji su finasirani javnim novcem?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Mediji</a:t>
            </a:r>
            <a:r>
              <a:rPr lang="en-US" dirty="0" smtClean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evaluaciju</a:t>
            </a:r>
            <a:r>
              <a:rPr lang="en-US" dirty="0"/>
              <a:t> </a:t>
            </a:r>
            <a:r>
              <a:rPr lang="en-US" dirty="0" err="1"/>
              <a:t>budžetski</a:t>
            </a:r>
            <a:r>
              <a:rPr lang="en-US" dirty="0"/>
              <a:t> </a:t>
            </a:r>
            <a:r>
              <a:rPr lang="en-US" dirty="0" err="1"/>
              <a:t>podržanih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novinarskih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izveštavanja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integriteta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.</a:t>
            </a:r>
          </a:p>
          <a:p>
            <a:r>
              <a:rPr lang="en-US" dirty="0" err="1" smtClean="0"/>
              <a:t>Medijima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pomaže</a:t>
            </a:r>
            <a:r>
              <a:rPr lang="en-US" dirty="0"/>
              <a:t> u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narativnog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o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. </a:t>
            </a:r>
          </a:p>
          <a:p>
            <a:r>
              <a:rPr lang="en-US" dirty="0" err="1" smtClean="0"/>
              <a:t>Lokalne</a:t>
            </a:r>
            <a:r>
              <a:rPr lang="en-US" dirty="0" smtClean="0"/>
              <a:t> </a:t>
            </a:r>
            <a:r>
              <a:rPr lang="en-US" dirty="0" err="1"/>
              <a:t>samouprave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profesionalnu</a:t>
            </a:r>
            <a:r>
              <a:rPr lang="en-US" dirty="0"/>
              <a:t> </a:t>
            </a:r>
            <a:r>
              <a:rPr lang="en-US" dirty="0" err="1"/>
              <a:t>evaluciju</a:t>
            </a:r>
            <a:r>
              <a:rPr lang="en-US" dirty="0"/>
              <a:t> </a:t>
            </a:r>
            <a:r>
              <a:rPr lang="en-US" dirty="0" err="1"/>
              <a:t>podržanih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. </a:t>
            </a:r>
          </a:p>
          <a:p>
            <a:r>
              <a:rPr lang="en-US" dirty="0" err="1" smtClean="0"/>
              <a:t>Unapređuje</a:t>
            </a:r>
            <a:r>
              <a:rPr lang="en-US" dirty="0" smtClean="0"/>
              <a:t>  </a:t>
            </a:r>
            <a:r>
              <a:rPr lang="en-US" dirty="0"/>
              <a:t>se “</a:t>
            </a:r>
            <a:r>
              <a:rPr lang="en-US" dirty="0" err="1"/>
              <a:t>polaganje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” </a:t>
            </a:r>
            <a:r>
              <a:rPr lang="en-US" dirty="0" err="1"/>
              <a:t>građanima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o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trošenja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  <a:p>
            <a:r>
              <a:rPr lang="en-US" dirty="0" err="1" smtClean="0"/>
              <a:t>Građani</a:t>
            </a:r>
            <a:r>
              <a:rPr lang="en-US" dirty="0" smtClean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 smtClean="0"/>
              <a:t>bjektivnu</a:t>
            </a:r>
            <a:r>
              <a:rPr lang="en-US" dirty="0" smtClean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izveštavanja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sadržaje</a:t>
            </a:r>
            <a:r>
              <a:rPr lang="en-US" dirty="0"/>
              <a:t> </a:t>
            </a:r>
            <a:r>
              <a:rPr lang="en-US" dirty="0" err="1"/>
              <a:t>finansirali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.</a:t>
            </a:r>
          </a:p>
          <a:p>
            <a:r>
              <a:rPr lang="en-US" dirty="0" err="1" smtClean="0"/>
              <a:t>Doprinosi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sprečavanju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promotivnog</a:t>
            </a:r>
            <a:r>
              <a:rPr lang="en-US" dirty="0"/>
              <a:t>, </a:t>
            </a:r>
            <a:r>
              <a:rPr lang="en-US" dirty="0" err="1"/>
              <a:t>propagandnog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tematski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akterski</a:t>
            </a:r>
            <a:r>
              <a:rPr lang="en-US" dirty="0"/>
              <a:t> </a:t>
            </a:r>
            <a:r>
              <a:rPr lang="en-US" dirty="0" err="1"/>
              <a:t>nerelevatnog</a:t>
            </a:r>
            <a:r>
              <a:rPr lang="en-US" dirty="0"/>
              <a:t> </a:t>
            </a:r>
            <a:r>
              <a:rPr lang="en-US" dirty="0" err="1"/>
              <a:t>medijskog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suprotnosti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/>
              <a:t>struke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/>
              <a:t>etičkim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. </a:t>
            </a:r>
          </a:p>
          <a:p>
            <a:r>
              <a:rPr lang="en-US" dirty="0" err="1" smtClean="0"/>
              <a:t>Postavlja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granica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medijskih</a:t>
            </a:r>
            <a:r>
              <a:rPr lang="en-US" dirty="0"/>
              <a:t> </a:t>
            </a:r>
            <a:r>
              <a:rPr lang="en-US" dirty="0" err="1"/>
              <a:t>profesionalaca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to </a:t>
            </a:r>
            <a:r>
              <a:rPr lang="en-US" dirty="0" err="1"/>
              <a:t>nisu</a:t>
            </a:r>
            <a:r>
              <a:rPr lang="en-US" dirty="0"/>
              <a:t>, a </a:t>
            </a:r>
            <a:r>
              <a:rPr lang="en-US" dirty="0" err="1"/>
              <a:t>čitav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posluži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kvalitetnih</a:t>
            </a:r>
            <a:r>
              <a:rPr lang="en-US" dirty="0"/>
              <a:t> </a:t>
            </a:r>
            <a:r>
              <a:rPr lang="en-US" dirty="0" err="1"/>
              <a:t>novinara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preduslov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profesionalnih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err="1" smtClean="0"/>
              <a:t>Šta</a:t>
            </a:r>
            <a:r>
              <a:rPr lang="en-US" sz="3200" b="1" dirty="0" smtClean="0"/>
              <a:t> se </a:t>
            </a:r>
            <a:r>
              <a:rPr lang="en-US" sz="3200" b="1" dirty="0" err="1" smtClean="0"/>
              <a:t>postiže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monitoringom</a:t>
            </a:r>
            <a:r>
              <a:rPr lang="sr-Latn-RS" sz="3200" b="1" dirty="0" smtClean="0"/>
              <a:t> izveštavanja medija koji su finasirani javnim novcem?</a:t>
            </a:r>
            <a:r>
              <a:rPr lang="en-US" sz="3200" b="1" dirty="0" smtClean="0"/>
              <a:t> 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800" dirty="0" smtClean="0"/>
              <a:t>ZAKLJUČCI</a:t>
            </a:r>
            <a:endParaRPr lang="en-US" sz="48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sr-Latn-RS" sz="3600" dirty="0" smtClean="0"/>
              <a:t>ZAKLJUČCI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55000" lnSpcReduction="20000"/>
          </a:bodyPr>
          <a:lstStyle/>
          <a:p>
            <a:pPr lvl="0"/>
            <a:endParaRPr lang="en-US" b="1" dirty="0" smtClean="0"/>
          </a:p>
          <a:p>
            <a:pPr lvl="0"/>
            <a:r>
              <a:rPr lang="sr-Latn-CS" b="1" dirty="0" smtClean="0"/>
              <a:t>Sastav </a:t>
            </a:r>
            <a:r>
              <a:rPr lang="sr-Latn-CS" b="1" dirty="0"/>
              <a:t>Stručne komisije ne odslikava proklamovani koncept nezavisne komisije </a:t>
            </a:r>
            <a:r>
              <a:rPr lang="sr-Latn-CS" dirty="0"/>
              <a:t>u Medijskoj strategiji, za šta je odgovoran i sam Pravilnik (član 20.) u kojem nije konkretizovana zamisao da u nezavisnim komisijama, pored članova strukovnih udruženja novinara i asocijacija medija, </a:t>
            </a:r>
            <a:r>
              <a:rPr lang="sr-Latn-CS" b="1" dirty="0"/>
              <a:t>budu zastupljeni i kompetentni predstavnici javnosti</a:t>
            </a:r>
            <a:r>
              <a:rPr lang="sr-Latn-CS" b="1" dirty="0" smtClean="0"/>
              <a:t>.</a:t>
            </a:r>
            <a:endParaRPr lang="en-US" b="1" dirty="0" smtClean="0"/>
          </a:p>
          <a:p>
            <a:pPr lvl="0"/>
            <a:endParaRPr lang="en-US" dirty="0"/>
          </a:p>
          <a:p>
            <a:pPr lvl="0"/>
            <a:r>
              <a:rPr lang="sr-Latn-CS" dirty="0"/>
              <a:t>Proces izbora članova Stručne komisije sproveden je u skladu sa Pravilnikom. U Komisiju su izabrani </a:t>
            </a:r>
            <a:r>
              <a:rPr lang="sr-Latn-CS" b="1" dirty="0"/>
              <a:t>faktički novinari kao predstavnici strukovnih i medijskih udruženja, odnosno medijski stručnjak, a da nije jasno definisano šta taj pojam podrazumeva.</a:t>
            </a:r>
            <a:r>
              <a:rPr lang="sr-Latn-CS" dirty="0"/>
              <a:t> Na taj način se </a:t>
            </a:r>
            <a:r>
              <a:rPr lang="sr-Latn-CS" b="1" dirty="0"/>
              <a:t>otvara mogućnost diskrecionog postupanja lokalne samouprave pri formiranju Komisije tako što lokalna samouprava bez jasnih kriterijuma, a „po slobodnom uverenju“, može da odredi ko je medijski ekspert, </a:t>
            </a:r>
            <a:r>
              <a:rPr lang="sr-Latn-CS" dirty="0"/>
              <a:t>čime zadire u oblast formiranja posebnog zanimanja, odnosno profesije;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sr-Latn-CS" dirty="0"/>
              <a:t>Integritet postupka je narušen zbog potencijalnog konflikta interesa jednog člana Stručne komisije, ili bar </a:t>
            </a:r>
            <a:r>
              <a:rPr lang="sr-Latn-CS" b="1" dirty="0"/>
              <a:t>umanjenja njegove nepristrasnosti, jer je (honorarno) zaposlen u dva medija koja su aplicirala za sredstva; </a:t>
            </a:r>
            <a:endParaRPr lang="en-US" b="1" dirty="0" smtClean="0"/>
          </a:p>
          <a:p>
            <a:pPr lvl="0"/>
            <a:endParaRPr lang="en-US" dirty="0"/>
          </a:p>
          <a:p>
            <a:pPr lvl="0"/>
            <a:r>
              <a:rPr lang="sr-Latn-CS" dirty="0"/>
              <a:t>Narušenost integriteta konkursa ogleda se i </a:t>
            </a:r>
            <a:r>
              <a:rPr lang="sr-Latn-CS" b="1" dirty="0"/>
              <a:t>u ignorantskom odnosu Stručne komisije i Uprave za kulturu prema propisanom i važnom konkursnom kriterijumu za ocenu projekata koji se odnosi na kršenje profesionalnih i etičkih pravila</a:t>
            </a:r>
            <a:r>
              <a:rPr lang="sr-Latn-CS" dirty="0"/>
              <a:t>, i to u slučaju medija koji spadaju u one koji su dobili najviše sredstava;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57850"/>
          </a:xfrm>
        </p:spPr>
        <p:txBody>
          <a:bodyPr>
            <a:normAutofit fontScale="55000" lnSpcReduction="20000"/>
          </a:bodyPr>
          <a:lstStyle/>
          <a:p>
            <a:pPr lvl="0"/>
            <a:endParaRPr lang="en-US" dirty="0" smtClean="0"/>
          </a:p>
          <a:p>
            <a:pPr lvl="0"/>
            <a:r>
              <a:rPr lang="sr-Latn-CS" dirty="0" smtClean="0"/>
              <a:t>Čitav </a:t>
            </a:r>
            <a:r>
              <a:rPr lang="sr-Latn-CS" dirty="0" smtClean="0"/>
              <a:t>postupak je nedovoljno transparentan čemu je doprinelo i odbijanje Stručne komisije i gradske Uprave za kulturu da u rad te Komisije uvrsti </a:t>
            </a:r>
            <a:r>
              <a:rPr lang="sr-Latn-CS" b="1" dirty="0" smtClean="0"/>
              <a:t>građanskog posmatrača, koji je jedna od mera u Lokalnom planu za borbu protiv korupcije</a:t>
            </a:r>
            <a:r>
              <a:rPr lang="sr-Latn-CS" dirty="0" smtClean="0"/>
              <a:t>;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sr-Latn-CS" dirty="0" smtClean="0"/>
              <a:t>Odobreni projekti sadrže </a:t>
            </a:r>
            <a:r>
              <a:rPr lang="sr-Latn-CS" b="1" dirty="0" smtClean="0"/>
              <a:t>aktivnosti i troškove koji nisu jasno definisani, čija visina je upitna u poređenju sa tržisnim vrednostima, a upitna je i njihova relevatnost za uspešnu realizaciju projekta.</a:t>
            </a:r>
            <a:r>
              <a:rPr lang="sr-Latn-CS" dirty="0" smtClean="0"/>
              <a:t> Ovo se pre svega odnosi na projekte kojima je odobreno najviše novčanih sredstava;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sr-Latn-CS" dirty="0" smtClean="0"/>
              <a:t>Stručna komisija i Uprava za kulturu prilikom podele sredstava daju više nego ubedljivu prednost medijima </a:t>
            </a:r>
            <a:r>
              <a:rPr lang="sr-Latn-CS" b="1" dirty="0" smtClean="0"/>
              <a:t>koji su u Izveštaju Saveta za borbu protiv korupcije označeni kao oni koji su povezani sa vlašću, a njihova projektna sredstva prilikom revidiranja projektnih budžeta umanjuju u značajno manjoj meri</a:t>
            </a:r>
            <a:r>
              <a:rPr lang="sr-Latn-CS" dirty="0" smtClean="0"/>
              <a:t>;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sr-Latn-CS" dirty="0" smtClean="0"/>
              <a:t>Uprava za </a:t>
            </a:r>
            <a:r>
              <a:rPr lang="sr-Latn-CS" b="1" dirty="0" smtClean="0"/>
              <a:t>finansije krši ugovorne obaveze Grada Niša prema delu medija čiji su projekti podržani na Konkursu</a:t>
            </a:r>
            <a:r>
              <a:rPr lang="sr-Latn-CS" dirty="0" smtClean="0"/>
              <a:t> tako što ne poštuje dinamiku isplate budžetskih sredstava, a pri tom sredstva najpre uplaćuje medijima koji su na Konkursu dobili najviše novca;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sr-Latn-CS" b="1" dirty="0" smtClean="0"/>
              <a:t>U monitoringu načina izveštavanja podržanih medija sa stanovišta javnog interesa odbijaju da učestvuju mediji koji su na Konkursu dobili ubedljivo najviše novca</a:t>
            </a:r>
            <a:r>
              <a:rPr lang="sr-Latn-CS" dirty="0" smtClean="0"/>
              <a:t>, a dovode se u vlasničku, finansijsku ili programsku vezu sa vlašću</a:t>
            </a:r>
            <a:r>
              <a:rPr lang="sr-Latn-CS" dirty="0" smtClean="0"/>
              <a:t>;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 smtClean="0"/>
              <a:t>S</a:t>
            </a:r>
            <a:r>
              <a:rPr lang="sr-Latn-CS" i="1" dirty="0" smtClean="0"/>
              <a:t>provedeni </a:t>
            </a:r>
            <a:r>
              <a:rPr lang="sr-Latn-CS" i="1" dirty="0"/>
              <a:t>Konkurs u Nišu ne garantuje raspodelu budžetskih sredstava medijskim projektima na način koji je u funkciji ostvarivanja javnog interesa u oblasti javnog informisanja.</a:t>
            </a:r>
            <a:r>
              <a:rPr lang="sr-Latn-CS" dirty="0"/>
              <a:t> </a:t>
            </a:r>
            <a:endParaRPr lang="en-US" dirty="0" smtClean="0"/>
          </a:p>
          <a:p>
            <a:pPr algn="just">
              <a:buNone/>
            </a:pPr>
            <a:endParaRPr lang="en-US" dirty="0"/>
          </a:p>
          <a:p>
            <a:pPr algn="just"/>
            <a:r>
              <a:rPr lang="sr-Latn-CS" i="1" dirty="0"/>
              <a:t>  Ovako koncipiran i realizovan model raspodele budžetskih sredstava prirodno nosi sistemsku tačku rizika po integritet </a:t>
            </a:r>
            <a:r>
              <a:rPr lang="sr-Latn-CS" i="1" dirty="0" smtClean="0"/>
              <a:t>procesa</a:t>
            </a:r>
            <a:r>
              <a:rPr lang="en-US" i="1" dirty="0" smtClean="0"/>
              <a:t>,</a:t>
            </a:r>
            <a:r>
              <a:rPr lang="sr-Latn-CS" i="1" dirty="0" smtClean="0"/>
              <a:t> </a:t>
            </a:r>
            <a:r>
              <a:rPr lang="sr-Latn-CS" i="1" dirty="0"/>
              <a:t>jer omogućava „(prećutni) dogovor“ organa javne vlasti ili vladajućih stranaka na nivou lokalne samouprave i medija o podeli medijskog kolača koji plaćaju građani.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5400" dirty="0" smtClean="0"/>
              <a:t>PREPORUKE</a:t>
            </a:r>
            <a:endParaRPr lang="en-US" sz="5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Autofit/>
          </a:bodyPr>
          <a:lstStyle/>
          <a:p>
            <a:pPr lvl="0"/>
            <a:r>
              <a:rPr lang="sr-Latn-CS" sz="1300" dirty="0"/>
              <a:t>Unaprediti, tematski i metodološki, proces definisanja javnog interesa u medijima na lokalnom nivou. </a:t>
            </a:r>
            <a:endParaRPr lang="en-US" sz="1300" dirty="0"/>
          </a:p>
          <a:p>
            <a:pPr lvl="0"/>
            <a:r>
              <a:rPr lang="sr-Latn-CS" sz="1300" b="1" dirty="0"/>
              <a:t>Utvrditi/ propisati jasne i merljive kriterijume za ocenu vrednosti projekata sa stanovišta ostvarenja javnog interesa, </a:t>
            </a:r>
            <a:r>
              <a:rPr lang="sr-Latn-CS" sz="1300" dirty="0"/>
              <a:t>umesto </a:t>
            </a:r>
            <a:r>
              <a:rPr lang="sr-Latn-CS" sz="1300" b="1" dirty="0"/>
              <a:t>sadašnjih arbitrarnog i diskrecionog odlučivanja članova </a:t>
            </a:r>
            <a:r>
              <a:rPr lang="sr-Latn-CS" sz="1300" dirty="0"/>
              <a:t>Stručne komisije. Jedan od načina za ocenu vrednosti medijskih projekata mogao bi biti sistem bodovanja (davanja određenog broja poena za segmente projekta i ceo projekat) na osnovu merljivih kriterijuma. </a:t>
            </a:r>
            <a:endParaRPr lang="sr-Latn-CS" sz="1300" dirty="0" smtClean="0"/>
          </a:p>
          <a:p>
            <a:pPr lvl="0">
              <a:buNone/>
            </a:pPr>
            <a:endParaRPr lang="en-US" sz="1300" dirty="0"/>
          </a:p>
          <a:p>
            <a:pPr lvl="0"/>
            <a:r>
              <a:rPr lang="sr-Latn-CS" sz="1300" b="1" dirty="0"/>
              <a:t>Unaprediti proceduru na način da PR agencije ne mogu da budu učesnici konkursa. Pravilnikom o sufinansiranju projekata za ostvarivanje javnog interesa u oblasti javnog informisanja u članu 6. se navodi da se podržavaju projekti u kojima se proizvodi medijski sadržaj</a:t>
            </a:r>
            <a:r>
              <a:rPr lang="sr-Latn-CS" sz="1300" dirty="0"/>
              <a:t>. Pitanje je da li je PR agencija registrovana i ima mogućnost (novinare) da proizvede medijske sadržaje koji su u skladu sa profesionalnim standardima i Etičkim kodeksom novinara Srbije, odnosno da vrsta proizvedenog sadržaja ne predstavlja vid promocije i propagande</a:t>
            </a:r>
            <a:r>
              <a:rPr lang="sr-Latn-CS" sz="1300" dirty="0" smtClean="0"/>
              <a:t>.</a:t>
            </a:r>
          </a:p>
          <a:p>
            <a:pPr lvl="0">
              <a:buNone/>
            </a:pPr>
            <a:endParaRPr lang="en-US" sz="1300" dirty="0"/>
          </a:p>
          <a:p>
            <a:pPr lvl="0"/>
            <a:r>
              <a:rPr lang="sr-Latn-CS" sz="1300" dirty="0"/>
              <a:t> U skladu sa proklamovanim sadržajem Medijske strategije u delu projektnog finansiranja medija, neophodno je izmeniti model izbora članova Stručne komisije na način da se </a:t>
            </a:r>
            <a:r>
              <a:rPr lang="sr-Latn-CS" sz="1300" b="1" dirty="0"/>
              <a:t>omogući da pored predstavnika novinarskih i medijskih udruženja u Komisiji budu predstavnici građana, akademske zajednice, civilnog društva- bar u svojstvu posmatrača;</a:t>
            </a:r>
            <a:r>
              <a:rPr lang="sr-Latn-CS" sz="1300" dirty="0"/>
              <a:t> </a:t>
            </a:r>
            <a:endParaRPr lang="sr-Latn-CS" sz="1300" dirty="0" smtClean="0"/>
          </a:p>
          <a:p>
            <a:pPr lvl="0"/>
            <a:endParaRPr lang="sr-Latn-CS" sz="1300" dirty="0" smtClean="0"/>
          </a:p>
          <a:p>
            <a:pPr lvl="0"/>
            <a:r>
              <a:rPr lang="sr-Latn-CS" sz="1300" dirty="0" smtClean="0"/>
              <a:t>Obezbediti </a:t>
            </a:r>
            <a:r>
              <a:rPr lang="sr-Latn-CS" sz="1300" dirty="0"/>
              <a:t>da članovi Stručne komisije iz redova novinarskih organizacija i profesije </a:t>
            </a:r>
            <a:r>
              <a:rPr lang="sr-Latn-CS" sz="1300" b="1" dirty="0"/>
              <a:t>nemaju prebivalište, niti su radno angazovani na teritoriji za koju se raspisuje Konkurs</a:t>
            </a:r>
            <a:r>
              <a:rPr lang="sr-Latn-CS" sz="1300" dirty="0"/>
              <a:t>, kao i da članovi Komisije po mogućstvu budu sa razlicitih teritorija u </a:t>
            </a:r>
            <a:r>
              <a:rPr lang="sr-Latn-CS" sz="1300" dirty="0" smtClean="0"/>
              <a:t>Srbiji</a:t>
            </a:r>
          </a:p>
          <a:p>
            <a:pPr lvl="0">
              <a:buNone/>
            </a:pPr>
            <a:endParaRPr lang="en-US" sz="1300" dirty="0"/>
          </a:p>
          <a:p>
            <a:pPr lvl="0"/>
            <a:r>
              <a:rPr lang="sr-Latn-CS" sz="1300" dirty="0"/>
              <a:t>Pre nego što počnu sa radom </a:t>
            </a:r>
            <a:r>
              <a:rPr lang="sr-Latn-CS" sz="1300" b="1" dirty="0"/>
              <a:t>obezbediti edukacije za članove Stručne komisije u delu finansija, projektnog menadžmenta i monitoringa i evaluacije </a:t>
            </a:r>
            <a:endParaRPr lang="en-US" sz="13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sr-Latn-CS" dirty="0" smtClean="0"/>
              <a:t>U članu 20. Pravilnika o sufinansiranju projekata za ostvarivanje javnog interesa u oblasti informisanja trebalo bi precizno definisati: </a:t>
            </a:r>
            <a:endParaRPr lang="en-US" dirty="0" smtClean="0"/>
          </a:p>
          <a:p>
            <a:pPr lvl="1"/>
            <a:r>
              <a:rPr lang="sr-Latn-CS" dirty="0" smtClean="0"/>
              <a:t>Šta znače pojmovi </a:t>
            </a:r>
            <a:r>
              <a:rPr lang="sr-Latn-CS" b="1" dirty="0" smtClean="0"/>
              <a:t>„nezavisni medijski stručnjak“ i „medijski radnik“ </a:t>
            </a:r>
            <a:endParaRPr lang="en-US" b="1" dirty="0" smtClean="0"/>
          </a:p>
          <a:p>
            <a:pPr lvl="1"/>
            <a:r>
              <a:rPr lang="sr-Latn-CS" dirty="0" smtClean="0"/>
              <a:t>Koje kriterijume neko mora da ispuni da bi dobio status „nezavisni medijski stručnjak“, odnosno „medijski radnik“. Kriterijume bi morala da dogovore i usaglase profesionalna udruženja novinara</a:t>
            </a:r>
            <a:endParaRPr lang="en-US" dirty="0" smtClean="0"/>
          </a:p>
          <a:p>
            <a:pPr lvl="1"/>
            <a:r>
              <a:rPr lang="sr-Latn-CS" b="1" dirty="0" smtClean="0"/>
              <a:t>Ko u Stručnim komisijama predstavlja javnost </a:t>
            </a:r>
            <a:r>
              <a:rPr lang="sr-Latn-CS" dirty="0" smtClean="0"/>
              <a:t>koja je prepoznata kao relevatan akter, pored profesionalnih udruženja novinara</a:t>
            </a:r>
            <a:endParaRPr lang="en-US" dirty="0" smtClean="0"/>
          </a:p>
          <a:p>
            <a:pPr lvl="1"/>
            <a:r>
              <a:rPr lang="sr-Latn-CS" dirty="0" smtClean="0"/>
              <a:t>Šta </a:t>
            </a:r>
            <a:r>
              <a:rPr lang="sr-Latn-CS" b="1" dirty="0" smtClean="0"/>
              <a:t>podrazumeva pojam sukoba interesa kod članova Komisije iz redova novinara</a:t>
            </a:r>
            <a:r>
              <a:rPr lang="sr-Latn-CS" dirty="0" smtClean="0"/>
              <a:t>, odnosno medijskih stručnjaka i medijskih radnika</a:t>
            </a:r>
          </a:p>
          <a:p>
            <a:pPr lvl="1">
              <a:buNone/>
            </a:pPr>
            <a:endParaRPr lang="en-US" dirty="0" smtClean="0"/>
          </a:p>
          <a:p>
            <a:pPr lvl="0"/>
            <a:r>
              <a:rPr lang="sr-Latn-CS" b="1" dirty="0" smtClean="0"/>
              <a:t>Izraditi uniformni Upitnik o koruptivnom riziku koji bi bili dužni da popune članovi Stručne komisije</a:t>
            </a:r>
            <a:r>
              <a:rPr lang="sr-Latn-CS" dirty="0" smtClean="0"/>
              <a:t>, a na osnovu kojeg bi se utvrdili rizici od sukoba interesa, nepotizma, kronizma, nedozvoljenog uticaja, trgovine uticajem i drugih oblika koruptivnog ponašanja u kojem bi se ti članovi mogli nači u odnosu na relevantne aktere u konkursnom procesu, a pre svega vlasnike medija koji apliciraju i organe javne vlasti koji odlučuju o konkursu; </a:t>
            </a:r>
          </a:p>
          <a:p>
            <a:pPr lvl="0"/>
            <a:endParaRPr lang="en-US" dirty="0" smtClean="0"/>
          </a:p>
          <a:p>
            <a:pPr lvl="0"/>
            <a:r>
              <a:rPr lang="sr-Latn-CS" dirty="0" smtClean="0"/>
              <a:t>U Pravilniku jasno </a:t>
            </a:r>
            <a:r>
              <a:rPr lang="sr-Latn-CS" b="1" dirty="0" smtClean="0"/>
              <a:t>definisati neprihvatljive troškove</a:t>
            </a:r>
            <a:r>
              <a:rPr lang="sr-Latn-CS" dirty="0" smtClean="0"/>
              <a:t>, na način koji će sprečiti kupovinu opreme, službene dnevnica sa rad na teritoriji lokalne samouprave u kojoj se nalazi medij i sl.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</TotalTime>
  <Words>2390</Words>
  <Application>Microsoft Office PowerPoint</Application>
  <PresentationFormat>On-screen Show (4:3)</PresentationFormat>
  <Paragraphs>268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Građansko-profesionalni monitoring medija koji su podržani iz javnih izvora  slučaj Niš</vt:lpstr>
      <vt:lpstr>Zašto građansko-profesionalni monitoring? </vt:lpstr>
      <vt:lpstr>Slide 3</vt:lpstr>
      <vt:lpstr> ZAKLJUČCI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 ZAŠTO MONITORING  NAČINA IZVEŠTAVANJA MEDIJA U  NIŠU? </vt:lpstr>
      <vt:lpstr>Koji mediji učestvuju u monitoringu</vt:lpstr>
      <vt:lpstr>Šta je predmet monitoringa medija</vt:lpstr>
      <vt:lpstr>Koliko traje monitoring?</vt:lpstr>
      <vt:lpstr>Metodologija za medije koji su prihvatili monitoring izveštavanja</vt:lpstr>
      <vt:lpstr>Metodologija za medije koji nisu prihvatili monitoring izveštavanja</vt:lpstr>
      <vt:lpstr>Šta će biti rezultat monitoringa izveštavanja medija koji su finasirani javnim novcem? </vt:lpstr>
      <vt:lpstr>Šta se postiže monitoringom izveštavanja medija koji su finasirani javnim novcem?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Građansko-profesionalni monitoring medija koji su podržani iz javnih izvora – slučaj Niš</dc:title>
  <dc:creator>Zoran</dc:creator>
  <cp:lastModifiedBy>Birodi</cp:lastModifiedBy>
  <cp:revision>6</cp:revision>
  <dcterms:created xsi:type="dcterms:W3CDTF">2015-12-16T19:11:03Z</dcterms:created>
  <dcterms:modified xsi:type="dcterms:W3CDTF">2015-12-17T08:39:03Z</dcterms:modified>
</cp:coreProperties>
</file>