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256" r:id="rId2"/>
    <p:sldId id="289" r:id="rId3"/>
    <p:sldId id="290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82" r:id="rId12"/>
    <p:sldId id="285" r:id="rId13"/>
    <p:sldId id="265" r:id="rId14"/>
    <p:sldId id="280" r:id="rId15"/>
    <p:sldId id="266" r:id="rId16"/>
    <p:sldId id="284" r:id="rId17"/>
    <p:sldId id="283" r:id="rId18"/>
    <p:sldId id="267" r:id="rId19"/>
    <p:sldId id="286" r:id="rId20"/>
    <p:sldId id="269" r:id="rId21"/>
    <p:sldId id="268" r:id="rId22"/>
    <p:sldId id="287" r:id="rId23"/>
    <p:sldId id="270" r:id="rId24"/>
    <p:sldId id="288" r:id="rId25"/>
    <p:sldId id="271" r:id="rId26"/>
    <p:sldId id="272" r:id="rId27"/>
    <p:sldId id="292" r:id="rId28"/>
    <p:sldId id="291" r:id="rId29"/>
    <p:sldId id="27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>
        <p:scale>
          <a:sx n="81" d="100"/>
          <a:sy n="81" d="100"/>
        </p:scale>
        <p:origin x="-102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E40D1-5473-40E0-928C-2604E01261EE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0EEC1-9199-4309-9AA6-808F62AE8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2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BC915A-6D24-4ABD-8714-2BEFF01FD44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71159A-8F7E-4DE9-94F9-F2B2F1602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rodi.r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571744"/>
            <a:ext cx="6172200" cy="1894362"/>
          </a:xfrm>
        </p:spPr>
        <p:txBody>
          <a:bodyPr/>
          <a:lstStyle/>
          <a:p>
            <a:r>
              <a:rPr lang="en-US" dirty="0" smtClean="0"/>
              <a:t>MONITORING MEDIJA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2471758"/>
          </a:xfrm>
        </p:spPr>
        <p:txBody>
          <a:bodyPr>
            <a:normAutofit/>
          </a:bodyPr>
          <a:lstStyle/>
          <a:p>
            <a:r>
              <a:rPr lang="en-US" dirty="0" smtClean="0"/>
              <a:t>IZ</a:t>
            </a:r>
            <a:r>
              <a:rPr lang="sr-Latn-RS" dirty="0" smtClean="0"/>
              <a:t>VEŠTAVANJE O BRISELSKOM PROCESU</a:t>
            </a:r>
          </a:p>
          <a:p>
            <a:r>
              <a:rPr lang="sr-Latn-RS" dirty="0" smtClean="0"/>
              <a:t>SEPTEMBAR – DECEMBAR 2015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1600" dirty="0" smtClean="0"/>
              <a:t>BIRO </a:t>
            </a:r>
            <a:r>
              <a:rPr lang="sr-Latn-RS" sz="1600" dirty="0" smtClean="0"/>
              <a:t>ZA DRUŠTVENA ISTRAŽIVANJA</a:t>
            </a:r>
          </a:p>
          <a:p>
            <a:pPr algn="ctr"/>
            <a:r>
              <a:rPr lang="sr-Latn-RS" sz="1600" dirty="0" smtClean="0"/>
              <a:t>2016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Retoričk</a:t>
            </a:r>
            <a:r>
              <a:rPr lang="en-US" dirty="0" smtClean="0"/>
              <a:t>e</a:t>
            </a:r>
            <a:r>
              <a:rPr lang="sr-Latn-RS" dirty="0" smtClean="0"/>
              <a:t> strategij</a:t>
            </a:r>
            <a:r>
              <a:rPr lang="en-US" dirty="0" smtClean="0"/>
              <a:t>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1" cy="432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003"/>
                <a:gridCol w="938114"/>
                <a:gridCol w="938114"/>
                <a:gridCol w="938114"/>
                <a:gridCol w="938114"/>
                <a:gridCol w="938114"/>
                <a:gridCol w="938114"/>
                <a:gridCol w="938114"/>
              </a:tblGrid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KoSSev</a:t>
                      </a:r>
                      <a:endParaRPr lang="en-US" sz="14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Mobilizatorska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aktivistička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24.8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Objašnjavalačka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analitička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11.4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Argumentacijsko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polemička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19.0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Deskriptivna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17.6</a:t>
                      </a:r>
                    </a:p>
                  </a:txBody>
                  <a:tcPr marL="9525" marR="9525" marT="9525" marB="0" anchor="ctr"/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Informativna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21.7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Propagandna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6143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2600" dirty="0" smtClean="0"/>
              <a:t>Retorička sredstva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42986"/>
          <a:ext cx="8686797" cy="5500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984"/>
                <a:gridCol w="758312"/>
                <a:gridCol w="695119"/>
                <a:gridCol w="884697"/>
                <a:gridCol w="821504"/>
                <a:gridCol w="631927"/>
                <a:gridCol w="1002627"/>
                <a:gridCol w="1002627"/>
              </a:tblGrid>
              <a:tr h="32101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PULS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Kontakt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0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KoSSev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64443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Iznošenje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činjenica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specifičnih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opštih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konzistentno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izlaganje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38.9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Rutinska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naracija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8.5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Alegorija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slikovit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govor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14.4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Hiperbole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Nipodaštavanje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omalovažavanje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Generalizacija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Kontrast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vi-VN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Poređenje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5.1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Pozitivni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stereotipi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Ironija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sarkazam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Glorifikacija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.8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Govor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mržnje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.4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Personifikacija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Analogija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Simboli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.6</a:t>
                      </a:r>
                    </a:p>
                  </a:txBody>
                  <a:tcPr marL="9525" marR="9525" marT="9525" marB="0" anchor="ctr"/>
                </a:tc>
              </a:tr>
              <a:tr h="321018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Negativni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stereotipi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2600" dirty="0" smtClean="0"/>
              <a:t>Stav medija prema Briselskom procesu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800" cy="3803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950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PULS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Kontakt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KoSSev 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50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Afirmativni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44.8</a:t>
                      </a:r>
                    </a:p>
                  </a:txBody>
                  <a:tcPr marL="9525" marR="9525" marT="9525" marB="0" anchor="ctr"/>
                </a:tc>
              </a:tr>
              <a:tr h="950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Kritički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38.2</a:t>
                      </a:r>
                    </a:p>
                  </a:txBody>
                  <a:tcPr marL="9525" marR="9525" marT="9525" marB="0" anchor="ctr"/>
                </a:tc>
              </a:tr>
              <a:tr h="950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Informativni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47.7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5715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err="1" smtClean="0"/>
              <a:t>Konteksti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258203" cy="6057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9685"/>
                <a:gridCol w="789003"/>
                <a:gridCol w="723253"/>
                <a:gridCol w="854753"/>
                <a:gridCol w="789003"/>
                <a:gridCol w="657502"/>
                <a:gridCol w="657502"/>
                <a:gridCol w="657502"/>
              </a:tblGrid>
              <a:tr h="222611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KoSSev</a:t>
                      </a:r>
                      <a:endParaRPr lang="en-US" sz="12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dogovorenog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23,5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evrointegracija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6,5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unutrašnjih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političko-ekonomskih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pitanja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celom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Kosovu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27,7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Sam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pregovarački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proces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7,7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789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međunarodnih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organizacija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Unesco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Nato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Osce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7,7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2411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statusa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statusnih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pitanja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formiranje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vojske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političko-ekonomskih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pitanja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severu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9,2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unutrašnjih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političko-ekonomskih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pitanja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559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političko-ekonomskih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pitanja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ostalim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sredinama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gde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žive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Kosovu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regionalne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političke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saradnje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stabilnost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regiona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pomirenja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Albanaca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4147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imovine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Republike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Kosovu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evrointegracija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4,8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regionalnog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ekonomskog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razvoja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2,1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734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Kontekst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odnosa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Albanije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000" dirty="0" err="1" smtClean="0"/>
              <a:t>Pozivanje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Normativni</a:t>
            </a:r>
            <a:r>
              <a:rPr lang="en-US" sz="3000" dirty="0" smtClean="0"/>
              <a:t> </a:t>
            </a:r>
            <a:r>
              <a:rPr lang="en-US" sz="3000" dirty="0" err="1" smtClean="0"/>
              <a:t>okvir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9" cy="412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162"/>
                <a:gridCol w="857091"/>
                <a:gridCol w="857091"/>
                <a:gridCol w="857091"/>
                <a:gridCol w="857091"/>
                <a:gridCol w="857091"/>
                <a:gridCol w="857091"/>
                <a:gridCol w="857091"/>
              </a:tblGrid>
              <a:tr h="571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Puls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Kontakt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Kosma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RTK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KoSSev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Pozivanje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briselski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sporazum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Bez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eksplicitnog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pozivanja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Pozivanje na pravnu regulativu Kosova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Pozivanje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odluke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EU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.3</a:t>
                      </a:r>
                    </a:p>
                  </a:txBody>
                  <a:tcPr marL="9525" marR="9525" marT="9525" marB="0" anchor="ctr"/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Pozivanje na odluke Vlade i centralnih organa na Kosovu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6.2</a:t>
                      </a:r>
                    </a:p>
                  </a:txBody>
                  <a:tcPr marL="9525" marR="9525" marT="9525" marB="0" anchor="ctr"/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Pozivanje na odluke Vlade i centralnih organa u Srbiji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</a:tr>
              <a:tr h="50756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Pozivanje na međunarodno pravo (Ahtisari..)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3000" dirty="0" smtClean="0"/>
              <a:t>Tematski okvir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4" cy="440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626"/>
                <a:gridCol w="796454"/>
                <a:gridCol w="716310"/>
                <a:gridCol w="876598"/>
                <a:gridCol w="796454"/>
                <a:gridCol w="796454"/>
                <a:gridCol w="745204"/>
                <a:gridCol w="847704"/>
              </a:tblGrid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KoSSev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Opšta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načelna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priča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Briselskom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sporazumu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23.8</a:t>
                      </a:r>
                    </a:p>
                  </a:txBody>
                  <a:tcPr marL="9525" marR="9525" marT="9525" marB="0" anchor="ctr"/>
                </a:tc>
              </a:tr>
              <a:tr h="715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Opšta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načelna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priča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implementaciji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Briselskog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sporazuma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23.0</a:t>
                      </a:r>
                    </a:p>
                  </a:txBody>
                  <a:tcPr marL="9525" marR="9525" marT="9525" marB="0" anchor="ctr"/>
                </a:tc>
              </a:tr>
              <a:tr h="715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Konkretni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primeri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implementacije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Briselskog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sporazuma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59.4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Izveštaj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sastanka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Briselu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.4</a:t>
                      </a:r>
                    </a:p>
                  </a:txBody>
                  <a:tcPr marL="9525" marR="9525" marT="9525" marB="0" anchor="ctr"/>
                </a:tc>
              </a:tr>
              <a:tr h="953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Izveštaj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drugog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sastanka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pregovaračkom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procesu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</a:tr>
              <a:tr h="504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Najava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sastanka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Briselu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5000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RS" sz="3000" dirty="0" smtClean="0"/>
              <a:t>Konkretne teme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686797" cy="587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5850"/>
                <a:gridCol w="921444"/>
                <a:gridCol w="767746"/>
                <a:gridCol w="714380"/>
                <a:gridCol w="664993"/>
                <a:gridCol w="536780"/>
                <a:gridCol w="527802"/>
                <a:gridCol w="527802"/>
              </a:tblGrid>
              <a:tr h="2899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Plus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Kontakt Plus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RTV KiM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KoSSev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Zajednica srpskih opština (struktura, donošenje dokumenata)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50,4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Kulturna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baština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zahtev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uvrsti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u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pregovore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u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Briselu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50,7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Sloboda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kretanja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/most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Ibru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9,8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Poglavlje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35/Status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Energetski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sporazum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(EPS, KOSTT)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Gazivode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Vodoprivreda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4,5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Katastar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Gašenje srpskih institucija  na Kosovu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Privatizacija velikih sistema koji su u vlasništvu Republike Srbije-imovina Republike Srbije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Pravosuđe (rad suda, tužilaštva i drugih sudskih jedinica na severu Kosova)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Policija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2,9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Univerzitetske diplome (studiranje, nostrifikacija)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Osiguranje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135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Civilna zaštita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Statusna pitanja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4,5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42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Privatna imovina Srba, imovina SPS, nestala lica, avio saobraćaj, železnički saobraćaj, diplome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vi-VN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Telekomunikacije (međunarodni telefonski broj)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Matične knjige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Sporazumi privrednih komora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2,5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Penzioni fond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Carinski pečat (carina i granice)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Integrisano upravljanje prelazima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1,2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Rad lokalnih samouprava (osnivanje jedinica u okviru uprave prema kosovskim zakonima)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Neobjavljene stvari vezane za Briselski sporazum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1691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Tehnički dijalog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0,8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3000" dirty="0" smtClean="0"/>
              <a:t>Prepreke... 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57"/>
          <a:ext cx="8686794" cy="444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789"/>
                <a:gridCol w="933715"/>
                <a:gridCol w="933715"/>
                <a:gridCol w="933715"/>
                <a:gridCol w="933715"/>
                <a:gridCol w="933715"/>
                <a:gridCol w="933715"/>
                <a:gridCol w="933715"/>
              </a:tblGrid>
              <a:tr h="444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Puls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Kontak</a:t>
                      </a:r>
                      <a:r>
                        <a:rPr lang="en-US" sz="1400" b="1" i="0" u="none" strike="noStrike" dirty="0">
                          <a:latin typeface="Arial"/>
                        </a:rPr>
                        <a:t>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latin typeface="Arial"/>
                        </a:rPr>
                        <a:t>Kosma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KIM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RTK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latin typeface="Arial"/>
                        </a:rPr>
                        <a:t>KoSSev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Priština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12,3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Statut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ZSO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22,3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Opozicija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Kosovo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5,8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Vlada Kosova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5,2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 ispunjavanje dogovorenog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1,3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EU, Brisel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0,6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Ocena ustavnosti ZSO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9,7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Zahtevi Kosova za učlanjenje u UNESCO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7,1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446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Srbija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0" i="0" u="none" strike="noStrike" dirty="0" smtClean="0">
                          <a:latin typeface="Arial"/>
                        </a:rPr>
                        <a:t>7,8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5111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2200" dirty="0" smtClean="0"/>
              <a:t>Akteri o Briselskom sporazumu - TV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643999" cy="609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496"/>
                <a:gridCol w="1016025"/>
                <a:gridCol w="781558"/>
                <a:gridCol w="781558"/>
                <a:gridCol w="781558"/>
                <a:gridCol w="625246"/>
                <a:gridCol w="781558"/>
              </a:tblGrid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vreme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Kontakt plus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2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0:40:19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1:00:32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0:18:49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0:15:35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društvo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analitičari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0:07:54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0:01:28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0:03:44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0:04:30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Crkva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0:00:31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0:00:48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678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organii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0:37:00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0:20:14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0:22:55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0:24:48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0:25:04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0:21:44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0:06:08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0:07:00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0:13:29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društvo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analitičari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Kosovo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0:04:32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0:04:54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0:00:42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0:03:28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0:12:05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0:09:47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0:15:32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0:08:29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0:12:37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0:08:19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 u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Srbiji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SAD u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Srbiji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0:00:38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0:00:13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0:00:18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Rusija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kosovskim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institucijama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lokala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do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parlamenta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0:22:53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0:25:36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0:29:10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0:11:37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0:07:41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0:10:31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koje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treba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se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gase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0:08:59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0:01:35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0:04:07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Novinar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0:09:23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0:04:59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0:08:28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0:02:24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0:12:52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Međunarodna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zajednica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0:03:40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0:04:25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0:01:35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0:01:28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0:02:01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Građani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0:02:14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0:01:19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91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2:44:36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2:14:19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3:03:37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1:22:49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1:17:28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1:45:55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Akteri o Briselskom sporazumu - KoSSev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7981976" cy="4700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7464"/>
                <a:gridCol w="1714512"/>
              </a:tblGrid>
              <a:tr h="254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="0" dirty="0" smtClean="0"/>
                        <a:t>%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Vlada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Srbije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Predsednik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državni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organi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tela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Srbije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21.5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"/>
                        </a:rPr>
                        <a:t>Konstruktivna opozicija za BS Srbija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.4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Nekonstruktivna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opozicija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protiv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BS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Srbija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.9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Civilno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društvo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analitičari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Srbija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Crkva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Vlada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Kosova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Predsednik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državni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organi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tela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Kosova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31.6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"/>
                        </a:rPr>
                        <a:t>Konstruktivna opozicija za BS - 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Nekonstruktivni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opozicija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protiv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BS -Kosovo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13.0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Civilno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društvo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analitičari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 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EU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10.7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EU u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SAD u </a:t>
                      </a:r>
                      <a:r>
                        <a:rPr lang="en-US" sz="1400" b="0" i="0" u="none" strike="noStrike" dirty="0" err="1">
                          <a:latin typeface="Arial"/>
                        </a:rPr>
                        <a:t>Srbiji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latin typeface="Arial"/>
                        </a:rPr>
                        <a:t>Srbi na Kosovu oni koji su u kosovskim institucijama od lokala do parlamenta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5.9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latin typeface="Arial"/>
                        </a:rPr>
                        <a:t>Institucije koje treba da se gase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Arial"/>
                        </a:rPr>
                        <a:t>Novinar</a:t>
                      </a:r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latin typeface="Arial"/>
                        </a:rPr>
                        <a:t>Međunarodna zajednica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</a:tr>
              <a:tr h="254971"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 dirty="0">
                          <a:latin typeface="Arial"/>
                        </a:rPr>
                        <a:t>Građani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Period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1. septembar – 31. decembar 2015. godine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Predmet monitoringa - centralne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 informativne emisije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Mediji koji se prate na Kosovu: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RTK 2, TV Puls, TV Most, TV MIR, Radio Kontakt +, informativni portal KoSSev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sr-Latn-RS" b="1" dirty="0" smtClean="0">
                <a:latin typeface="Arial" pitchFamily="34" charset="0"/>
                <a:cs typeface="Arial" pitchFamily="34" charset="0"/>
              </a:rPr>
              <a:t>Mediji koji se prate u Srbiji: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RTS1, B92, RTV Pink i TV Prva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PERIOD POSMATRANJA I UZORAK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err="1" smtClean="0"/>
              <a:t>Srpsko-albanska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4835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754"/>
                <a:gridCol w="714380"/>
                <a:gridCol w="785818"/>
                <a:gridCol w="1000132"/>
                <a:gridCol w="1071570"/>
                <a:gridCol w="821172"/>
                <a:gridCol w="1240971"/>
              </a:tblGrid>
              <a:tr h="3032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Ukupno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vreme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srpska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albanska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strana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Kontakt</a:t>
                      </a: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 plus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0:40:19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1:00:32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0:18:49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0:15:35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 opozicija protiv BS Srbija</a:t>
                      </a:r>
                      <a:endParaRPr lang="en-US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0:37:00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0:20:14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0:22:55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0:24:48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0:25:04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 opozicija protiv BS Kosovo</a:t>
                      </a:r>
                      <a:endParaRPr lang="en-US" sz="10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0:21:44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0:06:08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0:07:00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0:13:29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110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Ukupno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vreme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%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Kontakt</a:t>
                      </a: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 plus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0,24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0,45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0,21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0,23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0,20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0,15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0,002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0,003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0,002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0,008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0,015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0,019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0,01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0,004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0,0007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0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0,22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0,15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0,21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0,27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0,32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0,23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342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0,09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0,008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0,12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0,07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0,09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0,12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  <a:tr h="2110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UKUPNO 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0,58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0,61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0,56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0,59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0,62</a:t>
                      </a:r>
                      <a:endParaRPr lang="en-US" sz="100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n>
                            <a:solidFill>
                              <a:srgbClr val="0070C0"/>
                            </a:solidFill>
                          </a:ln>
                          <a:latin typeface="Arial"/>
                          <a:ea typeface="Times New Roman"/>
                          <a:cs typeface="Times New Roman"/>
                        </a:rPr>
                        <a:t>0,53</a:t>
                      </a:r>
                      <a:endParaRPr lang="en-US" sz="1000" dirty="0">
                        <a:ln>
                          <a:solidFill>
                            <a:srgbClr val="0070C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4286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r>
              <a:rPr lang="en-US" sz="1100" b="1" cap="none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n-US" sz="1100" b="1" cap="none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</a:br>
            <a:r>
              <a:rPr lang="sr-Latn-RS" sz="2700" dirty="0" smtClean="0"/>
              <a:t>index pozitivnog predstavljanja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86808" cy="5779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/>
                <a:gridCol w="814398"/>
                <a:gridCol w="814398"/>
                <a:gridCol w="971576"/>
                <a:gridCol w="785818"/>
                <a:gridCol w="685800"/>
                <a:gridCol w="814398"/>
              </a:tblGrid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Pozitivna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Kontakt</a:t>
                      </a: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 plus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0,85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0,83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0,98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društvo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analitičari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0,06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0,94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0,40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Crkva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Predsednik,organi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0,42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0,277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0,49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0,63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društvo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analitičari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Kosovo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0,43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0,98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 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Srbiji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SAD 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Srbiji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0,38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0,75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Rusija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0,84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0,62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0,73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kosovskim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institucijama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lokala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do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parlamenta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0,58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0,65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koje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treba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gase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0,08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Novinar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0,45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0,59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Međunarodna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zajednica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0,37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0,62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Arial"/>
                          <a:ea typeface="Calibri"/>
                          <a:cs typeface="Times New Roman"/>
                        </a:rPr>
                        <a:t>0,53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Autofit/>
          </a:bodyPr>
          <a:lstStyle/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index pozitivnog predstavljanja - Kossev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428739"/>
          <a:ext cx="8410604" cy="5222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398"/>
                <a:gridCol w="2643206"/>
              </a:tblGrid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Pozitivna lista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Vlada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Predsednik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državni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organi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tela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23.4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Konstruktivna opozicija za BS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.5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Nekonstruktivna opozicija protiv BS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Civilno društvo, analitičari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Crkva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.8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Vlada Kosova, Predsednik, državni organi i tela Kosova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31.8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Konstruktivna opozicija za BS  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Nekonstruktivni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opozicija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protiv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BS 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Civilno društvo, analitičari 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10.9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SAD u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Srbi na Kosovu oni koji su u kosovskim institucijama od lokala do parlamenta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 sistemski Srbi i institucije koje treba da se gase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Novinar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Međunarodna zajednica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</a:p>
                  </a:txBody>
                  <a:tcPr marL="9525" marR="9525" marT="9525" marB="0" anchor="ctr"/>
                </a:tc>
              </a:tr>
              <a:tr h="299146"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Građani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sr-Latn-RS" sz="2600" dirty="0" smtClean="0"/>
              <a:t>Indeks pozitivnog predstvljanja</a:t>
            </a:r>
            <a:br>
              <a:rPr lang="sr-Latn-RS" sz="2600" dirty="0" smtClean="0"/>
            </a:br>
            <a:r>
              <a:rPr lang="sr-Latn-RS" sz="2600" dirty="0" smtClean="0"/>
              <a:t>Srpska i albanska strana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5"/>
          <a:ext cx="8686797" cy="5089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6"/>
                <a:gridCol w="642942"/>
                <a:gridCol w="785818"/>
                <a:gridCol w="857256"/>
                <a:gridCol w="857256"/>
                <a:gridCol w="606858"/>
                <a:gridCol w="1240971"/>
              </a:tblGrid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Pozitivna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Times New Roman"/>
                        </a:rPr>
                        <a:t>Kontakt plus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0:40:19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1:00:32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0:18:49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0:15:35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0:37:00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0:20:14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0:22:55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0:24:48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0:25:04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 opozicija za BS  Kosovo</a:t>
                      </a:r>
                      <a:endParaRPr lang="en-US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0:21:44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0:06:08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0:13:29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0,86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0,83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0,77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0,77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0,80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0,88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0,97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0,27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915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0,62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Indeks pozitivnog predstvljanja</a:t>
            </a:r>
            <a:br>
              <a:rPr lang="sr-Latn-RS" sz="2400" dirty="0" smtClean="0">
                <a:latin typeface="Arial" pitchFamily="34" charset="0"/>
                <a:cs typeface="Arial" pitchFamily="34" charset="0"/>
              </a:rPr>
            </a:br>
            <a:r>
              <a:rPr lang="sr-Latn-RS" sz="2400" dirty="0" smtClean="0">
                <a:latin typeface="Arial" pitchFamily="34" charset="0"/>
                <a:cs typeface="Arial" pitchFamily="34" charset="0"/>
              </a:rPr>
              <a:t>Srpska i albanska strana - kossev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8"/>
                <a:gridCol w="3276592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Pozitivna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900" b="1" dirty="0" smtClean="0">
                          <a:latin typeface="Arial"/>
                          <a:ea typeface="Calibri"/>
                          <a:cs typeface="Times New Roman"/>
                        </a:rPr>
                        <a:t>KoSSev</a:t>
                      </a:r>
                      <a:r>
                        <a:rPr lang="sr-Latn-RS" sz="900" b="1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92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125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23,4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0,5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31,8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12,2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5429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dirty="0" err="1" smtClean="0"/>
              <a:t>Indeks</a:t>
            </a:r>
            <a:r>
              <a:rPr lang="en-US" sz="2600" dirty="0" smtClean="0"/>
              <a:t> </a:t>
            </a:r>
            <a:r>
              <a:rPr lang="en-US" sz="2600" dirty="0" err="1" smtClean="0"/>
              <a:t>negativnog</a:t>
            </a:r>
            <a:r>
              <a:rPr lang="en-US" sz="2600" dirty="0" smtClean="0"/>
              <a:t> </a:t>
            </a:r>
            <a:r>
              <a:rPr lang="en-US" sz="2600" dirty="0" err="1" smtClean="0"/>
              <a:t>predstavljanja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686797" cy="5717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16"/>
                <a:gridCol w="928694"/>
                <a:gridCol w="785818"/>
                <a:gridCol w="1071570"/>
                <a:gridCol w="1285884"/>
                <a:gridCol w="714380"/>
                <a:gridCol w="919135"/>
              </a:tblGrid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Negativna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Kontakt</a:t>
                      </a: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 plus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0,003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0,030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0,008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0,037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 opozicija protiv BS Srbija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 društvo, analitičari Srbija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Crkva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0,51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 opozicija protiv BS Kosovo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0,42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Civilno društvo, analitičari Kosovo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0,018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0,025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 u Srbiji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SAD u Srbiji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Rusija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EU na Kosovu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SAD na Kosovu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u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kosovskim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institucijama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lokala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do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parlamenta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0,034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0,008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0,01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Institucije koje treba da se gase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0,012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Novinar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0,017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0,001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Međunarodna zajednica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0,29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0,27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0,075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0,23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Građani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0,16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8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0,66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838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2400" dirty="0" smtClean="0"/>
              <a:t>Indeks </a:t>
            </a:r>
            <a:r>
              <a:rPr lang="en-US" sz="2400" dirty="0" smtClean="0"/>
              <a:t>NEGATIVNOG</a:t>
            </a:r>
            <a:r>
              <a:rPr lang="sr-Latn-RS" sz="2400" dirty="0" smtClean="0"/>
              <a:t> predstvljanja</a:t>
            </a:r>
            <a:br>
              <a:rPr lang="sr-Latn-RS" sz="2400" dirty="0" smtClean="0"/>
            </a:br>
            <a:r>
              <a:rPr lang="sr-Latn-RS" sz="2400" dirty="0" smtClean="0"/>
              <a:t>Srpska i albanska strana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800" y="1142989"/>
          <a:ext cx="8686797" cy="550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6"/>
                <a:gridCol w="642942"/>
                <a:gridCol w="785818"/>
                <a:gridCol w="857256"/>
                <a:gridCol w="857256"/>
                <a:gridCol w="606858"/>
                <a:gridCol w="1240971"/>
              </a:tblGrid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negativn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Puls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Most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Times New Roman"/>
                        </a:rPr>
                        <a:t>Kontakt plus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Arial"/>
                          <a:ea typeface="Calibri"/>
                          <a:cs typeface="Times New Roman"/>
                        </a:rPr>
                        <a:t>Kosma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KIM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"/>
                          <a:ea typeface="Calibri"/>
                          <a:cs typeface="Times New Roman"/>
                        </a:rPr>
                        <a:t>RTK2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0:40:19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1:00:32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0:18:49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0:15:35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0:02:30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0:03:34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0:00:50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0:00:05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0:37:00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0:20:14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0:38:57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0:22:55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0:24:48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0:25:04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0:16:25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0:01:07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0:21:44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0:06:08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0:07:00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0:13:29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0,003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0,008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0,05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0,24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0,51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0,25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0,27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0,17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23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0,11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0,14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0,09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Arial"/>
                          <a:ea typeface="Calibri"/>
                          <a:cs typeface="Times New Roman"/>
                        </a:rPr>
                        <a:t>0,002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2400" dirty="0" smtClean="0"/>
              <a:t>Indeks </a:t>
            </a:r>
            <a:r>
              <a:rPr lang="en-US" sz="2400" dirty="0" smtClean="0"/>
              <a:t>NEGATIVNOG</a:t>
            </a:r>
            <a:r>
              <a:rPr lang="sr-Latn-RS" sz="2400" dirty="0" smtClean="0"/>
              <a:t> predstvljanja srpska i albanska strana </a:t>
            </a:r>
            <a:r>
              <a:rPr lang="sr-Latn-RS" dirty="0" smtClean="0"/>
              <a:t>- </a:t>
            </a:r>
            <a:r>
              <a:rPr lang="sr-Latn-RS" sz="2400" dirty="0" smtClean="0"/>
              <a:t>kossev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686800" cy="5826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3216"/>
                <a:gridCol w="2133584"/>
              </a:tblGrid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Negativna lista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Vlada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Kosova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Predsednik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državni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organi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tela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Kosova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32.5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Vlada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Predsednik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državni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organi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tela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23.1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Nekonstruktivni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opozicija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protiv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BS 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13.1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9.4</a:t>
                      </a:r>
                    </a:p>
                  </a:txBody>
                  <a:tcPr marL="9525" marR="9525" marT="9525" marB="0"/>
                </a:tc>
              </a:tr>
              <a:tr h="396301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Sistemski Srbi na Kosovu oni koji su u kosovskim institucijama od lokala do parlamenta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5.8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Novinar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3.6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Međunarodna zajednica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3.0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Civilno društvo, analitičari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 sistemski Srbi i institucije koje treba da se gase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1.5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Crkva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Građani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Nekonstruktivna opozicija protiv BS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.9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Civilno društvo, analitičari Kosovo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.9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Ostalo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.9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Konstruktivna opozicija za BS Srbija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.6</a:t>
                      </a:r>
                    </a:p>
                  </a:txBody>
                  <a:tcPr marL="9525" marR="9525" marT="9525" marB="0"/>
                </a:tc>
              </a:tr>
              <a:tr h="33688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SAD u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Srbiji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Indeks </a:t>
            </a:r>
            <a:r>
              <a:rPr lang="en-US" dirty="0" smtClean="0"/>
              <a:t>NEGATIVNOG</a:t>
            </a:r>
            <a:r>
              <a:rPr lang="sr-Latn-RS" dirty="0" smtClean="0"/>
              <a:t> predstvljanja</a:t>
            </a:r>
            <a:br>
              <a:rPr lang="sr-Latn-RS" dirty="0" smtClean="0"/>
            </a:br>
            <a:r>
              <a:rPr lang="sr-Latn-RS" dirty="0" smtClean="0"/>
              <a:t>Srpska i albanska strana - kossev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Negativna</a:t>
                      </a:r>
                      <a:r>
                        <a:rPr lang="en-US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lista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900" b="1" dirty="0" smtClean="0">
                          <a:latin typeface="Arial"/>
                          <a:ea typeface="Calibri"/>
                          <a:cs typeface="Times New Roman"/>
                        </a:rPr>
                        <a:t>KoSSev</a:t>
                      </a:r>
                      <a:r>
                        <a:rPr lang="sr-Latn-RS" sz="900" b="1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državni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Srbije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23,1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0,6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0,9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Vlada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Predsednik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tela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Kosova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32,5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Konstruktivna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Nekonstruktivni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opozicija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BS Kosovo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latin typeface="Calibri"/>
                          <a:ea typeface="Calibri"/>
                          <a:cs typeface="Times New Roman"/>
                        </a:rPr>
                        <a:t>13,1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4000504"/>
            <a:ext cx="8458200" cy="2428891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2000" dirty="0" smtClean="0"/>
              <a:t>BIRO ZA DRUŠTVENA ISTRAŽIVANJA</a:t>
            </a:r>
            <a:br>
              <a:rPr lang="sr-Latn-RS" sz="2000" dirty="0" smtClean="0"/>
            </a:br>
            <a:r>
              <a:rPr lang="sr-Latn-RS" sz="2000" dirty="0" smtClean="0"/>
              <a:t>birodi</a:t>
            </a:r>
            <a:br>
              <a:rPr lang="sr-Latn-RS" sz="2000" dirty="0" smtClean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 smtClean="0"/>
              <a:t>palmotićeva 17, Beograd</a:t>
            </a:r>
            <a:br>
              <a:rPr lang="sr-Latn-RS" sz="2000" dirty="0" smtClean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 smtClean="0">
                <a:hlinkClick r:id="rId2"/>
              </a:rPr>
              <a:t>www.birodi.rs</a:t>
            </a: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1800" b="1" dirty="0" smtClean="0"/>
              <a:t>office</a:t>
            </a:r>
            <a:r>
              <a:rPr lang="en-US" sz="1800" b="1" dirty="0" smtClean="0"/>
              <a:t>@</a:t>
            </a:r>
            <a:r>
              <a:rPr lang="en-US" sz="1800" b="1" dirty="0" err="1" smtClean="0"/>
              <a:t>birodi.rs</a:t>
            </a:r>
            <a:r>
              <a:rPr lang="en-US" sz="1800" b="1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2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sr-Latn-RS" sz="3000" b="1" dirty="0" smtClean="0"/>
              <a:t>HVALA NA PAŽNJI!</a:t>
            </a:r>
            <a:endParaRPr lang="en-US" sz="3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U</a:t>
            </a:r>
            <a:r>
              <a:rPr lang="sr-Latn-RS" dirty="0" smtClean="0"/>
              <a:t>tvrditi način praćenja teme Briselskog sporazuma u medijima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sr-Latn-RS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r-Latn-RS" dirty="0" smtClean="0"/>
              <a:t>Zastupljenost teme u informativnim emisijama – broj i družina priloga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K</a:t>
            </a:r>
            <a:r>
              <a:rPr lang="sr-Latn-RS" dirty="0" smtClean="0"/>
              <a:t>arakter izveštavanja (žanrovska struktura, najave priloga, odnos prema temi)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T</a:t>
            </a:r>
            <a:r>
              <a:rPr lang="sr-Latn-RS" dirty="0" smtClean="0"/>
              <a:t>eme – opšti okvir u kome se izveštava i podteme – specifični delovi i sporazumi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P</a:t>
            </a:r>
            <a:r>
              <a:rPr lang="sr-Latn-RS" dirty="0" smtClean="0"/>
              <a:t>redstvljanja aktera – zastupljenost i tonalitet predstavljanja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P</a:t>
            </a:r>
            <a:r>
              <a:rPr lang="sr-Latn-RS" dirty="0" smtClean="0"/>
              <a:t>redstavnici vlasti iz Srbije i Kosova kada govore o Briselskom sporazumu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P</a:t>
            </a:r>
            <a:r>
              <a:rPr lang="sr-Latn-RS" dirty="0" smtClean="0"/>
              <a:t>redstavnici institucija koje regulišu/kontrolišu izborni proces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sr-Latn-RS" dirty="0" smtClean="0"/>
              <a:t>Političke partije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sr-Latn-RS" dirty="0" smtClean="0"/>
              <a:t>Stručnjaci/eksperti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sr-Latn-RS" dirty="0" smtClean="0"/>
              <a:t>Predstavnici civilnog društva</a:t>
            </a:r>
          </a:p>
          <a:p>
            <a:pPr marL="765810" lvl="1" indent="-256032">
              <a:buFont typeface="Wingdings 3"/>
              <a:buChar char=""/>
              <a:defRPr/>
            </a:pPr>
            <a:r>
              <a:rPr lang="en-US" dirty="0" smtClean="0"/>
              <a:t>J</a:t>
            </a:r>
            <a:r>
              <a:rPr lang="sr-Latn-RS" dirty="0" smtClean="0"/>
              <a:t>avne ličnosti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5929322" y="6072206"/>
            <a:ext cx="2895600" cy="2889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Biro za društvena istraživanja    www.birodi.rs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 smtClean="0"/>
              <a:t>C</a:t>
            </a:r>
            <a:r>
              <a:rPr lang="sr-Latn-RS" sz="3000" dirty="0" smtClean="0"/>
              <a:t>ilj monitoringa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RS" sz="2800" dirty="0" smtClean="0"/>
              <a:t>Vreme posvećeno Briselskom sporazumu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4923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547009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Trajanje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priloga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Ukupno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vreme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aktera</a:t>
                      </a:r>
                      <a:endParaRPr lang="en-US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RTV 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r-Latn-RS" sz="14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4:45:13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2:44:39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4:37:08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2:14:19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5:16:19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3:03:37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2:30:30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1:22:49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RTV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2:24:54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1:17:04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5:01:49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1:45:54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+mn-lt"/>
                          <a:ea typeface="Calibri"/>
                          <a:cs typeface="Times New Roman"/>
                        </a:rPr>
                        <a:t>Broj</a:t>
                      </a:r>
                      <a:r>
                        <a:rPr lang="en-US" sz="16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RS" sz="1600" b="1" dirty="0" smtClean="0">
                          <a:latin typeface="+mn-lt"/>
                          <a:ea typeface="Calibri"/>
                          <a:cs typeface="Times New Roman"/>
                        </a:rPr>
                        <a:t>članaka</a:t>
                      </a:r>
                      <a:endParaRPr lang="en-US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7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KoSSev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+mn-lt"/>
                          <a:ea typeface="Calibri"/>
                          <a:cs typeface="Times New Roman"/>
                        </a:rPr>
                        <a:t>241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Broj priloga po mediju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46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9"/>
                <a:gridCol w="2609859"/>
                <a:gridCol w="3181362"/>
              </a:tblGrid>
              <a:tr h="576860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Mediji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Broj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priloga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b="1" i="0" u="none" strike="noStrike" dirty="0" smtClean="0">
                          <a:latin typeface="Arial"/>
                        </a:rPr>
                        <a:t>%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Kontakt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Kosma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RTV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57686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RTK2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Statistika izveštavanja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518" cy="4543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2286016"/>
                <a:gridCol w="2500330"/>
                <a:gridCol w="2428892"/>
              </a:tblGrid>
              <a:tr h="649063"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Prosecno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trajanje</a:t>
                      </a:r>
                      <a:r>
                        <a:rPr lang="sr-Latn-R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priloga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Maksimaln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sr-Latn-R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trajanje priloga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Minimalno</a:t>
                      </a:r>
                      <a:r>
                        <a:rPr lang="sr-Latn-R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sr-Latn-RS" sz="14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trajanje priloga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0:01:16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0:06:35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0:01:34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0:07:00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0:01:28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0:12:02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0:04:07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0:03:39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Times New Roman"/>
                        </a:rPr>
                        <a:t>RTK</a:t>
                      </a:r>
                      <a:r>
                        <a:rPr lang="sr-Latn-RS" sz="140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smtClean="0"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0:01:52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0:05:57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0:00:19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Najava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2285992"/>
          <a:ext cx="8686799" cy="232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259"/>
                <a:gridCol w="1107090"/>
                <a:gridCol w="1107090"/>
                <a:gridCol w="1107090"/>
                <a:gridCol w="1107090"/>
                <a:gridCol w="1107090"/>
                <a:gridCol w="1107090"/>
              </a:tblGrid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postoji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najava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58,5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776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2800" dirty="0" smtClean="0"/>
              <a:t>Položaj teme “Briselski sporazumi”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9" y="1643050"/>
          <a:ext cx="8429684" cy="454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951"/>
                <a:gridCol w="1013819"/>
                <a:gridCol w="1013819"/>
                <a:gridCol w="1013819"/>
                <a:gridCol w="1013819"/>
                <a:gridCol w="1013819"/>
                <a:gridCol w="1013819"/>
                <a:gridCol w="1013819"/>
              </a:tblGrid>
              <a:tr h="6506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KoSSev</a:t>
                      </a:r>
                      <a:r>
                        <a:rPr lang="sr-Latn-RS" sz="14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Dominantno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Srednje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</a:tr>
              <a:tr h="1297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Spomenut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r-Latn-RS" dirty="0" smtClean="0"/>
              <a:t>Žanrovska struktura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4" cy="4390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680"/>
                <a:gridCol w="1072264"/>
                <a:gridCol w="1240972"/>
                <a:gridCol w="1240972"/>
                <a:gridCol w="1240972"/>
                <a:gridCol w="1240972"/>
                <a:gridCol w="1240972"/>
              </a:tblGrid>
              <a:tr h="5754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PULS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Most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plus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Kosma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KIM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RTK2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Vest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37,5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17,6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25,7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36,8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16,1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Izveštaj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Izveštaj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izjavama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61,2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>
                    <a:solidFill>
                      <a:srgbClr val="FFFF00"/>
                    </a:solidFill>
                  </a:tcPr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Reportaža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Intervju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KoSSev 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Vesti</a:t>
                      </a:r>
                      <a:endParaRPr lang="en-US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Iz albanske štampe</a:t>
                      </a:r>
                      <a:endParaRPr lang="en-US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</a:t>
                      </a:r>
                      <a:r>
                        <a:rPr lang="sr-Latn-R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rađanska stranica</a:t>
                      </a:r>
                      <a:endParaRPr lang="en-US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sr-Latn-RS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ntervjui </a:t>
                      </a:r>
                      <a:endParaRPr lang="en-US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  <a:tr h="4749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167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777" marR="7977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595</TotalTime>
  <Words>3090</Words>
  <Application>Microsoft Office PowerPoint</Application>
  <PresentationFormat>On-screen Show (4:3)</PresentationFormat>
  <Paragraphs>1812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Trek</vt:lpstr>
      <vt:lpstr>MONITORING MEDIJA</vt:lpstr>
      <vt:lpstr>PERIOD POSMATRANJA I UZORAK</vt:lpstr>
      <vt:lpstr>Cilj monitoringa</vt:lpstr>
      <vt:lpstr>Vreme posvećeno Briselskom sporazumu</vt:lpstr>
      <vt:lpstr>Broj priloga po mediju</vt:lpstr>
      <vt:lpstr>Statistika izveštavanja</vt:lpstr>
      <vt:lpstr>Najava</vt:lpstr>
      <vt:lpstr>Položaj teme “Briselski sporazumi”</vt:lpstr>
      <vt:lpstr>Žanrovska struktura</vt:lpstr>
      <vt:lpstr>Retoričke strategije</vt:lpstr>
      <vt:lpstr>Retorička sredstva</vt:lpstr>
      <vt:lpstr>Stav medija prema Briselskom procesu</vt:lpstr>
      <vt:lpstr>Konteksti </vt:lpstr>
      <vt:lpstr>Pozivanje na Normativni okvir</vt:lpstr>
      <vt:lpstr>Tematski okvir</vt:lpstr>
      <vt:lpstr>Konkretne teme</vt:lpstr>
      <vt:lpstr>Prepreke... </vt:lpstr>
      <vt:lpstr>Akteri o Briselskom sporazumu - TV</vt:lpstr>
      <vt:lpstr>Akteri o Briselskom sporazumu - KoSSev</vt:lpstr>
      <vt:lpstr>Srpsko-albanska strana</vt:lpstr>
      <vt:lpstr> index pozitivnog predstavljanja</vt:lpstr>
      <vt:lpstr>index pozitivnog predstavljanja - Kossev</vt:lpstr>
      <vt:lpstr>Indeks pozitivnog predstvljanja Srpska i albanska strana</vt:lpstr>
      <vt:lpstr>Indeks pozitivnog predstvljanja Srpska i albanska strana - kossev</vt:lpstr>
      <vt:lpstr>Indeks negativnog predstavljanja</vt:lpstr>
      <vt:lpstr>Indeks NEGATIVNOG predstvljanja Srpska i albanska strana</vt:lpstr>
      <vt:lpstr>Indeks NEGATIVNOG predstvljanja srpska i albanska strana - kossev</vt:lpstr>
      <vt:lpstr>Indeks NEGATIVNOG predstvljanja Srpska i albanska strana - kossev</vt:lpstr>
      <vt:lpstr>BIRO ZA DRUŠTVENA ISTRAŽIVANJA birodi  palmotićeva 17, Beograd  www.birodi.rs office@birodi.rs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MEDIJA</dc:title>
  <dc:creator>Birodi</dc:creator>
  <cp:lastModifiedBy>Pavle Dimitrijevic</cp:lastModifiedBy>
  <cp:revision>184</cp:revision>
  <dcterms:created xsi:type="dcterms:W3CDTF">2016-02-23T17:06:41Z</dcterms:created>
  <dcterms:modified xsi:type="dcterms:W3CDTF">2016-02-25T15:08:00Z</dcterms:modified>
</cp:coreProperties>
</file>