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302" r:id="rId3"/>
    <p:sldId id="303" r:id="rId4"/>
    <p:sldId id="283" r:id="rId5"/>
    <p:sldId id="285" r:id="rId6"/>
    <p:sldId id="282" r:id="rId7"/>
    <p:sldId id="287" r:id="rId8"/>
    <p:sldId id="259" r:id="rId9"/>
    <p:sldId id="288" r:id="rId10"/>
    <p:sldId id="260" r:id="rId11"/>
    <p:sldId id="289" r:id="rId12"/>
    <p:sldId id="262" r:id="rId13"/>
    <p:sldId id="290" r:id="rId14"/>
    <p:sldId id="263" r:id="rId15"/>
    <p:sldId id="274" r:id="rId16"/>
    <p:sldId id="295" r:id="rId17"/>
    <p:sldId id="265" r:id="rId18"/>
    <p:sldId id="291" r:id="rId19"/>
    <p:sldId id="266" r:id="rId20"/>
    <p:sldId id="298" r:id="rId21"/>
    <p:sldId id="281" r:id="rId22"/>
    <p:sldId id="296" r:id="rId23"/>
    <p:sldId id="279" r:id="rId24"/>
    <p:sldId id="278" r:id="rId25"/>
    <p:sldId id="299" r:id="rId26"/>
    <p:sldId id="267" r:id="rId27"/>
    <p:sldId id="268" r:id="rId28"/>
    <p:sldId id="269" r:id="rId29"/>
    <p:sldId id="271" r:id="rId30"/>
    <p:sldId id="272" r:id="rId31"/>
    <p:sldId id="275" r:id="rId32"/>
    <p:sldId id="276" r:id="rId33"/>
    <p:sldId id="293" r:id="rId34"/>
    <p:sldId id="300" r:id="rId35"/>
    <p:sldId id="301" r:id="rId36"/>
    <p:sldId id="294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9" autoAdjust="0"/>
    <p:restoredTop sz="93690" autoAdjust="0"/>
  </p:normalViewPr>
  <p:slideViewPr>
    <p:cSldViewPr>
      <p:cViewPr varScale="1">
        <p:scale>
          <a:sx n="64" d="100"/>
          <a:sy n="64" d="100"/>
        </p:scale>
        <p:origin x="-14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Birodi\Desktop\brisel\Ukrstanja%20za%20prezentaciju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Birodi\Desktop\brisel\Ukrstanja%20za%20prezentacij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view3D>
      <c:perspective val="30"/>
    </c:view3D>
    <c:plotArea>
      <c:layout/>
      <c:bar3DChart>
        <c:barDir val="col"/>
        <c:grouping val="clustered"/>
        <c:ser>
          <c:idx val="1"/>
          <c:order val="1"/>
          <c:tx>
            <c:strRef>
              <c:f>Sheet3!$E$6</c:f>
              <c:strCache>
                <c:ptCount val="1"/>
                <c:pt idx="0">
                  <c:v>Opozicija na Kosovu koja je protiv Briselskog procesa</c:v>
                </c:pt>
              </c:strCache>
            </c:strRef>
          </c:tx>
          <c:dLbls>
            <c:showVal val="1"/>
          </c:dLbls>
          <c:cat>
            <c:strRef>
              <c:f>Sheet3!$F$4:$I$4</c:f>
              <c:strCache>
                <c:ptCount val="4"/>
                <c:pt idx="0">
                  <c:v>RTS</c:v>
                </c:pt>
                <c:pt idx="1">
                  <c:v>PRVA</c:v>
                </c:pt>
                <c:pt idx="2">
                  <c:v>PINK</c:v>
                </c:pt>
                <c:pt idx="3">
                  <c:v>B92</c:v>
                </c:pt>
              </c:strCache>
            </c:strRef>
          </c:cat>
          <c:val>
            <c:numRef>
              <c:f>Sheet3!$F$6:$I$6</c:f>
              <c:numCache>
                <c:formatCode>General</c:formatCode>
                <c:ptCount val="4"/>
                <c:pt idx="0">
                  <c:v>5</c:v>
                </c:pt>
                <c:pt idx="1">
                  <c:v>0</c:v>
                </c:pt>
                <c:pt idx="2">
                  <c:v>5</c:v>
                </c:pt>
                <c:pt idx="3">
                  <c:v>6</c:v>
                </c:pt>
              </c:numCache>
            </c:numRef>
          </c:val>
        </c:ser>
        <c:ser>
          <c:idx val="0"/>
          <c:order val="0"/>
          <c:tx>
            <c:strRef>
              <c:f>Sheet3!$E$5</c:f>
              <c:strCache>
                <c:ptCount val="1"/>
                <c:pt idx="0">
                  <c:v>Vlada Kosova, Predsednik, organi i tela Kosova</c:v>
                </c:pt>
              </c:strCache>
            </c:strRef>
          </c:tx>
          <c:dLbls>
            <c:showVal val="1"/>
          </c:dLbls>
          <c:cat>
            <c:strRef>
              <c:f>Sheet3!$F$4:$I$4</c:f>
              <c:strCache>
                <c:ptCount val="4"/>
                <c:pt idx="0">
                  <c:v>RTS</c:v>
                </c:pt>
                <c:pt idx="1">
                  <c:v>PRVA</c:v>
                </c:pt>
                <c:pt idx="2">
                  <c:v>PINK</c:v>
                </c:pt>
                <c:pt idx="3">
                  <c:v>B92</c:v>
                </c:pt>
              </c:strCache>
            </c:strRef>
          </c:cat>
          <c:val>
            <c:numRef>
              <c:f>Sheet3!$F$5:$I$5</c:f>
              <c:numCache>
                <c:formatCode>General</c:formatCode>
                <c:ptCount val="4"/>
                <c:pt idx="0">
                  <c:v>37</c:v>
                </c:pt>
                <c:pt idx="1">
                  <c:v>33</c:v>
                </c:pt>
                <c:pt idx="2">
                  <c:v>60</c:v>
                </c:pt>
                <c:pt idx="3">
                  <c:v>31</c:v>
                </c:pt>
              </c:numCache>
            </c:numRef>
          </c:val>
        </c:ser>
        <c:shape val="cylinder"/>
        <c:axId val="60851328"/>
        <c:axId val="60852864"/>
        <c:axId val="0"/>
      </c:bar3DChart>
      <c:catAx>
        <c:axId val="60851328"/>
        <c:scaling>
          <c:orientation val="minMax"/>
        </c:scaling>
        <c:axPos val="b"/>
        <c:tickLblPos val="nextTo"/>
        <c:crossAx val="60852864"/>
        <c:crosses val="autoZero"/>
        <c:auto val="1"/>
        <c:lblAlgn val="ctr"/>
        <c:lblOffset val="100"/>
      </c:catAx>
      <c:valAx>
        <c:axId val="60852864"/>
        <c:scaling>
          <c:orientation val="minMax"/>
        </c:scaling>
        <c:axPos val="l"/>
        <c:majorGridlines/>
        <c:numFmt formatCode="General" sourceLinked="1"/>
        <c:tickLblPos val="nextTo"/>
        <c:crossAx val="60851328"/>
        <c:crosses val="autoZero"/>
        <c:crossBetween val="between"/>
      </c:valAx>
    </c:plotArea>
    <c:plotVisOnly val="1"/>
    <c:dispBlanksAs val="gap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Sheet2!$D$5</c:f>
              <c:strCache>
                <c:ptCount val="1"/>
                <c:pt idx="0">
                  <c:v>Prosečno pozitivno predstavljanje svih aktera u okviru Briselskog procesa</c:v>
                </c:pt>
              </c:strCache>
            </c:strRef>
          </c:tx>
          <c:dLbls>
            <c:showVal val="1"/>
          </c:dLbls>
          <c:cat>
            <c:strRef>
              <c:f>Sheet2!$E$4:$H$4</c:f>
              <c:strCache>
                <c:ptCount val="4"/>
                <c:pt idx="0">
                  <c:v>RTS</c:v>
                </c:pt>
                <c:pt idx="1">
                  <c:v>PRVA</c:v>
                </c:pt>
                <c:pt idx="2">
                  <c:v>PINK</c:v>
                </c:pt>
                <c:pt idx="3">
                  <c:v>B92</c:v>
                </c:pt>
              </c:strCache>
            </c:strRef>
          </c:cat>
          <c:val>
            <c:numRef>
              <c:f>Sheet2!$E$5:$H$5</c:f>
              <c:numCache>
                <c:formatCode>General</c:formatCode>
                <c:ptCount val="4"/>
                <c:pt idx="0">
                  <c:v>36</c:v>
                </c:pt>
                <c:pt idx="1">
                  <c:v>25</c:v>
                </c:pt>
                <c:pt idx="2">
                  <c:v>48</c:v>
                </c:pt>
                <c:pt idx="3">
                  <c:v>35</c:v>
                </c:pt>
              </c:numCache>
            </c:numRef>
          </c:val>
        </c:ser>
        <c:ser>
          <c:idx val="1"/>
          <c:order val="1"/>
          <c:tx>
            <c:strRef>
              <c:f>Sheet2!$D$6</c:f>
              <c:strCache>
                <c:ptCount val="1"/>
                <c:pt idx="0">
                  <c:v>Prosečno negativno predstavljanje svih aktera u okviru Briselskog procesa</c:v>
                </c:pt>
              </c:strCache>
            </c:strRef>
          </c:tx>
          <c:dLbls>
            <c:showVal val="1"/>
          </c:dLbls>
          <c:cat>
            <c:strRef>
              <c:f>Sheet2!$E$4:$H$4</c:f>
              <c:strCache>
                <c:ptCount val="4"/>
                <c:pt idx="0">
                  <c:v>RTS</c:v>
                </c:pt>
                <c:pt idx="1">
                  <c:v>PRVA</c:v>
                </c:pt>
                <c:pt idx="2">
                  <c:v>PINK</c:v>
                </c:pt>
                <c:pt idx="3">
                  <c:v>B92</c:v>
                </c:pt>
              </c:strCache>
            </c:strRef>
          </c:cat>
          <c:val>
            <c:numRef>
              <c:f>Sheet2!$E$6:$H$6</c:f>
              <c:numCache>
                <c:formatCode>General</c:formatCode>
                <c:ptCount val="4"/>
                <c:pt idx="0">
                  <c:v>15</c:v>
                </c:pt>
                <c:pt idx="1">
                  <c:v>9.3000000000000007</c:v>
                </c:pt>
                <c:pt idx="2">
                  <c:v>0.12000000000000002</c:v>
                </c:pt>
                <c:pt idx="3">
                  <c:v>9.3000000000000007</c:v>
                </c:pt>
              </c:numCache>
            </c:numRef>
          </c:val>
        </c:ser>
        <c:ser>
          <c:idx val="2"/>
          <c:order val="2"/>
          <c:tx>
            <c:strRef>
              <c:f>Sheet2!$D$7</c:f>
              <c:strCache>
                <c:ptCount val="1"/>
                <c:pt idx="0">
                  <c:v>Procenat pozitinvog predstavljanja vlasti kao aktera u okviru Briselskog procesa</c:v>
                </c:pt>
              </c:strCache>
            </c:strRef>
          </c:tx>
          <c:dLbls>
            <c:dLbl>
              <c:idx val="2"/>
              <c:layout>
                <c:manualLayout>
                  <c:x val="1.8390804597701199E-3"/>
                  <c:y val="6.8571428571428575E-2"/>
                </c:manualLayout>
              </c:layout>
              <c:showVal val="1"/>
            </c:dLbl>
            <c:showVal val="1"/>
          </c:dLbls>
          <c:cat>
            <c:strRef>
              <c:f>Sheet2!$E$4:$H$4</c:f>
              <c:strCache>
                <c:ptCount val="4"/>
                <c:pt idx="0">
                  <c:v>RTS</c:v>
                </c:pt>
                <c:pt idx="1">
                  <c:v>PRVA</c:v>
                </c:pt>
                <c:pt idx="2">
                  <c:v>PINK</c:v>
                </c:pt>
                <c:pt idx="3">
                  <c:v>B92</c:v>
                </c:pt>
              </c:strCache>
            </c:strRef>
          </c:cat>
          <c:val>
            <c:numRef>
              <c:f>Sheet2!$E$7:$H$7</c:f>
              <c:numCache>
                <c:formatCode>General</c:formatCode>
                <c:ptCount val="4"/>
                <c:pt idx="0">
                  <c:v>63</c:v>
                </c:pt>
                <c:pt idx="1">
                  <c:v>77</c:v>
                </c:pt>
                <c:pt idx="2">
                  <c:v>0.78</c:v>
                </c:pt>
                <c:pt idx="3">
                  <c:v>75</c:v>
                </c:pt>
              </c:numCache>
            </c:numRef>
          </c:val>
        </c:ser>
        <c:ser>
          <c:idx val="3"/>
          <c:order val="3"/>
          <c:tx>
            <c:strRef>
              <c:f>Sheet2!$D$8</c:f>
              <c:strCache>
                <c:ptCount val="1"/>
                <c:pt idx="0">
                  <c:v>Procenat negativnog predstavljanja vlasti kao aktera u okviru Briselskog procesa</c:v>
                </c:pt>
              </c:strCache>
            </c:strRef>
          </c:tx>
          <c:dLbls>
            <c:showVal val="1"/>
          </c:dLbls>
          <c:cat>
            <c:strRef>
              <c:f>Sheet2!$E$4:$H$4</c:f>
              <c:strCache>
                <c:ptCount val="4"/>
                <c:pt idx="0">
                  <c:v>RTS</c:v>
                </c:pt>
                <c:pt idx="1">
                  <c:v>PRVA</c:v>
                </c:pt>
                <c:pt idx="2">
                  <c:v>PINK</c:v>
                </c:pt>
                <c:pt idx="3">
                  <c:v>B92</c:v>
                </c:pt>
              </c:strCache>
            </c:strRef>
          </c:cat>
          <c:val>
            <c:numRef>
              <c:f>Sheet2!$E$8:$H$8</c:f>
              <c:numCache>
                <c:formatCode>General</c:formatCode>
                <c:ptCount val="4"/>
                <c:pt idx="0">
                  <c:v>4</c:v>
                </c:pt>
                <c:pt idx="1">
                  <c:v>0.9</c:v>
                </c:pt>
                <c:pt idx="2">
                  <c:v>0</c:v>
                </c:pt>
                <c:pt idx="3">
                  <c:v>0.4</c:v>
                </c:pt>
              </c:numCache>
            </c:numRef>
          </c:val>
        </c:ser>
        <c:axId val="62728064"/>
        <c:axId val="62729600"/>
      </c:barChart>
      <c:catAx>
        <c:axId val="62728064"/>
        <c:scaling>
          <c:orientation val="minMax"/>
        </c:scaling>
        <c:axPos val="b"/>
        <c:tickLblPos val="nextTo"/>
        <c:crossAx val="62729600"/>
        <c:crosses val="autoZero"/>
        <c:auto val="1"/>
        <c:lblAlgn val="ctr"/>
        <c:lblOffset val="100"/>
      </c:catAx>
      <c:valAx>
        <c:axId val="62729600"/>
        <c:scaling>
          <c:orientation val="minMax"/>
        </c:scaling>
        <c:axPos val="l"/>
        <c:majorGridlines/>
        <c:numFmt formatCode="General" sourceLinked="1"/>
        <c:tickLblPos val="nextTo"/>
        <c:crossAx val="62728064"/>
        <c:crosses val="autoZero"/>
        <c:crossBetween val="between"/>
      </c:valAx>
    </c:plotArea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0.66612</cdr:x>
      <cdr:y>0.11049</cdr:y>
    </cdr:from>
    <cdr:to>
      <cdr:x>0.96218</cdr:x>
      <cdr:y>0.36303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786478" y="500066"/>
          <a:ext cx="2571768" cy="114300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n-US" b="1" dirty="0" smtClean="0">
              <a:solidFill>
                <a:schemeClr val="accent2">
                  <a:lumMod val="75000"/>
                </a:schemeClr>
              </a:solidFill>
            </a:rPr>
            <a:t>X – </a:t>
          </a:r>
          <a:r>
            <a:rPr lang="en-US" b="1" dirty="0" err="1" smtClean="0">
              <a:solidFill>
                <a:schemeClr val="accent2">
                  <a:lumMod val="75000"/>
                </a:schemeClr>
              </a:solidFill>
            </a:rPr>
            <a:t>Kosovar</a:t>
          </a:r>
          <a:r>
            <a:rPr lang="en-US" b="1" dirty="0" smtClean="0">
              <a:solidFill>
                <a:schemeClr val="accent2">
                  <a:lumMod val="75000"/>
                </a:schemeClr>
              </a:solidFill>
            </a:rPr>
            <a:t> </a:t>
          </a:r>
          <a:r>
            <a:rPr lang="en-US" b="1" dirty="0" err="1" smtClean="0">
              <a:solidFill>
                <a:schemeClr val="accent2">
                  <a:lumMod val="75000"/>
                </a:schemeClr>
              </a:solidFill>
            </a:rPr>
            <a:t>oposition</a:t>
          </a:r>
          <a:r>
            <a:rPr lang="en-US" b="1" dirty="0" smtClean="0">
              <a:solidFill>
                <a:schemeClr val="accent2">
                  <a:lumMod val="75000"/>
                </a:schemeClr>
              </a:solidFill>
            </a:rPr>
            <a:t> against Brussels agreement</a:t>
          </a:r>
        </a:p>
        <a:p xmlns:a="http://schemas.openxmlformats.org/drawingml/2006/main">
          <a:endParaRPr lang="en-US" b="1" dirty="0">
            <a:solidFill>
              <a:schemeClr val="accent2">
                <a:lumMod val="75000"/>
              </a:schemeClr>
            </a:solidFill>
          </a:endParaRPr>
        </a:p>
        <a:p xmlns:a="http://schemas.openxmlformats.org/drawingml/2006/main">
          <a:r>
            <a:rPr lang="en-US" b="1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X – Kosovo Government, institutions and state bodies </a:t>
          </a:r>
          <a:endParaRPr lang="en-US" b="1" dirty="0">
            <a:solidFill>
              <a:schemeClr val="accent2">
                <a:lumMod val="40000"/>
                <a:lumOff val="60000"/>
              </a:scheme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0.4852</cdr:x>
      <cdr:y>0</cdr:y>
    </cdr:from>
    <cdr:to>
      <cdr:x>0.85527</cdr:x>
      <cdr:y>0.3946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4214842" y="0"/>
          <a:ext cx="3214710" cy="178595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n-US" b="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rPr>
            <a:t>X </a:t>
          </a:r>
          <a:r>
            <a:rPr lang="en-US" sz="1200" b="1" dirty="0" smtClean="0">
              <a:ln w="1905"/>
              <a:solidFill>
                <a:schemeClr val="bg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Average of positive presenting of all actors within the Brussels negotiations </a:t>
          </a:r>
        </a:p>
        <a:p xmlns:a="http://schemas.openxmlformats.org/drawingml/2006/main">
          <a:r>
            <a:rPr lang="en-US" sz="1200" b="1" dirty="0" smtClean="0">
              <a:ln w="1905"/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X Percentage of negative presenting of the government within the negotiations </a:t>
          </a:r>
        </a:p>
        <a:p xmlns:a="http://schemas.openxmlformats.org/drawingml/2006/main">
          <a:r>
            <a:rPr lang="en-US" sz="1200" b="1" dirty="0" smtClean="0">
              <a:ln w="1905"/>
              <a:solidFill>
                <a:schemeClr val="accent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x percentage of positive presentation of the government within the Brussels negotiations</a:t>
          </a:r>
        </a:p>
        <a:p xmlns:a="http://schemas.openxmlformats.org/drawingml/2006/main">
          <a:r>
            <a:rPr lang="en-US" sz="1200" b="1" dirty="0" smtClean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X average negative presentation of all actors within the Brussels negotiations </a:t>
          </a:r>
          <a:r>
            <a:rPr lang="en-US" sz="1200" b="1" dirty="0" smtClean="0">
              <a:ln w="1905"/>
              <a:solidFill>
                <a:schemeClr val="accent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endParaRPr lang="en-US" sz="1200" b="1" dirty="0">
            <a:ln w="1905"/>
            <a:solidFill>
              <a:schemeClr val="accent2">
                <a:lumMod val="60000"/>
                <a:lumOff val="40000"/>
              </a:schemeClr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  <a:p xmlns:a="http://schemas.openxmlformats.org/drawingml/2006/main">
          <a:endParaRPr lang="en-US" b="0" cap="none" spc="0" dirty="0">
            <a:ln w="10160">
              <a:solidFill>
                <a:schemeClr val="accent1"/>
              </a:solidFill>
              <a:prstDash val="solid"/>
            </a:ln>
            <a:solidFill>
              <a:srgbClr val="FFFF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BC915A-6D24-4ABD-8714-2BEFF01FD44D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84" y="2571744"/>
            <a:ext cx="6172200" cy="1894362"/>
          </a:xfrm>
        </p:spPr>
        <p:txBody>
          <a:bodyPr/>
          <a:lstStyle/>
          <a:p>
            <a:r>
              <a:rPr lang="en-US" dirty="0" smtClean="0"/>
              <a:t>MEDIA MONITORING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MEDIA COVERAGE OF THE BRUSSELS PROCESS</a:t>
            </a:r>
            <a:endParaRPr lang="sr-Latn-RS" dirty="0" smtClean="0"/>
          </a:p>
          <a:p>
            <a:r>
              <a:rPr lang="sr-Latn-RS" dirty="0" smtClean="0"/>
              <a:t>SEPTEMB</a:t>
            </a:r>
            <a:r>
              <a:rPr lang="en-US" dirty="0" smtClean="0"/>
              <a:t>E</a:t>
            </a:r>
            <a:r>
              <a:rPr lang="sr-Latn-RS" dirty="0" smtClean="0"/>
              <a:t>R – DECEMB</a:t>
            </a:r>
            <a:r>
              <a:rPr lang="en-US" dirty="0" smtClean="0"/>
              <a:t>E</a:t>
            </a:r>
            <a:r>
              <a:rPr lang="sr-Latn-RS" dirty="0" smtClean="0"/>
              <a:t>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Announcement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267728" cy="4375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192"/>
                <a:gridCol w="1285884"/>
                <a:gridCol w="1285884"/>
                <a:gridCol w="1285884"/>
                <a:gridCol w="1285884"/>
              </a:tblGrid>
              <a:tr h="14583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Is there an announcement?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</a:tr>
              <a:tr h="14583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51,5</a:t>
                      </a:r>
                    </a:p>
                  </a:txBody>
                  <a:tcPr marL="9525" marR="9525" marT="9525" marB="0" anchor="ctr"/>
                </a:tc>
              </a:tr>
              <a:tr h="14583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48,5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Announcement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2285992"/>
          <a:ext cx="8686799" cy="2328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4259"/>
                <a:gridCol w="1107090"/>
                <a:gridCol w="1107090"/>
                <a:gridCol w="1107090"/>
                <a:gridCol w="1107090"/>
                <a:gridCol w="1107090"/>
                <a:gridCol w="1107090"/>
              </a:tblGrid>
              <a:tr h="7762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Is there an announcement?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RTK2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7762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33,5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7762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66,5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41,5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61,2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49,2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48,7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PLACEMENT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THE “</a:t>
            </a:r>
            <a:r>
              <a:rPr lang="sr-Latn-RS" dirty="0" smtClean="0"/>
              <a:t>Br</a:t>
            </a:r>
            <a:r>
              <a:rPr lang="en-US" dirty="0" smtClean="0"/>
              <a:t>US</a:t>
            </a:r>
            <a:r>
              <a:rPr lang="sr-Latn-RS" dirty="0" smtClean="0"/>
              <a:t>sels</a:t>
            </a:r>
            <a:r>
              <a:rPr lang="en-US" dirty="0" smtClean="0"/>
              <a:t> AGREEMENTS” TOPIC in the report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186766" cy="4543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515"/>
                <a:gridCol w="1422026"/>
                <a:gridCol w="1320453"/>
                <a:gridCol w="1625173"/>
                <a:gridCol w="1523599"/>
              </a:tblGrid>
              <a:tr h="6506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</a:tr>
              <a:tr h="12975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Predominant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30,9</a:t>
                      </a:r>
                    </a:p>
                  </a:txBody>
                  <a:tcPr marL="9525" marR="9525" marT="9525" marB="0" anchor="ctr"/>
                </a:tc>
              </a:tr>
              <a:tr h="12975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Medium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11,8</a:t>
                      </a:r>
                    </a:p>
                  </a:txBody>
                  <a:tcPr marL="9525" marR="9525" marT="9525" marB="0" anchor="ctr"/>
                </a:tc>
              </a:tr>
              <a:tr h="12975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Mentioned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62,5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53,3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52,1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57,4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PLACEMENT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THE “</a:t>
            </a:r>
            <a:r>
              <a:rPr lang="sr-Latn-RS" dirty="0" smtClean="0"/>
              <a:t>Br</a:t>
            </a:r>
            <a:r>
              <a:rPr lang="en-US" dirty="0" smtClean="0"/>
              <a:t>US</a:t>
            </a:r>
            <a:r>
              <a:rPr lang="sr-Latn-RS" dirty="0" smtClean="0"/>
              <a:t>sels</a:t>
            </a:r>
            <a:r>
              <a:rPr lang="en-US" dirty="0" smtClean="0"/>
              <a:t> AGREEMENTS” TOPIC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9" y="1643050"/>
          <a:ext cx="8501123" cy="4543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3"/>
                <a:gridCol w="1202540"/>
                <a:gridCol w="1202540"/>
                <a:gridCol w="1202540"/>
                <a:gridCol w="1202540"/>
                <a:gridCol w="1202540"/>
                <a:gridCol w="1202540"/>
              </a:tblGrid>
              <a:tr h="6506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RTK2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975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Predominant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59,4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50,6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57,0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52,5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57,2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31,7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2975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Medium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18,2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975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Mentioned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33,1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GENRE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sr-Latn-RS" dirty="0" smtClean="0"/>
              <a:t>stru</a:t>
            </a:r>
            <a:r>
              <a:rPr lang="en-US" dirty="0" smtClean="0"/>
              <a:t>C</a:t>
            </a:r>
            <a:r>
              <a:rPr lang="sr-Latn-RS" dirty="0" smtClean="0"/>
              <a:t>tur</a:t>
            </a:r>
            <a:r>
              <a:rPr lang="en-US" dirty="0" smtClean="0"/>
              <a:t>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410605" cy="4186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2121"/>
                <a:gridCol w="1682121"/>
                <a:gridCol w="1682121"/>
                <a:gridCol w="1682121"/>
                <a:gridCol w="1682121"/>
              </a:tblGrid>
              <a:tr h="6977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</a:tr>
              <a:tr h="69770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News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9,7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23,3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22,5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16,2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69770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Report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</a:tr>
              <a:tr h="69770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Report with statements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65,3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66,7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69,0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61,8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69770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Reportage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14,7</a:t>
                      </a:r>
                    </a:p>
                  </a:txBody>
                  <a:tcPr marL="9525" marR="9525" marT="9525" marB="0" anchor="ctr"/>
                </a:tc>
              </a:tr>
              <a:tr h="69770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Interview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5,9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MEDIA Attitude towards the Brussels negotiations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800" cy="4518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1129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</a:tr>
              <a:tr h="11295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Affirmative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46,6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42,7</a:t>
                      </a:r>
                    </a:p>
                  </a:txBody>
                  <a:tcPr marL="9525" marR="9525" marT="9525" marB="0" anchor="ctr"/>
                </a:tc>
              </a:tr>
              <a:tr h="11295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Critical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22,7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16,9</a:t>
                      </a:r>
                    </a:p>
                  </a:txBody>
                  <a:tcPr marL="9525" marR="9525" marT="9525" marB="0" anchor="ctr"/>
                </a:tc>
              </a:tr>
              <a:tr h="112951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Informative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41,7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MEDIA Attitude towards the Brussels negotiations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3946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9866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PULS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Kontakt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Kosma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KIM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RTK2</a:t>
                      </a:r>
                    </a:p>
                  </a:txBody>
                  <a:tcPr marL="9525" marR="9525" marT="9525" marB="0" anchor="ctr"/>
                </a:tc>
              </a:tr>
              <a:tr h="9866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Affirmative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34,0</a:t>
                      </a:r>
                    </a:p>
                  </a:txBody>
                  <a:tcPr marL="9525" marR="9525" marT="9525" marB="0" anchor="ctr"/>
                </a:tc>
              </a:tr>
              <a:tr h="9866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Critical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24,7</a:t>
                      </a:r>
                    </a:p>
                  </a:txBody>
                  <a:tcPr marL="9525" marR="9525" marT="9525" marB="0" anchor="ctr"/>
                </a:tc>
              </a:tr>
              <a:tr h="9866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Informative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41,2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contexts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472516" cy="4767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1924"/>
                <a:gridCol w="1125148"/>
                <a:gridCol w="1125148"/>
                <a:gridCol w="1125148"/>
                <a:gridCol w="1125148"/>
              </a:tblGrid>
              <a:tr h="1978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PINK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B92</a:t>
                      </a:r>
                    </a:p>
                  </a:txBody>
                  <a:tcPr marL="9525" marR="9525" marT="9525" marB="0" anchor="b"/>
                </a:tc>
              </a:tr>
              <a:tr h="3451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Serbia’s Euro-integrations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36,1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23,9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35,3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internal political and economic issues across</a:t>
                      </a:r>
                      <a:r>
                        <a:rPr lang="en-US" sz="9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Kosovo</a:t>
                      </a:r>
                      <a:endParaRPr lang="en-US" sz="900" b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29,2</a:t>
                      </a: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16,7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28,2</a:t>
                      </a: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29,4</a:t>
                      </a: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Implementation of the agreed-upon issues</a:t>
                      </a:r>
                      <a:endParaRPr lang="en-US" sz="900" b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22,2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26,7</a:t>
                      </a: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27,9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status and status-related</a:t>
                      </a:r>
                      <a:r>
                        <a:rPr lang="en-US" sz="9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issues </a:t>
                      </a: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formation of army)</a:t>
                      </a:r>
                      <a:endParaRPr lang="en-US" sz="900" b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22,2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6,7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25,4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16,2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Negotiation process itself 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19,4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13,3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19,7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23,5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international organizations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(UNESCO/NATO/OSCE)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9,7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12,7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11,8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</a:t>
                      </a:r>
                      <a:r>
                        <a:rPr lang="en-US" sz="9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of internal political and economic issues of Serbia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5,6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2,8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4,4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regional</a:t>
                      </a:r>
                      <a:r>
                        <a:rPr lang="en-US" sz="9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political cooperation, regional stability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5,6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4,2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Kosovo’s Euro-integrations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2,8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5,9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regional economic development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2,8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political and economic issues in Northern Kosovo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political and economic issues in other Serb-inhabited areas</a:t>
                      </a:r>
                      <a:r>
                        <a:rPr lang="en-US" sz="9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in Kosovo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Context of reconciliation between Serbs and Albanians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1,5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relations between Serbia and</a:t>
                      </a:r>
                      <a:r>
                        <a:rPr lang="en-US" sz="9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Albania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1,5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9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Republic</a:t>
                      </a:r>
                      <a:r>
                        <a:rPr lang="en-US" sz="9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of Serbia’s property in </a:t>
                      </a: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Kosovo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6857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contexts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928670"/>
          <a:ext cx="8258204" cy="6019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420"/>
                <a:gridCol w="857256"/>
                <a:gridCol w="785818"/>
                <a:gridCol w="928694"/>
                <a:gridCol w="857256"/>
                <a:gridCol w="714380"/>
                <a:gridCol w="714380"/>
              </a:tblGrid>
              <a:tr h="222611"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Kontakt plus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RTK2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Implementation of the agreed-upon issues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43,2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42,4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27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Serbia’s Euro-integrations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14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internal political and economic issues across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Kosovo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42,4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46,1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Negotiation process itself 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10,2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789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international organizations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(UNESCO/NATO/OSCE)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241196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status and status-related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issues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formation of army)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14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political and economic issues in Northern Kosovo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14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of internal political and economic issues of Serbia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559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political and economic issues in other Serb-inhabited areas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in Kosovo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14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regional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political cooperation, regional stability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734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Context of reconciliation between Serbs and Albanians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14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Republic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of Serbia’s property in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Kosovo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7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Kosovo’s Euro-integrations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7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regional economic development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7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 of relations between Serbia and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Albania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sr-Latn-RS" dirty="0" smtClean="0"/>
              <a:t>T</a:t>
            </a:r>
            <a:r>
              <a:rPr lang="en-US" dirty="0" smtClean="0"/>
              <a:t>H</a:t>
            </a:r>
            <a:r>
              <a:rPr lang="sr-Latn-RS" dirty="0" smtClean="0"/>
              <a:t>emat</a:t>
            </a:r>
            <a:r>
              <a:rPr lang="en-US" dirty="0" smtClean="0"/>
              <a:t>IC Framework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482042" cy="4691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2886"/>
                <a:gridCol w="1107289"/>
                <a:gridCol w="1107289"/>
                <a:gridCol w="1107289"/>
                <a:gridCol w="1107289"/>
              </a:tblGrid>
              <a:tr h="558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</a:tr>
              <a:tr h="558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General narrative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 the Brussels Agreement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38,6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41,2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46,2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36,4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79213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General narrative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 the Brussels Agreement’s implementation </a:t>
                      </a:r>
                      <a:endParaRPr lang="en-US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20,6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16,7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6082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Concrete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examples of the Brussels Agreement’s implementation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38,2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30,8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29,9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558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Report from Brussels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meeting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0561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Report from 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other meetings concerning the negotiation process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558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Announcement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 Brussels meeting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7,8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sr-Latn-RS" b="1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Period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September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1–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December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31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2015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365760" indent="-256032">
              <a:buFont typeface="Wingdings 3"/>
              <a:buChar char="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Subject of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monitoring – central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news broadcasts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365760" indent="-256032">
              <a:buFont typeface="Wingdings 3"/>
              <a:buChar char="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Monitored media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RTS1, B92, RTV Pink, TV Prva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RTK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2, TV Puls, TV Most, TV MIR, Radio Kontakt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+,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Kosma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KoSSev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news p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ortal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MONITORING </a:t>
            </a:r>
            <a:r>
              <a:rPr lang="sr-Latn-RS" dirty="0" smtClean="0"/>
              <a:t>PERIOD </a:t>
            </a:r>
            <a:r>
              <a:rPr lang="en-US" dirty="0" smtClean="0"/>
              <a:t>AND</a:t>
            </a:r>
            <a:r>
              <a:rPr lang="sr-Latn-RS" dirty="0" smtClean="0"/>
              <a:t> </a:t>
            </a:r>
            <a:r>
              <a:rPr lang="en-US" dirty="0" smtClean="0"/>
              <a:t>SAMPLE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sr-Latn-RS" dirty="0" smtClean="0"/>
              <a:t>T</a:t>
            </a:r>
            <a:r>
              <a:rPr lang="en-US" dirty="0" smtClean="0"/>
              <a:t>H</a:t>
            </a:r>
            <a:r>
              <a:rPr lang="sr-Latn-RS" dirty="0" smtClean="0"/>
              <a:t>emat</a:t>
            </a:r>
            <a:r>
              <a:rPr lang="en-US" dirty="0" smtClean="0"/>
              <a:t>IC Framework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1" cy="4400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2886"/>
                <a:gridCol w="857256"/>
                <a:gridCol w="714380"/>
                <a:gridCol w="857256"/>
                <a:gridCol w="785818"/>
                <a:gridCol w="785818"/>
                <a:gridCol w="633387"/>
              </a:tblGrid>
              <a:tr h="50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RTK2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50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General narrative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 the Brussels Agreement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16,5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23,2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24,7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715006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General narrative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 the Brussels Agreement’s implementation </a:t>
                      </a:r>
                      <a:endParaRPr lang="en-US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31,8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7150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Concrete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examples of the Brussels Agreement’s implementation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32,3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00B0F0"/>
                    </a:solidFill>
                  </a:tcPr>
                </a:tc>
              </a:tr>
              <a:tr h="50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Report from Brussels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meeting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9533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Report from 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other meetings concerning the negotiation process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50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Announcement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 Brussels meeting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</a:t>
            </a:r>
            <a:r>
              <a:rPr lang="sr-Latn-RS" dirty="0" smtClean="0">
                <a:solidFill>
                  <a:schemeClr val="tx2"/>
                </a:solidFill>
              </a:rPr>
              <a:t>on</a:t>
            </a:r>
            <a:r>
              <a:rPr lang="en-US" dirty="0" smtClean="0">
                <a:solidFill>
                  <a:schemeClr val="tx2"/>
                </a:solidFill>
              </a:rPr>
              <a:t>C</a:t>
            </a:r>
            <a:r>
              <a:rPr lang="sr-Latn-RS" dirty="0" smtClean="0">
                <a:solidFill>
                  <a:schemeClr val="tx2"/>
                </a:solidFill>
              </a:rPr>
              <a:t>rete </a:t>
            </a:r>
            <a:r>
              <a:rPr lang="en-US" dirty="0" smtClean="0">
                <a:solidFill>
                  <a:schemeClr val="tx2"/>
                </a:solidFill>
              </a:rPr>
              <a:t>TOPICS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1514"/>
                <a:gridCol w="783429"/>
                <a:gridCol w="1140619"/>
                <a:gridCol w="1140619"/>
                <a:gridCol w="1140619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Association of Serb Municipalities (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stru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tur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adoption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of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do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ument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Chapter 35/Status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Energy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agreement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(EPS, KOSTT)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Gazivode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Vodoprivreda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Cultural heritage, demands for inclusion in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the Brussels negotiations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Freedom of movement/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Ibar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bridge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Status-related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issues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Telecommunications</a:t>
                      </a:r>
                      <a:r>
                        <a:rPr lang="en-US" sz="9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r>
                        <a:rPr lang="vi-VN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(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international dialing code</a:t>
                      </a:r>
                      <a:r>
                        <a:rPr lang="vi-VN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)</a:t>
                      </a:r>
                      <a:endParaRPr lang="vi-VN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Insurance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Agreements between chambers of commerce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Abolishment</a:t>
                      </a:r>
                      <a:r>
                        <a:rPr lang="en-US" sz="9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of Republic of Serbia’s institutions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in K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osovo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Private property of Serbs, property of the Serbian Orthodox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Church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missing persons,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air transport, rail transport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academic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degrees</a:t>
                      </a:r>
                      <a:r>
                        <a:rPr lang="en-US" sz="9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</a:t>
            </a:r>
            <a:r>
              <a:rPr lang="sr-Latn-RS" dirty="0" smtClean="0">
                <a:solidFill>
                  <a:schemeClr val="tx2"/>
                </a:solidFill>
              </a:rPr>
              <a:t>on</a:t>
            </a:r>
            <a:r>
              <a:rPr lang="en-US" dirty="0" smtClean="0">
                <a:solidFill>
                  <a:schemeClr val="tx2"/>
                </a:solidFill>
              </a:rPr>
              <a:t>C</a:t>
            </a:r>
            <a:r>
              <a:rPr lang="sr-Latn-RS" dirty="0" smtClean="0">
                <a:solidFill>
                  <a:schemeClr val="tx2"/>
                </a:solidFill>
              </a:rPr>
              <a:t>rete </a:t>
            </a:r>
            <a:r>
              <a:rPr lang="en-US" dirty="0" smtClean="0">
                <a:solidFill>
                  <a:schemeClr val="tx2"/>
                </a:solidFill>
              </a:rPr>
              <a:t>TOPICS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797" cy="533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4390"/>
                <a:gridCol w="642942"/>
                <a:gridCol w="928694"/>
                <a:gridCol w="714380"/>
                <a:gridCol w="642942"/>
                <a:gridCol w="571504"/>
                <a:gridCol w="561945"/>
              </a:tblGrid>
              <a:tr h="26855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RTV Plus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Kontakt Plus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RTV KiM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RTK2</a:t>
                      </a:r>
                    </a:p>
                  </a:txBody>
                  <a:tcPr marL="9525" marR="9525" marT="9525" marB="0" anchor="b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Association of Serb Municipalities (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stru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tur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adoption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of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do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ument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121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108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Cultural heritage, demands for inclusion in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the Brussels negotiations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Freedom of movement/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Ibar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bridge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rgbClr val="00B0F0"/>
                    </a:solidFill>
                  </a:tcPr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Chapter 35/Status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Energy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agreement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(EPS, KOSTT)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Gazivode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Vodoprivreda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Cadastre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Abolishment</a:t>
                      </a:r>
                      <a:r>
                        <a:rPr lang="en-US" sz="9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of Serbian institutions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in K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osovo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Privatization of major systems owned by the Republic of Serbia – property of the Republic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of Serbia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Judiciary </a:t>
                      </a:r>
                      <a:r>
                        <a:rPr lang="vi-VN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operation</a:t>
                      </a:r>
                      <a:r>
                        <a:rPr lang="en-US" sz="9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of courts</a:t>
                      </a:r>
                      <a:r>
                        <a:rPr lang="vi-VN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prosecution and other judicial outlets in Northern </a:t>
                      </a:r>
                      <a:r>
                        <a:rPr lang="vi-VN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Kosov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</a:t>
                      </a:r>
                      <a:r>
                        <a:rPr lang="vi-VN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vi-VN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Police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University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degrees</a:t>
                      </a:r>
                      <a:r>
                        <a:rPr lang="en-US" sz="9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studying, validation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Insurance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19578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Civil protection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Status-related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issues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</a:tr>
              <a:tr h="27617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Private property of Serbs, property of the Serbian Orthodox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Church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missing persons,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air transport, rail transport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academic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degrees</a:t>
                      </a:r>
                      <a:r>
                        <a:rPr lang="en-US" sz="9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Telecommunications</a:t>
                      </a:r>
                      <a:r>
                        <a:rPr lang="en-US" sz="9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r>
                        <a:rPr lang="vi-VN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(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international dialing code</a:t>
                      </a:r>
                      <a:r>
                        <a:rPr lang="vi-VN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)</a:t>
                      </a:r>
                      <a:endParaRPr lang="vi-VN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Registries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Agreements between chambers of commerce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Pension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fund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it-IT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Customs stamp</a:t>
                      </a:r>
                      <a:r>
                        <a:rPr lang="it-IT" sz="9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it-IT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(customs and borders)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Integrated border management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Work of local self-governments (establishment of administrative units according to Kosovo laws)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Unpublished matters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concerning the Brussels Agreement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0093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Technical dialogue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        referencing/Argumentation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59"/>
          <a:ext cx="8686802" cy="4446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0010"/>
                <a:gridCol w="1194198"/>
                <a:gridCol w="1194198"/>
                <a:gridCol w="1194198"/>
                <a:gridCol w="1194198"/>
              </a:tblGrid>
              <a:tr h="555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</a:tr>
              <a:tr h="55582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Reference to the Brussels Agreement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55582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No explicit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reference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55582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Reference to EU decisions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55582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Reference to Kosovo legislation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55582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Reference to decisions by the Government and central organs of Kosovo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555826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Reference to decisions by the Government and central organs of Serbia</a:t>
                      </a:r>
                      <a:endParaRPr lang="pl-PL" sz="1200" b="0" i="0" u="none" strike="noStrike" dirty="0" smtClean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55582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Reference to EU politicians’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statements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are the OBSTACLES </a:t>
            </a:r>
            <a:r>
              <a:rPr lang="en-US" dirty="0" smtClean="0">
                <a:solidFill>
                  <a:schemeClr val="tx1"/>
                </a:solidFill>
              </a:rPr>
              <a:t>to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chemeClr val="tx1"/>
                </a:solidFill>
              </a:rPr>
              <a:t>realization</a:t>
            </a:r>
            <a:r>
              <a:rPr lang="en-US" dirty="0" smtClean="0"/>
              <a:t> of Brussels negotiations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2" cy="4083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7134"/>
                <a:gridCol w="1229917"/>
                <a:gridCol w="1229917"/>
                <a:gridCol w="1229917"/>
                <a:gridCol w="1229917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Priština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EU,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Brussels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Statute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of the Association of Serb Municipalities 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Review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of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the Association of Serb Municipalities’ 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constitutionality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Kosovo opposition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Failure to implement the agreed-upon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issues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Chapter 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Status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of Kosovo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in the negotiations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Kosovo’s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application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for UNESCO membership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Government of Serbia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/>
              <a:t>obstacles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57"/>
          <a:ext cx="8686796" cy="4446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812"/>
                <a:gridCol w="1046164"/>
                <a:gridCol w="1046164"/>
                <a:gridCol w="1046164"/>
                <a:gridCol w="1046164"/>
                <a:gridCol w="1046164"/>
                <a:gridCol w="1046164"/>
              </a:tblGrid>
              <a:tr h="444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err="1">
                          <a:latin typeface="Arial"/>
                        </a:rPr>
                        <a:t>Puls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Most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Kontak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Kosma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KIM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RTK 2</a:t>
                      </a: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Priština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Statute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of the Association of Serb Municipalities 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Kosovo opposition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Government of Kosovo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Failure to implement the agreed-upon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issues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EU,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Brussels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Review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of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the Association of Serb Municipalities’ 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constitutionality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Kosovo’s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application</a:t>
                      </a:r>
                      <a:r>
                        <a:rPr lang="en-US" sz="9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for UNESCO membership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Serbia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5111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200" dirty="0" smtClean="0"/>
              <a:t> </a:t>
            </a:r>
            <a:r>
              <a:rPr lang="sr-Latn-RS" sz="2200" dirty="0" smtClean="0"/>
              <a:t>A</a:t>
            </a:r>
            <a:r>
              <a:rPr lang="en-US" sz="2200" dirty="0" smtClean="0"/>
              <a:t>c</a:t>
            </a:r>
            <a:r>
              <a:rPr lang="sr-Latn-RS" sz="2200" dirty="0" smtClean="0"/>
              <a:t>t</a:t>
            </a:r>
            <a:r>
              <a:rPr lang="en-US" sz="2200" dirty="0" smtClean="0"/>
              <a:t>o</a:t>
            </a:r>
            <a:r>
              <a:rPr lang="sr-Latn-RS" sz="2200" dirty="0" smtClean="0"/>
              <a:t>r</a:t>
            </a:r>
            <a:r>
              <a:rPr lang="en-US" sz="2200" dirty="0" smtClean="0"/>
              <a:t>s on the Brussels AGREEMENT</a:t>
            </a: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571480"/>
          <a:ext cx="8358246" cy="5635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5666"/>
                <a:gridCol w="950645"/>
                <a:gridCol w="950645"/>
                <a:gridCol w="950645"/>
                <a:gridCol w="950645"/>
              </a:tblGrid>
              <a:tr h="3162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RTS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PRVA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PINK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B92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Government of Serbia, President, Serbia’s state organs and bodies</a:t>
                      </a:r>
                      <a:endParaRPr lang="en-US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0:14:53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0:03:41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0:24:00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0:12:58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Constructive opposition to the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</a:t>
                      </a:r>
                      <a:r>
                        <a:rPr lang="en-US" sz="8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Serbia</a:t>
                      </a:r>
                      <a:endParaRPr lang="en-US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0:00:04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0:00:07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0:00:09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0:00:15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Unconstructive opposition to the B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8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Serbia</a:t>
                      </a:r>
                      <a:endParaRPr lang="en-US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0:00:49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0:00:10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Civil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society, analysts Serbia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0:02:30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0:00:57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0:01:42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0:03:34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35678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Church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0:00:21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0:00:43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Government of Kosovo, President, Kosovo’s  state organs and bodies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0:11:25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0:03:29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0:09:42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0:09:58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Constructive opposition to the BA Kosovo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Unconstructive opposition to the BA Kosovo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0:02:28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0:01:57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0:00:52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Civil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society, analysts Kosovo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0:00:07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0:00:31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0:01:07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EU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0:05:22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0:00:59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0:05:53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0:06:39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USA in Serbia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0:00:52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0:01:28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Russia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Serbs in</a:t>
                      </a:r>
                      <a:r>
                        <a:rPr lang="en-US" sz="8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800" baseline="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Kosovar</a:t>
                      </a:r>
                      <a:r>
                        <a:rPr lang="en-US" sz="8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institutions from local level to the parliament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0:01:43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0:00:19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0:01:57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0:03:29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Serbs</a:t>
                      </a: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in </a:t>
                      </a:r>
                      <a:r>
                        <a:rPr lang="en-US" sz="8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institutions</a:t>
                      </a:r>
                      <a:r>
                        <a:rPr lang="en-US" sz="8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scheduled for abolishment </a:t>
                      </a:r>
                      <a:endParaRPr lang="en-US" sz="800" b="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 fontAlgn="t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Journalists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0:03:59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0:04:30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0:04:15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0:08:09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International community</a:t>
                      </a:r>
                      <a:endParaRPr lang="vi-VN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0:00:30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0:01:07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0:00:51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Citizens</a:t>
                      </a:r>
                      <a:endParaRPr lang="vi-VN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0:02:09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0:00:20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0:00:03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29191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0:46:40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0:15:53 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0:52:37 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0:49:37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ctr">
              <a:lnSpc>
                <a:spcPct val="115000"/>
              </a:lnSpc>
              <a:spcBef>
                <a:spcPts val="0"/>
              </a:spcBef>
            </a:pPr>
            <a:r>
              <a:rPr lang="en-US" sz="1000" dirty="0" smtClean="0"/>
              <a:t>positive </a:t>
            </a:r>
            <a:r>
              <a:rPr lang="en-US" sz="1000" dirty="0" smtClean="0">
                <a:solidFill>
                  <a:schemeClr val="tx1"/>
                </a:solidFill>
              </a:rPr>
              <a:t>PRESENTATION INDEX </a:t>
            </a:r>
            <a:r>
              <a:rPr lang="sr-Latn-RS" sz="1000" dirty="0" smtClean="0"/>
              <a:t/>
            </a:r>
            <a:br>
              <a:rPr lang="sr-Latn-RS" sz="1000" dirty="0" smtClean="0"/>
            </a:br>
            <a:r>
              <a:rPr lang="sr-Latn-RS" sz="1000" dirty="0" smtClean="0"/>
              <a:t>(o </a:t>
            </a:r>
            <a:r>
              <a:rPr lang="en-US" sz="1000" dirty="0" smtClean="0"/>
              <a:t>– low; </a:t>
            </a:r>
            <a:r>
              <a:rPr lang="sr-Latn-RS" sz="1000" dirty="0" smtClean="0"/>
              <a:t>1 </a:t>
            </a:r>
            <a:r>
              <a:rPr lang="en-US" sz="1000" dirty="0" smtClean="0"/>
              <a:t>– high)</a:t>
            </a:r>
            <a:endParaRPr lang="en-US" sz="1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001056" cy="5362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6348"/>
                <a:gridCol w="978677"/>
                <a:gridCol w="978677"/>
                <a:gridCol w="978677"/>
                <a:gridCol w="978677"/>
              </a:tblGrid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RTS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PRVA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PINK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B92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Government of Serbia, President, Serbia’s state organs and bodies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Arial"/>
                          <a:ea typeface="Calibri"/>
                          <a:cs typeface="Times New Roman"/>
                        </a:rPr>
                        <a:t>63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Arial"/>
                          <a:ea typeface="Calibri"/>
                          <a:cs typeface="Times New Roman"/>
                        </a:rPr>
                        <a:t>0,77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Arial"/>
                          <a:ea typeface="Calibri"/>
                          <a:cs typeface="Times New Roman"/>
                        </a:rPr>
                        <a:t>0,78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Arial"/>
                          <a:ea typeface="Calibri"/>
                          <a:cs typeface="Times New Roman"/>
                        </a:rPr>
                        <a:t>0,75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Constructive opposition to the BA Serbia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0,33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Unconstructive opposition to the BA Serbia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Civil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society, analysts Serbia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0,065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Church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Government of Kosovo, President, Kosovo’s state organs and bodies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0,17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0,062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Constructive opposition to the BA Kosovo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54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Unconstructive opposition to the BA Kosovo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0,26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0,87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0,29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0,64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Civil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society, analysts Kosovo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0!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0,36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EU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0,19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0,34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USA in Serbia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0,21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0,62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0,034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Serbs in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baseline="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Kosovar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institutions from local level to the parliament 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0,47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0,63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Institutions</a:t>
                      </a:r>
                      <a:r>
                        <a:rPr lang="en-US" sz="9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scheduled for abolishment </a:t>
                      </a:r>
                      <a:endParaRPr lang="en-US" sz="900" b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Journalists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International community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0,35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0,89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0,65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Citizens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0,87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Positive presentation I</a:t>
            </a:r>
            <a:r>
              <a:rPr lang="sr-Latn-RS" dirty="0" smtClean="0">
                <a:solidFill>
                  <a:schemeClr val="tx1"/>
                </a:solidFill>
              </a:rPr>
              <a:t>nde</a:t>
            </a:r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sr-Latn-RS" dirty="0" smtClean="0">
                <a:solidFill>
                  <a:schemeClr val="tx1"/>
                </a:solidFill>
              </a:rPr>
              <a:t/>
            </a:r>
            <a:br>
              <a:rPr lang="sr-Latn-RS" dirty="0" smtClean="0">
                <a:solidFill>
                  <a:schemeClr val="tx1"/>
                </a:solidFill>
              </a:rPr>
            </a:br>
            <a:r>
              <a:rPr lang="sr-Latn-RS" dirty="0" smtClean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E</a:t>
            </a:r>
            <a:r>
              <a:rPr lang="sr-Latn-RS" dirty="0" smtClean="0">
                <a:solidFill>
                  <a:schemeClr val="tx1"/>
                </a:solidFill>
              </a:rPr>
              <a:t>r</a:t>
            </a:r>
            <a:r>
              <a:rPr lang="en-US" dirty="0" err="1" smtClean="0">
                <a:solidFill>
                  <a:schemeClr val="tx1"/>
                </a:solidFill>
              </a:rPr>
              <a:t>Bian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sr-Latn-RS" dirty="0" smtClean="0">
                <a:solidFill>
                  <a:schemeClr val="tx1"/>
                </a:solidFill>
              </a:rPr>
              <a:t>alban</a:t>
            </a:r>
            <a:r>
              <a:rPr lang="en-US" dirty="0" err="1" smtClean="0">
                <a:solidFill>
                  <a:schemeClr val="tx1"/>
                </a:solidFill>
              </a:rPr>
              <a:t>ian</a:t>
            </a:r>
            <a:r>
              <a:rPr lang="en-US" dirty="0" smtClean="0">
                <a:solidFill>
                  <a:schemeClr val="tx1"/>
                </a:solidFill>
              </a:rPr>
              <a:t> Side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57157" y="1554163"/>
          <a:ext cx="8634442" cy="5121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/>
                <a:gridCol w="928694"/>
                <a:gridCol w="928694"/>
                <a:gridCol w="610538"/>
                <a:gridCol w="1737360"/>
              </a:tblGrid>
              <a:tr h="282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Government of Serbia, President, Serbia’s state organs and bodies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0:14:53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0:03:41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0:24:00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0:12:58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Constructive opposition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to the BA in Serbia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0:00:04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0:00:07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0:00:09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0:00:15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Unconstructive opposition to the BA in Serbia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0:00:49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Government of Kosovo, President, Kosovo’s state organs and bodies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0:11:25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0:03:29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0:09:42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0:09:58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Constructive opposition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to the BA in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Kosovo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Unconstructive opposition to the BA in Kosovo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0:02:28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0:00:15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0:01:57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0:00:52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rb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 in K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osov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ar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institutions from local level to the parliament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0:01:43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0:00:19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0:01:57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0:03:29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Serbs in i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nstitutions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scheduled for abolishment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Government of Serbia, President, Serbia’s state organs and bodies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0,63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0,78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0,77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0,75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Constructive opposition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to the BA in Serbia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0,33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Unconstructive opposition to the BA in Serbia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Government of Kosovo, President, Kosovo’s state organs and bodies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0,17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0,06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0,12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0,12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Constructive opposition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to the BA in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Kosovo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Unconstructive opposition to the BA in Kosovo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0,26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0,87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0,635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rb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 in K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osov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ar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institutions from local level to the parliament</a:t>
                      </a:r>
                      <a:endParaRPr lang="pl-PL" sz="10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t"/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0,47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0,63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28275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nstitutions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scheduled for abolishment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RS" sz="1400" dirty="0" smtClean="0"/>
              <a:t>NEGATIV</a:t>
            </a:r>
            <a:r>
              <a:rPr lang="en-US" sz="1400" dirty="0" smtClean="0"/>
              <a:t>e presentation index </a:t>
            </a:r>
            <a:r>
              <a:rPr lang="sr-Latn-RS" sz="1400" dirty="0" smtClean="0"/>
              <a:t/>
            </a:r>
            <a:br>
              <a:rPr lang="sr-Latn-RS" sz="1400" dirty="0" smtClean="0"/>
            </a:br>
            <a:r>
              <a:rPr lang="sr-Latn-RS" sz="1400" dirty="0" smtClean="0"/>
              <a:t>(o</a:t>
            </a:r>
            <a:r>
              <a:rPr lang="en-US" sz="1400" dirty="0" smtClean="0"/>
              <a:t> – low; </a:t>
            </a:r>
            <a:r>
              <a:rPr lang="sr-Latn-RS" sz="1400" dirty="0" smtClean="0"/>
              <a:t>1 </a:t>
            </a:r>
            <a:r>
              <a:rPr lang="en-US" sz="1400" dirty="0" smtClean="0"/>
              <a:t>– high</a:t>
            </a:r>
            <a:r>
              <a:rPr lang="sr-Latn-RS" sz="1400" dirty="0" smtClean="0"/>
              <a:t>)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410604" cy="4732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5036"/>
                <a:gridCol w="1107410"/>
                <a:gridCol w="937040"/>
                <a:gridCol w="1277781"/>
                <a:gridCol w="1533337"/>
              </a:tblGrid>
              <a:tr h="278374"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RTS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PRVA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PINK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B92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Government of Serbia, President, Serbia’s state organs and bodies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Constructive opposition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to the BA in Serbia 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Unconstructive opposition to the BA in Serbia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Civil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society, analysts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Serbia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Church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Government of Kosovo, President, Kosovo’s state organs and bodies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0,37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0,33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0,31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Constructive opposition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to the BA in 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Kosovo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Unconstructive opposition to the BA in Kosovo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Civil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society, analysts Kosovo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EU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0,21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0,077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USA in Serbia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0,15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rb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 in K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osov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ar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institutions from local level to the parliament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nstitutions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scheduled for abolishment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Journalists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0,046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International community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0,43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0,074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0,33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Citizens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Arial"/>
                          <a:ea typeface="Calibri"/>
                          <a:cs typeface="Times New Roman"/>
                        </a:rPr>
                        <a:t>0,13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55000" lnSpcReduction="20000"/>
          </a:bodyPr>
          <a:lstStyle/>
          <a:p>
            <a:pPr marL="365760" indent="-256032">
              <a:buNone/>
              <a:defRPr/>
            </a:pPr>
            <a:r>
              <a:rPr lang="en-US" dirty="0" smtClean="0"/>
              <a:t>Establishing  the manner of monitoring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sr-Latn-RS" dirty="0" smtClean="0"/>
              <a:t>t</a:t>
            </a:r>
            <a:r>
              <a:rPr lang="en-US" dirty="0" smtClean="0"/>
              <a:t>he topic of the Brussels Agreement in the media </a:t>
            </a:r>
            <a:endParaRPr lang="sr-Latn-RS" dirty="0" smtClean="0"/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sr-Latn-RS" dirty="0" smtClean="0"/>
          </a:p>
          <a:p>
            <a:pPr marL="365760" indent="-256032">
              <a:buFontTx/>
              <a:buChar char="-"/>
              <a:defRPr/>
            </a:pPr>
            <a:r>
              <a:rPr lang="en-US" dirty="0" smtClean="0"/>
              <a:t>Presence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the topic in news broadcasts</a:t>
            </a:r>
            <a:r>
              <a:rPr lang="sr-Latn-RS" dirty="0" smtClean="0"/>
              <a:t>–</a:t>
            </a:r>
            <a:r>
              <a:rPr lang="en-US" dirty="0" smtClean="0"/>
              <a:t>number and duration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reports</a:t>
            </a:r>
            <a:endParaRPr lang="sr-Latn-RS" dirty="0" smtClean="0"/>
          </a:p>
          <a:p>
            <a:pPr marL="365760" indent="-256032">
              <a:buFontTx/>
              <a:buChar char="-"/>
              <a:defRPr/>
            </a:pPr>
            <a:r>
              <a:rPr lang="en-US" dirty="0" smtClean="0"/>
              <a:t>Disposition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the reporting </a:t>
            </a:r>
            <a:r>
              <a:rPr lang="sr-Latn-RS" dirty="0" smtClean="0"/>
              <a:t>(</a:t>
            </a:r>
            <a:r>
              <a:rPr lang="en-US" dirty="0" smtClean="0"/>
              <a:t>genre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sr-Latn-RS" dirty="0" smtClean="0"/>
              <a:t>stru</a:t>
            </a:r>
            <a:r>
              <a:rPr lang="en-US" dirty="0" smtClean="0"/>
              <a:t>c</a:t>
            </a:r>
            <a:r>
              <a:rPr lang="sr-Latn-RS" dirty="0" smtClean="0"/>
              <a:t>tur</a:t>
            </a:r>
            <a:r>
              <a:rPr lang="en-US" dirty="0" smtClean="0"/>
              <a:t>e</a:t>
            </a:r>
            <a:r>
              <a:rPr lang="sr-Latn-RS" dirty="0" smtClean="0"/>
              <a:t>,</a:t>
            </a:r>
            <a:r>
              <a:rPr lang="en-US" dirty="0" smtClean="0"/>
              <a:t> announcements of reports</a:t>
            </a:r>
            <a:r>
              <a:rPr lang="sr-Latn-RS" dirty="0" smtClean="0"/>
              <a:t>, </a:t>
            </a:r>
            <a:r>
              <a:rPr lang="en-US" dirty="0" smtClean="0"/>
              <a:t>attitude towards the topic</a:t>
            </a:r>
            <a:r>
              <a:rPr lang="sr-Latn-RS" dirty="0" smtClean="0"/>
              <a:t>)</a:t>
            </a:r>
          </a:p>
          <a:p>
            <a:pPr marL="365760" indent="-256032">
              <a:buFontTx/>
              <a:buChar char="-"/>
              <a:defRPr/>
            </a:pPr>
            <a:r>
              <a:rPr lang="en-US" dirty="0" smtClean="0"/>
              <a:t>Topics </a:t>
            </a:r>
            <a:r>
              <a:rPr lang="sr-Latn-RS" dirty="0" smtClean="0"/>
              <a:t>– </a:t>
            </a:r>
            <a:r>
              <a:rPr lang="en-US" dirty="0" smtClean="0"/>
              <a:t>general framework of the reporting and subtopics </a:t>
            </a:r>
            <a:r>
              <a:rPr lang="sr-Latn-RS" dirty="0" smtClean="0"/>
              <a:t>– specifi</a:t>
            </a:r>
            <a:r>
              <a:rPr lang="en-US" dirty="0" smtClean="0"/>
              <a:t>c</a:t>
            </a:r>
            <a:r>
              <a:rPr lang="sr-Latn-RS" dirty="0" smtClean="0"/>
              <a:t> </a:t>
            </a:r>
            <a:r>
              <a:rPr lang="en-US" dirty="0" smtClean="0"/>
              <a:t>parts and agreements</a:t>
            </a:r>
            <a:endParaRPr lang="sr-Latn-RS" dirty="0" smtClean="0"/>
          </a:p>
          <a:p>
            <a:pPr marL="365760" indent="-256032">
              <a:buFontTx/>
              <a:buChar char="-"/>
              <a:defRPr/>
            </a:pPr>
            <a:r>
              <a:rPr lang="en-US" dirty="0" smtClean="0"/>
              <a:t>Depiction of the actors </a:t>
            </a:r>
            <a:r>
              <a:rPr lang="sr-Latn-RS" dirty="0" smtClean="0"/>
              <a:t>– </a:t>
            </a:r>
            <a:r>
              <a:rPr lang="en-US" dirty="0" smtClean="0"/>
              <a:t>representation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</a:t>
            </a:r>
            <a:r>
              <a:rPr lang="sr-Latn-RS" dirty="0" smtClean="0"/>
              <a:t> </a:t>
            </a:r>
            <a:r>
              <a:rPr lang="en-US" dirty="0" smtClean="0"/>
              <a:t>tone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depiction</a:t>
            </a:r>
          </a:p>
          <a:p>
            <a:pPr marL="765810" lvl="1" indent="-256032">
              <a:buFont typeface="Wingdings 3"/>
              <a:buChar char=""/>
              <a:defRPr/>
            </a:pPr>
            <a:r>
              <a:rPr lang="en-US" dirty="0" smtClean="0"/>
              <a:t>Serbian and </a:t>
            </a:r>
            <a:r>
              <a:rPr lang="en-US" dirty="0" err="1" smtClean="0"/>
              <a:t>Kosovar</a:t>
            </a:r>
            <a:r>
              <a:rPr lang="en-US" dirty="0" smtClean="0"/>
              <a:t> government representatives when discussing the Brussels Agreement</a:t>
            </a:r>
            <a:endParaRPr lang="sr-Latn-RS" dirty="0" smtClean="0"/>
          </a:p>
          <a:p>
            <a:pPr marL="765810" lvl="1" indent="-256032">
              <a:buFont typeface="Wingdings 3"/>
              <a:buChar char=""/>
              <a:defRPr/>
            </a:pPr>
            <a:r>
              <a:rPr lang="en-US" dirty="0" smtClean="0"/>
              <a:t>Representatives of </a:t>
            </a:r>
            <a:r>
              <a:rPr lang="sr-Latn-RS" dirty="0" smtClean="0"/>
              <a:t>institu</a:t>
            </a:r>
            <a:r>
              <a:rPr lang="en-US" dirty="0" err="1" smtClean="0"/>
              <a:t>tions</a:t>
            </a:r>
            <a:r>
              <a:rPr lang="en-US" dirty="0" smtClean="0"/>
              <a:t> regulating</a:t>
            </a:r>
            <a:r>
              <a:rPr lang="sr-Latn-RS" dirty="0" smtClean="0"/>
              <a:t>/</a:t>
            </a:r>
            <a:r>
              <a:rPr lang="en-US" dirty="0" smtClean="0"/>
              <a:t>controlling the election process</a:t>
            </a:r>
            <a:endParaRPr lang="sr-Latn-RS" dirty="0" smtClean="0"/>
          </a:p>
          <a:p>
            <a:pPr marL="765810" lvl="1" indent="-256032">
              <a:buFont typeface="Wingdings 3"/>
              <a:buChar char=""/>
              <a:defRPr/>
            </a:pPr>
            <a:r>
              <a:rPr lang="sr-Latn-RS" dirty="0" smtClean="0"/>
              <a:t>Politi</a:t>
            </a:r>
            <a:r>
              <a:rPr lang="en-US" dirty="0" smtClean="0"/>
              <a:t>cal parties </a:t>
            </a:r>
            <a:endParaRPr lang="sr-Latn-RS" dirty="0" smtClean="0"/>
          </a:p>
          <a:p>
            <a:pPr marL="765810" lvl="1" indent="-256032">
              <a:buFont typeface="Wingdings 3"/>
              <a:buChar char=""/>
              <a:defRPr/>
            </a:pPr>
            <a:r>
              <a:rPr lang="en-US" dirty="0" smtClean="0"/>
              <a:t>Experts </a:t>
            </a:r>
          </a:p>
          <a:p>
            <a:pPr marL="765810" lvl="1" indent="-256032">
              <a:buFont typeface="Wingdings 3"/>
              <a:buChar char=""/>
              <a:defRPr/>
            </a:pPr>
            <a:r>
              <a:rPr lang="en-US" dirty="0" smtClean="0"/>
              <a:t>Civil society representatives </a:t>
            </a:r>
            <a:endParaRPr lang="sr-Latn-RS" dirty="0" smtClean="0"/>
          </a:p>
          <a:p>
            <a:pPr marL="765810" lvl="1" indent="-256032">
              <a:buFont typeface="Wingdings 3"/>
              <a:buChar char=""/>
              <a:defRPr/>
            </a:pPr>
            <a:r>
              <a:rPr lang="en-US" dirty="0" smtClean="0"/>
              <a:t>Public figures</a:t>
            </a:r>
            <a:endParaRPr lang="sr-Latn-R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5929322" y="6072206"/>
            <a:ext cx="2895600" cy="2889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Bureau for Social Research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www.birodi.rs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000" dirty="0" smtClean="0"/>
              <a:t>M</a:t>
            </a:r>
            <a:r>
              <a:rPr lang="sr-Latn-RS" sz="3000" dirty="0" smtClean="0"/>
              <a:t>onitoring</a:t>
            </a:r>
            <a:r>
              <a:rPr lang="en-US" sz="3000" dirty="0" smtClean="0"/>
              <a:t> OBJECTIVE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Negative presentation </a:t>
            </a:r>
            <a:r>
              <a:rPr lang="sr-Latn-RS" dirty="0" smtClean="0"/>
              <a:t>Inde</a:t>
            </a:r>
            <a:r>
              <a:rPr lang="en-US" dirty="0" smtClean="0"/>
              <a:t>x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S</a:t>
            </a:r>
            <a:r>
              <a:rPr lang="en-US" dirty="0" smtClean="0"/>
              <a:t>e</a:t>
            </a:r>
            <a:r>
              <a:rPr lang="sr-Latn-RS" dirty="0" smtClean="0"/>
              <a:t>r</a:t>
            </a:r>
            <a:r>
              <a:rPr lang="en-US" dirty="0" err="1" smtClean="0"/>
              <a:t>bian</a:t>
            </a:r>
            <a:r>
              <a:rPr lang="en-US" dirty="0" smtClean="0"/>
              <a:t> and </a:t>
            </a:r>
            <a:r>
              <a:rPr lang="sr-Latn-RS" dirty="0" smtClean="0"/>
              <a:t>alban</a:t>
            </a:r>
            <a:r>
              <a:rPr lang="en-US" dirty="0" err="1" smtClean="0"/>
              <a:t>ian</a:t>
            </a:r>
            <a:r>
              <a:rPr lang="en-US" dirty="0" smtClean="0"/>
              <a:t> side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5002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696"/>
                <a:gridCol w="1247776"/>
                <a:gridCol w="1247776"/>
                <a:gridCol w="1247776"/>
                <a:gridCol w="1247776"/>
              </a:tblGrid>
              <a:tr h="3136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Government of Serbia, President, Serbia’s state organs and bodies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0:14:53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0:03:41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0:24:00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0:12:58</a:t>
                      </a:r>
                    </a:p>
                  </a:txBody>
                  <a:tcPr marL="9525" marR="9525" marT="9525" marB="0" anchor="ctr"/>
                </a:tc>
              </a:tr>
              <a:tr h="3136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Constructive opposition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to the BA in Serbia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0:00:04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0:00:07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0:00:09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0:00:15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3136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Unconstructive opposition to the BA in Serbia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0:00:49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3136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Government of Kosovo, President, Kosovo’s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state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organs and bodies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0:11:25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0:03:29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0:09:42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0:09:58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3136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Constructive opposition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to the BA in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Kosovo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3136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Unconstructive opposition to the BA in Kosovo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0:02:28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0:00:15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0:01:57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0:00:52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3136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Serbs in </a:t>
                      </a:r>
                      <a:r>
                        <a:rPr lang="en-US" sz="1000" b="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Kosovar</a:t>
                      </a: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institutions from local level to the parliament </a:t>
                      </a:r>
                      <a:endParaRPr lang="en-US" sz="1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0:01:43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0:00:19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0:01:57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0:03:29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31363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Serbs in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Times New Roman"/>
                        </a:rPr>
                        <a:t>i</a:t>
                      </a: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nstitutions</a:t>
                      </a:r>
                      <a:r>
                        <a:rPr lang="en-US" sz="10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scheduled for abolishment </a:t>
                      </a:r>
                      <a:endParaRPr lang="en-US" sz="1000" b="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3136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RTS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PRVA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PINK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B92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136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Government of Serbia, President, Serbia’s state organs and bodies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0,009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0,004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0,004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136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Constructive opposition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to the BA in Serbia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136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Unconstructive opposition to the BA in Serbia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136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Government of Kosovo, President, Kosovo’s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state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organs and bodies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0,37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0,33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0,31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951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Constructive opposition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to the BA in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Kosovo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136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Unconstructive opposition to the BA in Kosovo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0,05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0,05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0,058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3136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Serbs in </a:t>
                      </a:r>
                      <a:r>
                        <a:rPr lang="en-US" sz="1000" b="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Kosovar</a:t>
                      </a: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institutions from local level to the parliament </a:t>
                      </a:r>
                      <a:endParaRPr lang="en-US" sz="1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800" dirty="0" smtClean="0"/>
              <a:t>Percentage of negative presentation of government and opposition in </a:t>
            </a:r>
            <a:r>
              <a:rPr lang="en-US" sz="2800" dirty="0" err="1" smtClean="0"/>
              <a:t>kosovo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14282" y="1500174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smtClean="0"/>
              <a:t>All actors </a:t>
            </a:r>
            <a:r>
              <a:rPr lang="sr-Cyrl-RS" sz="2800" dirty="0" smtClean="0"/>
              <a:t>&amp; </a:t>
            </a:r>
            <a:r>
              <a:rPr lang="en-US" sz="2800" dirty="0" smtClean="0"/>
              <a:t>government of Serbia, president…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sr-Latn-RS" dirty="0" smtClean="0">
                <a:solidFill>
                  <a:schemeClr val="tx2"/>
                </a:solidFill>
              </a:rPr>
              <a:t>R</a:t>
            </a:r>
            <a:r>
              <a:rPr lang="en-US" dirty="0" smtClean="0">
                <a:solidFill>
                  <a:schemeClr val="tx2"/>
                </a:solidFill>
              </a:rPr>
              <a:t>h</a:t>
            </a:r>
            <a:r>
              <a:rPr lang="sr-Latn-RS" dirty="0" smtClean="0">
                <a:solidFill>
                  <a:schemeClr val="tx2"/>
                </a:solidFill>
              </a:rPr>
              <a:t>etori</a:t>
            </a:r>
            <a:r>
              <a:rPr lang="en-US" dirty="0" smtClean="0">
                <a:solidFill>
                  <a:schemeClr val="tx2"/>
                </a:solidFill>
              </a:rPr>
              <a:t>cal </a:t>
            </a:r>
            <a:r>
              <a:rPr lang="sr-Latn-RS" dirty="0" smtClean="0"/>
              <a:t>strateg</a:t>
            </a:r>
            <a:r>
              <a:rPr lang="en-US" dirty="0" smtClean="0"/>
              <a:t>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267729" cy="4329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4713"/>
                <a:gridCol w="1320754"/>
                <a:gridCol w="1320754"/>
                <a:gridCol w="1320754"/>
                <a:gridCol w="1320754"/>
              </a:tblGrid>
              <a:tr h="6184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Mobilizing/activist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34,7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33,3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35,3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Explanatory/analytic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30,0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26,5</a:t>
                      </a:r>
                    </a:p>
                  </a:txBody>
                  <a:tcPr marL="9525" marR="9525" marT="9525" marB="0" anchor="ctr"/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Argumentative/polemic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28,2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23,5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618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Descriptive</a:t>
                      </a:r>
                      <a:endParaRPr lang="en-US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22,1</a:t>
                      </a:r>
                    </a:p>
                  </a:txBody>
                  <a:tcPr marL="9525" marR="9525" marT="9525" marB="0" anchor="ctr"/>
                </a:tc>
              </a:tr>
              <a:tr h="61844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Informative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43,1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63,3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57,7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50,0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61844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Propagandist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sr-Latn-RS" dirty="0" smtClean="0">
                <a:solidFill>
                  <a:schemeClr val="tx2"/>
                </a:solidFill>
              </a:rPr>
              <a:t>R</a:t>
            </a:r>
            <a:r>
              <a:rPr lang="en-US" dirty="0" smtClean="0">
                <a:solidFill>
                  <a:schemeClr val="tx2"/>
                </a:solidFill>
              </a:rPr>
              <a:t>h</a:t>
            </a:r>
            <a:r>
              <a:rPr lang="sr-Latn-RS" dirty="0" smtClean="0">
                <a:solidFill>
                  <a:schemeClr val="tx2"/>
                </a:solidFill>
              </a:rPr>
              <a:t>etori</a:t>
            </a:r>
            <a:r>
              <a:rPr lang="en-US" dirty="0" smtClean="0">
                <a:solidFill>
                  <a:schemeClr val="tx2"/>
                </a:solidFill>
              </a:rPr>
              <a:t>cal </a:t>
            </a:r>
            <a:r>
              <a:rPr lang="sr-Latn-RS" dirty="0" smtClean="0"/>
              <a:t>strateg</a:t>
            </a:r>
            <a:r>
              <a:rPr lang="en-US" dirty="0" smtClean="0"/>
              <a:t>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329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666"/>
                <a:gridCol w="1051689"/>
                <a:gridCol w="1051689"/>
                <a:gridCol w="1051689"/>
                <a:gridCol w="1051689"/>
                <a:gridCol w="1051689"/>
                <a:gridCol w="1051689"/>
              </a:tblGrid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RTK2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Mobilizing/activist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Explanatory/analytic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24,3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Argumentative/polemic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Descriptive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16,1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21,1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6184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Informative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43,2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Propagandist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RHETORICAL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MEANS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797" cy="5089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7068"/>
                <a:gridCol w="857256"/>
                <a:gridCol w="785818"/>
                <a:gridCol w="1000132"/>
                <a:gridCol w="928694"/>
                <a:gridCol w="714380"/>
                <a:gridCol w="1133449"/>
              </a:tblGrid>
              <a:tr h="2970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PULS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Kontakt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Kosma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KIM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RTK2</a:t>
                      </a:r>
                    </a:p>
                  </a:txBody>
                  <a:tcPr marL="9525" marR="9525" marT="9525" marB="0" anchor="ctr"/>
                </a:tc>
              </a:tr>
              <a:tr h="33720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Presentation of facts, specific and general, consistent exposition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40,1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Routine narration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Allegory,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vivid speech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10,1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Hyperboles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5,7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Disparagement,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belittlement 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5,7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Generalization</a:t>
                      </a: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Contrast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,4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Comparison</a:t>
                      </a:r>
                      <a:endParaRPr lang="vi-VN" sz="9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fontAlgn="t"/>
                      <a:endParaRPr lang="vi-VN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Positive stereotypes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Irony, sarcasm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Glorification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Hate speech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,4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Personification </a:t>
                      </a: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,9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Analogy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Symbols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9702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Negative stereotypes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RHETORICAL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MEANS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2" cy="5018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1382"/>
                <a:gridCol w="1301355"/>
                <a:gridCol w="1301355"/>
                <a:gridCol w="1301355"/>
                <a:gridCol w="1301355"/>
              </a:tblGrid>
              <a:tr h="3345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Presentation of facts, specific and general, consistent exposition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45,5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Routine narration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17,3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Allegory,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vivid speech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Hyperboles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8,2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Disparagement,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belittlement 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5,5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Comparison</a:t>
                      </a:r>
                      <a:endParaRPr lang="vi-VN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Generalization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Contrast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5,5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Analogy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Hate speech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,9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Positive stereotypes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Irony, sarcasm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Personification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,9</a:t>
                      </a:r>
                    </a:p>
                  </a:txBody>
                  <a:tcPr marL="9525" marR="9525" marT="9525" marB="0" anchor="ctr"/>
                </a:tc>
              </a:tr>
              <a:tr h="33454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Glorification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38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Air time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4"/>
          <a:ext cx="8410605" cy="4017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3535"/>
                <a:gridCol w="2803535"/>
                <a:gridCol w="2803535"/>
              </a:tblGrid>
              <a:tr h="8035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ial"/>
                        </a:rPr>
                        <a:t>TV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latin typeface="Arial"/>
                        </a:rPr>
                        <a:t>Total air time </a:t>
                      </a:r>
                      <a:endParaRPr lang="en-US" sz="18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latin typeface="Arial"/>
                        </a:rPr>
                        <a:t>Actors’ air time</a:t>
                      </a:r>
                      <a:endParaRPr lang="en-US" sz="18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803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3:01:36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0:47:48</a:t>
                      </a:r>
                    </a:p>
                  </a:txBody>
                  <a:tcPr marL="9525" marR="9525" marT="9525" marB="0" anchor="ctr"/>
                </a:tc>
              </a:tr>
              <a:tr h="803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Prva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0:54:58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0:15:54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803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2:36:00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0:52:37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803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2:57:32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0:49:37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AIR time dedicated to the </a:t>
            </a:r>
            <a:r>
              <a:rPr lang="en-US" sz="2800" dirty="0" smtClean="0"/>
              <a:t>BRUSSELS AGREEMENT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01080" cy="3829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360"/>
                <a:gridCol w="2800360"/>
                <a:gridCol w="2800360"/>
              </a:tblGrid>
              <a:tr h="547009"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Report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duration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Actors’ total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air time 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RTV 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r-Latn-RS" sz="14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4:45:13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2:44:39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4:37:08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2:14:19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5:16:19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3:03:37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2:30:30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1:22:49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RTV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2:24:54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1:17:04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RTK2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5:01:49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1:45:54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NUMBER OF </a:t>
            </a:r>
            <a:r>
              <a:rPr lang="en-US" dirty="0" smtClean="0">
                <a:solidFill>
                  <a:schemeClr val="tx1"/>
                </a:solidFill>
              </a:rPr>
              <a:t>REPORTS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4"/>
          <a:ext cx="8482042" cy="4732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3476"/>
                <a:gridCol w="6528566"/>
              </a:tblGrid>
              <a:tr h="946471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TV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Number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9464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</a:tr>
              <a:tr h="9464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Prva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9464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</a:tr>
              <a:tr h="9464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NUMBER OF </a:t>
            </a:r>
            <a:r>
              <a:rPr lang="en-US" dirty="0" smtClean="0">
                <a:solidFill>
                  <a:schemeClr val="tx1"/>
                </a:solidFill>
              </a:rPr>
              <a:t>REPORTS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sr-Latn-RS" dirty="0" smtClean="0"/>
              <a:t>p</a:t>
            </a:r>
            <a:r>
              <a:rPr lang="en-US" dirty="0" smtClean="0"/>
              <a:t>ER</a:t>
            </a:r>
            <a:r>
              <a:rPr lang="sr-Latn-RS" dirty="0" smtClean="0"/>
              <a:t> medi</a:t>
            </a:r>
            <a:r>
              <a:rPr lang="en-US" dirty="0" smtClean="0"/>
              <a:t>A Outlet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901014" cy="403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507"/>
                <a:gridCol w="3950507"/>
              </a:tblGrid>
              <a:tr h="576860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Med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ia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Number of reports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768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RTV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224</a:t>
                      </a:r>
                    </a:p>
                  </a:txBody>
                  <a:tcPr marL="9525" marR="9525" marT="9525" marB="0" anchor="ctr"/>
                </a:tc>
              </a:tr>
              <a:tr h="5768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176</a:t>
                      </a:r>
                    </a:p>
                  </a:txBody>
                  <a:tcPr marL="9525" marR="9525" marT="9525" marB="0" anchor="ctr"/>
                </a:tc>
              </a:tr>
              <a:tr h="5768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Kontakt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214</a:t>
                      </a:r>
                    </a:p>
                  </a:txBody>
                  <a:tcPr marL="9525" marR="9525" marT="9525" marB="0" anchor="ctr"/>
                </a:tc>
              </a:tr>
              <a:tr h="5768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Kosma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</a:tr>
              <a:tr h="5768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RTV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KiM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152</a:t>
                      </a:r>
                    </a:p>
                  </a:txBody>
                  <a:tcPr marL="9525" marR="9525" marT="9525" marB="0" anchor="ctr"/>
                </a:tc>
              </a:tr>
              <a:tr h="5768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RTK2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REPORTING STATISTICS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600200"/>
          <a:ext cx="8643998" cy="46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860"/>
                <a:gridCol w="2570716"/>
                <a:gridCol w="2498422"/>
                <a:gridCol w="2161000"/>
              </a:tblGrid>
              <a:tr h="922976"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Average report duration 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Maximum report duration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Minimum</a:t>
                      </a:r>
                      <a:r>
                        <a:rPr lang="sr-Latn-RS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report duration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2297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0:02:31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0:08:15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0:00:17</a:t>
                      </a:r>
                    </a:p>
                  </a:txBody>
                  <a:tcPr marL="9525" marR="9525" marT="9525" marB="0" anchor="ctr"/>
                </a:tc>
              </a:tr>
              <a:tr h="922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0:01:49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0:04:38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0:00:17</a:t>
                      </a:r>
                    </a:p>
                  </a:txBody>
                  <a:tcPr marL="9525" marR="9525" marT="9525" marB="0" anchor="ctr"/>
                </a:tc>
              </a:tr>
              <a:tr h="922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0:02:11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0:11:29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0:00:15</a:t>
                      </a:r>
                    </a:p>
                  </a:txBody>
                  <a:tcPr marL="9525" marR="9525" marT="9525" marB="0" anchor="ctr"/>
                </a:tc>
              </a:tr>
              <a:tr h="922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0:02:36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0:12:47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0:00:15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REPORTING STATISTICS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72518" cy="4543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280"/>
                <a:gridCol w="2286016"/>
                <a:gridCol w="2500330"/>
                <a:gridCol w="2428892"/>
              </a:tblGrid>
              <a:tr h="649063"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Average report duration </a:t>
                      </a: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Maximum report duration</a:t>
                      </a:r>
                      <a:endParaRPr lang="en-US" sz="14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Minimum</a:t>
                      </a:r>
                      <a:r>
                        <a:rPr lang="sr-Latn-R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report duration</a:t>
                      </a: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9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0:01:16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0:06:35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0:00:13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9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0:01:34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0:07:00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0:00:12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9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Arial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0:01:28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0:12:02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0:00:13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9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Arial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0:01:16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0:04:07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0:00:11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9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0:00:57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0:03:39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0:00:15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9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Arial"/>
                          <a:ea typeface="Times New Roman"/>
                          <a:cs typeface="Times New Roman"/>
                        </a:rPr>
                        <a:t>RTK</a:t>
                      </a:r>
                      <a:r>
                        <a:rPr lang="sr-Latn-RS" sz="140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smtClean="0">
                          <a:latin typeface="Arial"/>
                          <a:ea typeface="Times New Roman"/>
                          <a:cs typeface="Times New Roman"/>
                        </a:rPr>
                        <a:t>2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0:01:52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0:05:57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0:00:19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805</TotalTime>
  <Words>3123</Words>
  <Application>Microsoft Office PowerPoint</Application>
  <PresentationFormat>On-screen Show (4:3)</PresentationFormat>
  <Paragraphs>1718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Trek</vt:lpstr>
      <vt:lpstr>MEDIA MONITORING</vt:lpstr>
      <vt:lpstr>MONITORING PERIOD AND SAMPLE</vt:lpstr>
      <vt:lpstr>Monitoring OBJECTIVE</vt:lpstr>
      <vt:lpstr>Air time</vt:lpstr>
      <vt:lpstr>AIR time dedicated to the BRUSSELS AGREEMENT</vt:lpstr>
      <vt:lpstr>NUMBER OF REPORTS</vt:lpstr>
      <vt:lpstr>NUMBER OF REPORTS pER mediA Outlet</vt:lpstr>
      <vt:lpstr>REPORTING STATISTICS</vt:lpstr>
      <vt:lpstr>REPORTING STATISTICS</vt:lpstr>
      <vt:lpstr>Announcement</vt:lpstr>
      <vt:lpstr>Announcement</vt:lpstr>
      <vt:lpstr>PLACEMENT OF THE “BrUSsels AGREEMENTS” TOPIC in the report </vt:lpstr>
      <vt:lpstr>PLACEMENT OF THE “BrUSsels AGREEMENTS” TOPIC</vt:lpstr>
      <vt:lpstr>GENRE struCturE</vt:lpstr>
      <vt:lpstr>MEDIA Attitude towards the Brussels negotiations </vt:lpstr>
      <vt:lpstr>MEDIA Attitude towards the Brussels negotiations </vt:lpstr>
      <vt:lpstr>contexts</vt:lpstr>
      <vt:lpstr>contexts</vt:lpstr>
      <vt:lpstr>THematIC Framework</vt:lpstr>
      <vt:lpstr>THematIC Framework</vt:lpstr>
      <vt:lpstr>ConCrete TOPICS</vt:lpstr>
      <vt:lpstr>ConCrete TOPICS</vt:lpstr>
      <vt:lpstr>         referencing/Argumentation </vt:lpstr>
      <vt:lpstr>What are the OBSTACLES to the realization of Brussels negotiations </vt:lpstr>
      <vt:lpstr>obstacles</vt:lpstr>
      <vt:lpstr> Actors on the Brussels AGREEMENT</vt:lpstr>
      <vt:lpstr>positive PRESENTATION INDEX  (o – low; 1 – high)</vt:lpstr>
      <vt:lpstr>Positive presentation Index SErBian and albanian Side </vt:lpstr>
      <vt:lpstr>NEGATIVe presentation index  (o – low; 1 – high)</vt:lpstr>
      <vt:lpstr>Negative presentation Index Serbian and albanian side</vt:lpstr>
      <vt:lpstr>Percentage of negative presentation of government and opposition in kosovo</vt:lpstr>
      <vt:lpstr>All actors &amp; government of Serbia, president…</vt:lpstr>
      <vt:lpstr>Rhetorical strategy</vt:lpstr>
      <vt:lpstr>Rhetorical strategy</vt:lpstr>
      <vt:lpstr>RHETORICAL MEANS</vt:lpstr>
      <vt:lpstr>RHETORICAL MEANS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MEDIJA</dc:title>
  <dc:creator>Birodi</dc:creator>
  <cp:lastModifiedBy>Sneza</cp:lastModifiedBy>
  <cp:revision>78</cp:revision>
  <dcterms:created xsi:type="dcterms:W3CDTF">2016-02-23T17:06:41Z</dcterms:created>
  <dcterms:modified xsi:type="dcterms:W3CDTF">2016-03-11T21:09:53Z</dcterms:modified>
</cp:coreProperties>
</file>