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6" r:id="rId1"/>
  </p:sldMasterIdLst>
  <p:handoutMasterIdLst>
    <p:handoutMasterId r:id="rId13"/>
  </p:handoutMasterIdLst>
  <p:sldIdLst>
    <p:sldId id="256" r:id="rId2"/>
    <p:sldId id="270" r:id="rId3"/>
    <p:sldId id="274" r:id="rId4"/>
    <p:sldId id="275" r:id="rId5"/>
    <p:sldId id="276" r:id="rId6"/>
    <p:sldId id="277" r:id="rId7"/>
    <p:sldId id="272" r:id="rId8"/>
    <p:sldId id="268" r:id="rId9"/>
    <p:sldId id="269" r:id="rId10"/>
    <p:sldId id="273" r:id="rId11"/>
    <p:sldId id="266" r:id="rId12"/>
  </p:sldIdLst>
  <p:sldSz cx="12192000" cy="6858000"/>
  <p:notesSz cx="70532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977622691963E-2"/>
          <c:y val="2.8531612950389744E-2"/>
          <c:w val="0.89669224430050032"/>
          <c:h val="0.46765564317893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Dr Vojislav Šešelj - SRS</c:v>
                </c:pt>
                <c:pt idx="7">
                  <c:v>Dveri - DSS</c:v>
                </c:pt>
                <c:pt idx="8">
                  <c:v>Savez za bolju Srbiju</c:v>
                </c:pt>
                <c:pt idx="9">
                  <c:v>Srcem za Nis</c:v>
                </c:pt>
                <c:pt idx="10">
                  <c:v>Gradonacelnik Nisa</c:v>
                </c:pt>
                <c:pt idx="11">
                  <c:v>Lokalni funkcioneri Nis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Dr Vojislav Šešelj - SRS</c:v>
                </c:pt>
                <c:pt idx="7">
                  <c:v>Dveri - DSS</c:v>
                </c:pt>
                <c:pt idx="8">
                  <c:v>Savez za bolju Srbiju</c:v>
                </c:pt>
                <c:pt idx="9">
                  <c:v>Srcem za Nis</c:v>
                </c:pt>
                <c:pt idx="10">
                  <c:v>Gradonacelnik Nisa</c:v>
                </c:pt>
                <c:pt idx="11">
                  <c:v>Lokalni funkcioneri Nis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106</c:v>
                </c:pt>
                <c:pt idx="1">
                  <c:v>24</c:v>
                </c:pt>
                <c:pt idx="2">
                  <c:v>0</c:v>
                </c:pt>
                <c:pt idx="3">
                  <c:v>42</c:v>
                </c:pt>
                <c:pt idx="4">
                  <c:v>0</c:v>
                </c:pt>
                <c:pt idx="5">
                  <c:v>20</c:v>
                </c:pt>
                <c:pt idx="6">
                  <c:v>0</c:v>
                </c:pt>
                <c:pt idx="7">
                  <c:v>16</c:v>
                </c:pt>
                <c:pt idx="8">
                  <c:v>4</c:v>
                </c:pt>
                <c:pt idx="9">
                  <c:v>12</c:v>
                </c:pt>
                <c:pt idx="10">
                  <c:v>79</c:v>
                </c:pt>
                <c:pt idx="11">
                  <c:v>112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Dr Vojislav Šešelj - SRS</c:v>
                </c:pt>
                <c:pt idx="7">
                  <c:v>Dveri - DSS</c:v>
                </c:pt>
                <c:pt idx="8">
                  <c:v>Savez za bolju Srbiju</c:v>
                </c:pt>
                <c:pt idx="9">
                  <c:v>Srcem za Nis</c:v>
                </c:pt>
                <c:pt idx="10">
                  <c:v>Gradonacelnik Nisa</c:v>
                </c:pt>
                <c:pt idx="11">
                  <c:v>Lokalni funkcioneri Nis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1393</c:v>
                </c:pt>
                <c:pt idx="1">
                  <c:v>974.99999999999989</c:v>
                </c:pt>
                <c:pt idx="2">
                  <c:v>191</c:v>
                </c:pt>
                <c:pt idx="3">
                  <c:v>449</c:v>
                </c:pt>
                <c:pt idx="4">
                  <c:v>91</c:v>
                </c:pt>
                <c:pt idx="5">
                  <c:v>733</c:v>
                </c:pt>
                <c:pt idx="6">
                  <c:v>140</c:v>
                </c:pt>
                <c:pt idx="7">
                  <c:v>347</c:v>
                </c:pt>
                <c:pt idx="8">
                  <c:v>103</c:v>
                </c:pt>
                <c:pt idx="9">
                  <c:v>1193</c:v>
                </c:pt>
                <c:pt idx="10">
                  <c:v>1550</c:v>
                </c:pt>
                <c:pt idx="11">
                  <c:v>1627.0000000000002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969280"/>
        <c:axId val="1781969824"/>
      </c:barChart>
      <c:catAx>
        <c:axId val="178196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81969824"/>
        <c:crosses val="autoZero"/>
        <c:auto val="1"/>
        <c:lblAlgn val="ctr"/>
        <c:lblOffset val="100"/>
        <c:noMultiLvlLbl val="0"/>
      </c:catAx>
      <c:valAx>
        <c:axId val="178196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8196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0720462299164"/>
          <c:y val="0.8239646176199138"/>
          <c:w val="0.31302136159839566"/>
          <c:h val="0.174780733416793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Aleksandar Vucic, SNS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Borko Stefanovic, Levica Srbije</c:v>
                </c:pt>
                <c:pt idx="9">
                  <c:v>Saša Radulovic, Dosta je bilo</c:v>
                </c:pt>
                <c:pt idx="10">
                  <c:v>Gradonacelnik Nisa</c:v>
                </c:pt>
                <c:pt idx="11">
                  <c:v>Lokalni funkcioneri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88</c:v>
                </c:pt>
                <c:pt idx="2">
                  <c:v>83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0</c:v>
                </c:pt>
                <c:pt idx="7">
                  <c:v>11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Aleksandar Vucic, SNS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Borko Stefanovic, Levica Srbije</c:v>
                </c:pt>
                <c:pt idx="9">
                  <c:v>Saša Radulovic, Dosta je bilo</c:v>
                </c:pt>
                <c:pt idx="10">
                  <c:v>Gradonacelnik Nisa</c:v>
                </c:pt>
                <c:pt idx="11">
                  <c:v>Lokalni funkcioneri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26</c:v>
                </c:pt>
                <c:pt idx="2">
                  <c:v>12</c:v>
                </c:pt>
                <c:pt idx="3">
                  <c:v>3</c:v>
                </c:pt>
                <c:pt idx="4">
                  <c:v>5</c:v>
                </c:pt>
                <c:pt idx="5">
                  <c:v>97</c:v>
                </c:pt>
                <c:pt idx="6">
                  <c:v>2</c:v>
                </c:pt>
                <c:pt idx="7">
                  <c:v>22</c:v>
                </c:pt>
                <c:pt idx="8">
                  <c:v>2</c:v>
                </c:pt>
                <c:pt idx="9">
                  <c:v>18</c:v>
                </c:pt>
                <c:pt idx="10">
                  <c:v>60</c:v>
                </c:pt>
                <c:pt idx="11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Aleksandar Vucic, SNS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Borko Stefanovic, Levica Srbije</c:v>
                </c:pt>
                <c:pt idx="9">
                  <c:v>Saša Radulovic, Dosta je bilo</c:v>
                </c:pt>
                <c:pt idx="10">
                  <c:v>Gradonacelnik Nisa</c:v>
                </c:pt>
                <c:pt idx="11">
                  <c:v>Lokalni funkcioneri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305</c:v>
                </c:pt>
                <c:pt idx="1">
                  <c:v>1079</c:v>
                </c:pt>
                <c:pt idx="2">
                  <c:v>413</c:v>
                </c:pt>
                <c:pt idx="3">
                  <c:v>4</c:v>
                </c:pt>
                <c:pt idx="4">
                  <c:v>445</c:v>
                </c:pt>
                <c:pt idx="5">
                  <c:v>232</c:v>
                </c:pt>
                <c:pt idx="6">
                  <c:v>244</c:v>
                </c:pt>
                <c:pt idx="7">
                  <c:v>385</c:v>
                </c:pt>
                <c:pt idx="8">
                  <c:v>157</c:v>
                </c:pt>
                <c:pt idx="9">
                  <c:v>117</c:v>
                </c:pt>
                <c:pt idx="10">
                  <c:v>1075</c:v>
                </c:pt>
                <c:pt idx="11">
                  <c:v>982.99999999999989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143232"/>
        <c:axId val="1702143776"/>
      </c:barChart>
      <c:catAx>
        <c:axId val="17021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2143776"/>
        <c:crosses val="autoZero"/>
        <c:auto val="1"/>
        <c:lblAlgn val="ctr"/>
        <c:lblOffset val="100"/>
        <c:noMultiLvlLbl val="0"/>
      </c:catAx>
      <c:valAx>
        <c:axId val="170214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214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74741293794511"/>
          <c:y val="0.81307310789894371"/>
          <c:w val="0.21002797257267489"/>
          <c:h val="0.1595199311061930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80125956760504E-2"/>
          <c:y val="4.0310901243485596E-2"/>
          <c:w val="0.87046760702773651"/>
          <c:h val="0.4658449194987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5.8190282222868794E-3"/>
                  <c:y val="-2.122820318423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71</c:v>
                </c:pt>
                <c:pt idx="1">
                  <c:v>3</c:v>
                </c:pt>
                <c:pt idx="2">
                  <c:v>6</c:v>
                </c:pt>
                <c:pt idx="3">
                  <c:v>16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14</c:v>
                </c:pt>
                <c:pt idx="8">
                  <c:v>161</c:v>
                </c:pt>
                <c:pt idx="9">
                  <c:v>179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3.4914169333721268E-3"/>
                  <c:y val="-1.819560272934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SNS – Lista Aleksandar Vucic - Srbija Pobedjuje</c:v>
                </c:pt>
                <c:pt idx="3">
                  <c:v>Za pravednu Srbiju – Demokratska stranka</c:v>
                </c:pt>
                <c:pt idx="4">
                  <c:v>Ivica Dacic – SPS, JS</c:v>
                </c:pt>
                <c:pt idx="5">
                  <c:v>Dr Vojislav Šešelj - SRS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1079</c:v>
                </c:pt>
                <c:pt idx="1">
                  <c:v>693</c:v>
                </c:pt>
                <c:pt idx="2">
                  <c:v>225</c:v>
                </c:pt>
                <c:pt idx="3">
                  <c:v>3</c:v>
                </c:pt>
                <c:pt idx="4">
                  <c:v>260</c:v>
                </c:pt>
                <c:pt idx="5">
                  <c:v>28</c:v>
                </c:pt>
                <c:pt idx="6">
                  <c:v>29</c:v>
                </c:pt>
                <c:pt idx="7">
                  <c:v>110</c:v>
                </c:pt>
                <c:pt idx="8">
                  <c:v>2061.0000000000005</c:v>
                </c:pt>
                <c:pt idx="9">
                  <c:v>1656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144320"/>
        <c:axId val="1702145952"/>
      </c:barChart>
      <c:catAx>
        <c:axId val="170214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2145952"/>
        <c:crosses val="autoZero"/>
        <c:auto val="1"/>
        <c:lblAlgn val="ctr"/>
        <c:lblOffset val="100"/>
        <c:noMultiLvlLbl val="0"/>
      </c:catAx>
      <c:valAx>
        <c:axId val="17021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214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85972018263515"/>
          <c:y val="0.82552327282061688"/>
          <c:w val="0.16813096937220934"/>
          <c:h val="0.1738207780888647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-1.1638056444573759E-3"/>
                  <c:y val="-3.639120545868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0</c:v>
                </c:pt>
                <c:pt idx="2">
                  <c:v>1</c:v>
                </c:pt>
                <c:pt idx="3">
                  <c:v>17</c:v>
                </c:pt>
                <c:pt idx="4">
                  <c:v>9</c:v>
                </c:pt>
                <c:pt idx="5">
                  <c:v>28</c:v>
                </c:pt>
                <c:pt idx="6">
                  <c:v>9</c:v>
                </c:pt>
                <c:pt idx="7">
                  <c:v>9</c:v>
                </c:pt>
                <c:pt idx="8">
                  <c:v>14</c:v>
                </c:pt>
                <c:pt idx="9">
                  <c:v>106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Vlada Srbije</c:v>
                </c:pt>
                <c:pt idx="1">
                  <c:v>Aleksandar Vucic, Predsednik Vlade</c:v>
                </c:pt>
                <c:pt idx="2">
                  <c:v>Aleksandar Vucic, SNS</c:v>
                </c:pt>
                <c:pt idx="3">
                  <c:v>SNS – Lista Aleksandar Vucic - Srbija Pobedjuje</c:v>
                </c:pt>
                <c:pt idx="4">
                  <c:v>Za pravednu Srbiju – Demokratska stranka</c:v>
                </c:pt>
                <c:pt idx="5">
                  <c:v>Ivica Dacic – SPS, JS</c:v>
                </c:pt>
                <c:pt idx="6">
                  <c:v>Dveri - DSS</c:v>
                </c:pt>
                <c:pt idx="7">
                  <c:v>Savez za bolju Srbiju</c:v>
                </c:pt>
                <c:pt idx="8">
                  <c:v>Gradonacelnik Nisa</c:v>
                </c:pt>
                <c:pt idx="9">
                  <c:v>Lokalni funkcioneri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647</c:v>
                </c:pt>
                <c:pt idx="1">
                  <c:v>1005</c:v>
                </c:pt>
                <c:pt idx="2">
                  <c:v>651</c:v>
                </c:pt>
                <c:pt idx="3">
                  <c:v>550</c:v>
                </c:pt>
                <c:pt idx="4">
                  <c:v>0</c:v>
                </c:pt>
                <c:pt idx="5">
                  <c:v>122</c:v>
                </c:pt>
                <c:pt idx="6">
                  <c:v>0</c:v>
                </c:pt>
                <c:pt idx="7">
                  <c:v>62</c:v>
                </c:pt>
                <c:pt idx="8">
                  <c:v>1274</c:v>
                </c:pt>
                <c:pt idx="9">
                  <c:v>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141056"/>
        <c:axId val="1702134528"/>
      </c:barChart>
      <c:catAx>
        <c:axId val="170214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2134528"/>
        <c:crosses val="autoZero"/>
        <c:auto val="1"/>
        <c:lblAlgn val="ctr"/>
        <c:lblOffset val="100"/>
        <c:noMultiLvlLbl val="0"/>
      </c:catAx>
      <c:valAx>
        <c:axId val="170213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214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0927905905858"/>
          <c:y val="0.8806387563950262"/>
          <c:w val="0.18198832070634757"/>
          <c:h val="0.1168594676234082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F586F-D286-469D-8012-29BAAE77425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F5204-E982-462F-96D5-CF3E16CA9B74}">
      <dgm:prSet phldrT="[Text]"/>
      <dgm:spPr/>
      <dgm:t>
        <a:bodyPr/>
        <a:lstStyle/>
        <a:p>
          <a:r>
            <a:rPr lang="sr-Latn-RS" b="1" dirty="0" smtClean="0"/>
            <a:t>Cilj:</a:t>
          </a:r>
          <a:endParaRPr lang="en-US" b="1" dirty="0"/>
        </a:p>
      </dgm:t>
    </dgm:pt>
    <dgm:pt modelId="{09CBA791-4BD4-41A7-ACF8-2BD4E96B98E5}" type="parTrans" cxnId="{858493B2-A12F-4325-9FB7-3054234CD05C}">
      <dgm:prSet/>
      <dgm:spPr/>
      <dgm:t>
        <a:bodyPr/>
        <a:lstStyle/>
        <a:p>
          <a:endParaRPr lang="en-US"/>
        </a:p>
      </dgm:t>
    </dgm:pt>
    <dgm:pt modelId="{D6072F0F-F1A7-4DB3-A703-8ED65795CDF8}" type="sibTrans" cxnId="{858493B2-A12F-4325-9FB7-3054234CD05C}">
      <dgm:prSet/>
      <dgm:spPr/>
      <dgm:t>
        <a:bodyPr/>
        <a:lstStyle/>
        <a:p>
          <a:endParaRPr lang="en-US"/>
        </a:p>
      </dgm:t>
    </dgm:pt>
    <dgm:pt modelId="{78543CB7-01C0-4DB7-9512-84407CD1BE03}">
      <dgm:prSet phldrT="[Text]"/>
      <dgm:spPr/>
      <dgm:t>
        <a:bodyPr/>
        <a:lstStyle/>
        <a:p>
          <a:r>
            <a:rPr lang="sr-Latn-RS" b="1" dirty="0" smtClean="0"/>
            <a:t>Period i uzorak:</a:t>
          </a:r>
          <a:endParaRPr lang="en-US" b="1" dirty="0"/>
        </a:p>
      </dgm:t>
    </dgm:pt>
    <dgm:pt modelId="{16BF7C30-32CA-4CDA-8B16-A3D0C7DCFB60}" type="parTrans" cxnId="{1328F198-E5B5-4CF3-A313-60AA512D246F}">
      <dgm:prSet/>
      <dgm:spPr/>
      <dgm:t>
        <a:bodyPr/>
        <a:lstStyle/>
        <a:p>
          <a:endParaRPr lang="en-US"/>
        </a:p>
      </dgm:t>
    </dgm:pt>
    <dgm:pt modelId="{3A40B7BE-6689-42F1-9E0C-651B9A56F014}" type="sibTrans" cxnId="{1328F198-E5B5-4CF3-A313-60AA512D246F}">
      <dgm:prSet/>
      <dgm:spPr/>
      <dgm:t>
        <a:bodyPr/>
        <a:lstStyle/>
        <a:p>
          <a:endParaRPr lang="en-US"/>
        </a:p>
      </dgm:t>
    </dgm:pt>
    <dgm:pt modelId="{19476986-A29B-4DF0-BF5C-F98A6C32EC3B}">
      <dgm:prSet phldrT="[Text]"/>
      <dgm:spPr/>
      <dgm:t>
        <a:bodyPr/>
        <a:lstStyle/>
        <a:p>
          <a:r>
            <a:rPr lang="sr-Latn-RS" b="1" dirty="0" smtClean="0"/>
            <a:t>Akteri:</a:t>
          </a:r>
          <a:endParaRPr lang="en-US" b="1" dirty="0"/>
        </a:p>
      </dgm:t>
    </dgm:pt>
    <dgm:pt modelId="{C360D16D-D0B5-43D8-8325-F9903A2FA34C}" type="parTrans" cxnId="{7510F744-8E2D-4035-BA30-932CEAAB389D}">
      <dgm:prSet/>
      <dgm:spPr/>
      <dgm:t>
        <a:bodyPr/>
        <a:lstStyle/>
        <a:p>
          <a:endParaRPr lang="en-US"/>
        </a:p>
      </dgm:t>
    </dgm:pt>
    <dgm:pt modelId="{A69B12B5-29BC-46B7-AF72-140F508A4D70}" type="sibTrans" cxnId="{7510F744-8E2D-4035-BA30-932CEAAB389D}">
      <dgm:prSet/>
      <dgm:spPr/>
      <dgm:t>
        <a:bodyPr/>
        <a:lstStyle/>
        <a:p>
          <a:endParaRPr lang="en-US"/>
        </a:p>
      </dgm:t>
    </dgm:pt>
    <dgm:pt modelId="{2AA22FF5-D3A5-4963-87D5-8385B65EBB67}">
      <dgm:prSet/>
      <dgm:spPr/>
      <dgm:t>
        <a:bodyPr/>
        <a:lstStyle/>
        <a:p>
          <a:pPr rtl="0"/>
          <a:r>
            <a:rPr lang="en-US" dirty="0" smtClean="0"/>
            <a:t>U</a:t>
          </a:r>
          <a:r>
            <a:rPr lang="sr-Latn-RS" dirty="0" smtClean="0"/>
            <a:t>česnici u izbornom procesu  (kandidat, liste, političke partije)</a:t>
          </a:r>
          <a:endParaRPr lang="en-US" dirty="0"/>
        </a:p>
      </dgm:t>
    </dgm:pt>
    <dgm:pt modelId="{57F045F3-8B5C-4DD2-BCDE-9208366DC461}" type="parTrans" cxnId="{2BA1A0CF-263A-445E-8996-4A50A4BEE879}">
      <dgm:prSet/>
      <dgm:spPr/>
      <dgm:t>
        <a:bodyPr/>
        <a:lstStyle/>
        <a:p>
          <a:endParaRPr lang="en-US"/>
        </a:p>
      </dgm:t>
    </dgm:pt>
    <dgm:pt modelId="{19825439-1555-4E9A-ADF6-77F8DBD4C163}" type="sibTrans" cxnId="{2BA1A0CF-263A-445E-8996-4A50A4BEE879}">
      <dgm:prSet/>
      <dgm:spPr/>
      <dgm:t>
        <a:bodyPr/>
        <a:lstStyle/>
        <a:p>
          <a:endParaRPr lang="en-US"/>
        </a:p>
      </dgm:t>
    </dgm:pt>
    <dgm:pt modelId="{2B7DAA66-3F3C-4EDC-A3E0-B0998EF6F0F8}">
      <dgm:prSet/>
      <dgm:spPr/>
      <dgm:t>
        <a:bodyPr/>
        <a:lstStyle/>
        <a:p>
          <a:pPr rtl="0"/>
          <a:r>
            <a:rPr lang="sr-Latn-RS" dirty="0" smtClean="0"/>
            <a:t>Vlada Srbije</a:t>
          </a:r>
          <a:r>
            <a:rPr lang="en-US" dirty="0" smtClean="0"/>
            <a:t>, </a:t>
          </a:r>
          <a:r>
            <a:rPr lang="en-US" dirty="0" err="1" smtClean="0"/>
            <a:t>predstavnici</a:t>
          </a:r>
          <a:r>
            <a:rPr lang="en-US" dirty="0" smtClean="0"/>
            <a:t> </a:t>
          </a:r>
          <a:r>
            <a:rPr lang="en-US" dirty="0" err="1" smtClean="0"/>
            <a:t>lokalne</a:t>
          </a:r>
          <a:r>
            <a:rPr lang="en-US" dirty="0" smtClean="0"/>
            <a:t> </a:t>
          </a:r>
          <a:r>
            <a:rPr lang="en-US" dirty="0" err="1" smtClean="0"/>
            <a:t>vlasti</a:t>
          </a:r>
          <a:endParaRPr lang="en-US" dirty="0"/>
        </a:p>
      </dgm:t>
    </dgm:pt>
    <dgm:pt modelId="{DBD58C30-8A10-4D54-AB3D-39323F77A027}" type="parTrans" cxnId="{3F374502-5EB7-45A3-941E-1749E8D3126B}">
      <dgm:prSet/>
      <dgm:spPr/>
      <dgm:t>
        <a:bodyPr/>
        <a:lstStyle/>
        <a:p>
          <a:endParaRPr lang="en-US"/>
        </a:p>
      </dgm:t>
    </dgm:pt>
    <dgm:pt modelId="{1412CAC5-D5E3-48B1-BEF8-C30118EA58FE}" type="sibTrans" cxnId="{3F374502-5EB7-45A3-941E-1749E8D3126B}">
      <dgm:prSet/>
      <dgm:spPr/>
      <dgm:t>
        <a:bodyPr/>
        <a:lstStyle/>
        <a:p>
          <a:endParaRPr lang="en-US"/>
        </a:p>
      </dgm:t>
    </dgm:pt>
    <dgm:pt modelId="{B5F90511-E0F1-44D8-81E1-B5384E02F140}">
      <dgm:prSet/>
      <dgm:spPr/>
      <dgm:t>
        <a:bodyPr/>
        <a:lstStyle/>
        <a:p>
          <a:pPr rtl="0"/>
          <a:r>
            <a:rPr lang="en-US" dirty="0" smtClean="0"/>
            <a:t>I</a:t>
          </a:r>
          <a:r>
            <a:rPr lang="sr-Latn-RS" dirty="0" smtClean="0"/>
            <a:t>nstitucije koje prate izborni proce</a:t>
          </a:r>
          <a:r>
            <a:rPr lang="en-US" dirty="0" smtClean="0"/>
            <a:t>s</a:t>
          </a:r>
          <a:endParaRPr lang="en-US" dirty="0"/>
        </a:p>
      </dgm:t>
    </dgm:pt>
    <dgm:pt modelId="{72324157-93C4-4A27-B01A-FEE1D2136058}" type="parTrans" cxnId="{46D2AD11-0BBB-473A-B326-728E25C9E129}">
      <dgm:prSet/>
      <dgm:spPr/>
      <dgm:t>
        <a:bodyPr/>
        <a:lstStyle/>
        <a:p>
          <a:endParaRPr lang="en-US"/>
        </a:p>
      </dgm:t>
    </dgm:pt>
    <dgm:pt modelId="{471B11B8-EBDA-4480-B0BF-85C5726F9578}" type="sibTrans" cxnId="{46D2AD11-0BBB-473A-B326-728E25C9E129}">
      <dgm:prSet/>
      <dgm:spPr/>
      <dgm:t>
        <a:bodyPr/>
        <a:lstStyle/>
        <a:p>
          <a:endParaRPr lang="en-US"/>
        </a:p>
      </dgm:t>
    </dgm:pt>
    <dgm:pt modelId="{32BAB6B5-FD74-4ED2-8B5D-43950DA31F6F}">
      <dgm:prSet/>
      <dgm:spPr/>
      <dgm:t>
        <a:bodyPr/>
        <a:lstStyle/>
        <a:p>
          <a:r>
            <a:rPr lang="en-US" dirty="0" smtClean="0"/>
            <a:t>4. April </a:t>
          </a:r>
          <a:r>
            <a:rPr lang="sr-Latn-RS" dirty="0" smtClean="0"/>
            <a:t>– </a:t>
          </a:r>
          <a:r>
            <a:rPr lang="en-US" dirty="0" smtClean="0"/>
            <a:t>24. </a:t>
          </a:r>
          <a:r>
            <a:rPr lang="sr-Latn-RS" dirty="0" smtClean="0"/>
            <a:t>april 2016. godine</a:t>
          </a:r>
          <a:endParaRPr lang="en-US" dirty="0"/>
        </a:p>
      </dgm:t>
    </dgm:pt>
    <dgm:pt modelId="{F193827F-5729-4FA6-95E9-0A754C3F9205}" type="parTrans" cxnId="{E2DEFBF5-CA6F-4B4E-963A-E222B5401DA1}">
      <dgm:prSet/>
      <dgm:spPr/>
      <dgm:t>
        <a:bodyPr/>
        <a:lstStyle/>
        <a:p>
          <a:endParaRPr lang="en-US"/>
        </a:p>
      </dgm:t>
    </dgm:pt>
    <dgm:pt modelId="{4746C3B8-4EA3-4BAB-8DD8-12638D4A479F}" type="sibTrans" cxnId="{E2DEFBF5-CA6F-4B4E-963A-E222B5401DA1}">
      <dgm:prSet/>
      <dgm:spPr/>
      <dgm:t>
        <a:bodyPr/>
        <a:lstStyle/>
        <a:p>
          <a:endParaRPr lang="en-US"/>
        </a:p>
      </dgm:t>
    </dgm:pt>
    <dgm:pt modelId="{3F099F5A-28D6-47BA-B367-C2A16FAE47A9}">
      <dgm:prSet/>
      <dgm:spPr/>
      <dgm:t>
        <a:bodyPr/>
        <a:lstStyle/>
        <a:p>
          <a:r>
            <a:rPr lang="sr-Latn-RS" dirty="0" smtClean="0"/>
            <a:t>Kvantitativna i kvalitativna analiza centralnih informativnih emisija </a:t>
          </a:r>
          <a:endParaRPr lang="en-US" dirty="0"/>
        </a:p>
      </dgm:t>
    </dgm:pt>
    <dgm:pt modelId="{F5BC5344-3BC6-4CF9-9891-5DC84C6A1E24}" type="parTrans" cxnId="{56028228-513D-403A-9FDB-E4C21A6C5901}">
      <dgm:prSet/>
      <dgm:spPr/>
      <dgm:t>
        <a:bodyPr/>
        <a:lstStyle/>
        <a:p>
          <a:endParaRPr lang="en-US"/>
        </a:p>
      </dgm:t>
    </dgm:pt>
    <dgm:pt modelId="{E0EC77CA-3BD4-4CCE-BDE3-339D87CAAF95}" type="sibTrans" cxnId="{56028228-513D-403A-9FDB-E4C21A6C5901}">
      <dgm:prSet/>
      <dgm:spPr/>
      <dgm:t>
        <a:bodyPr/>
        <a:lstStyle/>
        <a:p>
          <a:endParaRPr lang="en-US"/>
        </a:p>
      </dgm:t>
    </dgm:pt>
    <dgm:pt modelId="{D0E0F49D-38DD-4365-AAA6-FFE241C90ED1}">
      <dgm:prSet/>
      <dgm:spPr/>
      <dgm:t>
        <a:bodyPr/>
        <a:lstStyle/>
        <a:p>
          <a:r>
            <a:rPr lang="sr-Latn-RS" dirty="0" smtClean="0"/>
            <a:t>Vremenska zastupljenost</a:t>
          </a:r>
          <a:endParaRPr lang="en-US" dirty="0"/>
        </a:p>
      </dgm:t>
    </dgm:pt>
    <dgm:pt modelId="{CDDDCE87-02B5-4919-AC34-84F4444E4D29}" type="parTrans" cxnId="{A93ABF06-B4D2-4C0A-B4DC-D82B63C74638}">
      <dgm:prSet/>
      <dgm:spPr/>
      <dgm:t>
        <a:bodyPr/>
        <a:lstStyle/>
        <a:p>
          <a:endParaRPr lang="en-US"/>
        </a:p>
      </dgm:t>
    </dgm:pt>
    <dgm:pt modelId="{E1C8F1B5-A6BC-44C0-909C-D0B0B007FA45}" type="sibTrans" cxnId="{A93ABF06-B4D2-4C0A-B4DC-D82B63C74638}">
      <dgm:prSet/>
      <dgm:spPr/>
      <dgm:t>
        <a:bodyPr/>
        <a:lstStyle/>
        <a:p>
          <a:endParaRPr lang="en-US"/>
        </a:p>
      </dgm:t>
    </dgm:pt>
    <dgm:pt modelId="{EEBB6DB8-534A-4A4C-B689-D07842D97702}">
      <dgm:prSet/>
      <dgm:spPr/>
      <dgm:t>
        <a:bodyPr/>
        <a:lstStyle/>
        <a:p>
          <a:r>
            <a:rPr lang="sr-Latn-RS" dirty="0" smtClean="0"/>
            <a:t>Mediji: </a:t>
          </a:r>
          <a:r>
            <a:rPr lang="en-US" dirty="0" smtClean="0"/>
            <a:t>NTV, </a:t>
          </a:r>
          <a:r>
            <a:rPr lang="en-US" dirty="0" err="1" smtClean="0"/>
            <a:t>Zona</a:t>
          </a:r>
          <a:r>
            <a:rPr lang="en-US" dirty="0" smtClean="0"/>
            <a:t> plus, Belle Amie, KCN1</a:t>
          </a:r>
          <a:endParaRPr lang="en-US" dirty="0"/>
        </a:p>
      </dgm:t>
    </dgm:pt>
    <dgm:pt modelId="{774CB440-25FE-4E52-BE03-422EA1381EC4}" type="parTrans" cxnId="{9047E262-0018-4F28-B259-155806734B2B}">
      <dgm:prSet/>
      <dgm:spPr/>
      <dgm:t>
        <a:bodyPr/>
        <a:lstStyle/>
        <a:p>
          <a:endParaRPr lang="en-US"/>
        </a:p>
      </dgm:t>
    </dgm:pt>
    <dgm:pt modelId="{5B06E1E0-DCEE-4C0A-8769-5758DF420851}" type="sibTrans" cxnId="{9047E262-0018-4F28-B259-155806734B2B}">
      <dgm:prSet/>
      <dgm:spPr/>
      <dgm:t>
        <a:bodyPr/>
        <a:lstStyle/>
        <a:p>
          <a:endParaRPr lang="en-US"/>
        </a:p>
      </dgm:t>
    </dgm:pt>
    <dgm:pt modelId="{5FF17F58-3A51-410E-AA65-BAAF4B304CCD}">
      <dgm:prSet/>
      <dgm:spPr/>
      <dgm:t>
        <a:bodyPr/>
        <a:lstStyle/>
        <a:p>
          <a:r>
            <a:rPr lang="sr-Latn-RS" dirty="0" smtClean="0"/>
            <a:t>Način predstavljanja aktera (pozitivno, neutralno, negativno)</a:t>
          </a:r>
          <a:endParaRPr lang="en-US" dirty="0"/>
        </a:p>
      </dgm:t>
    </dgm:pt>
    <dgm:pt modelId="{A69054BE-3240-4D33-9822-347508AC0856}" type="parTrans" cxnId="{A90B7461-C1DD-4011-BE4A-60B0ECEDBB7B}">
      <dgm:prSet/>
      <dgm:spPr/>
      <dgm:t>
        <a:bodyPr/>
        <a:lstStyle/>
        <a:p>
          <a:endParaRPr lang="en-US"/>
        </a:p>
      </dgm:t>
    </dgm:pt>
    <dgm:pt modelId="{B95B49B9-4B56-4897-8AE5-FFADBF6A9C15}" type="sibTrans" cxnId="{A90B7461-C1DD-4011-BE4A-60B0ECEDBB7B}">
      <dgm:prSet/>
      <dgm:spPr/>
      <dgm:t>
        <a:bodyPr/>
        <a:lstStyle/>
        <a:p>
          <a:endParaRPr lang="en-US"/>
        </a:p>
      </dgm:t>
    </dgm:pt>
    <dgm:pt modelId="{CD9B656A-06BE-4058-A903-1EDD969E2E78}">
      <dgm:prSet/>
      <dgm:spPr/>
      <dgm:t>
        <a:bodyPr/>
        <a:lstStyle/>
        <a:p>
          <a:pPr rtl="0"/>
          <a:r>
            <a:rPr lang="sr-Latn-RS" dirty="0" smtClean="0"/>
            <a:t>Analitičari i civilno društvo o izbornom procesu</a:t>
          </a:r>
          <a:endParaRPr lang="en-US" dirty="0"/>
        </a:p>
      </dgm:t>
    </dgm:pt>
    <dgm:pt modelId="{A6CDBB98-BBEE-47ED-BB2B-5015DB265368}" type="parTrans" cxnId="{B04E15EB-C940-4593-A1EF-D085C83CF585}">
      <dgm:prSet/>
      <dgm:spPr/>
      <dgm:t>
        <a:bodyPr/>
        <a:lstStyle/>
        <a:p>
          <a:endParaRPr lang="af-ZA"/>
        </a:p>
      </dgm:t>
    </dgm:pt>
    <dgm:pt modelId="{92EC8E53-DD01-4994-9499-E53F40B81EC7}" type="sibTrans" cxnId="{B04E15EB-C940-4593-A1EF-D085C83CF585}">
      <dgm:prSet/>
      <dgm:spPr/>
      <dgm:t>
        <a:bodyPr/>
        <a:lstStyle/>
        <a:p>
          <a:endParaRPr lang="af-ZA"/>
        </a:p>
      </dgm:t>
    </dgm:pt>
    <dgm:pt modelId="{C1F04BF4-CB18-4B6E-ADBD-5F199CD0B606}" type="pres">
      <dgm:prSet presAssocID="{C60F586F-D286-469D-8012-29BAAE7742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af-ZA"/>
        </a:p>
      </dgm:t>
    </dgm:pt>
    <dgm:pt modelId="{AD28B01A-F8F2-4058-9ADB-3439E51C8B6D}" type="pres">
      <dgm:prSet presAssocID="{0D8F5204-E982-462F-96D5-CF3E16CA9B74}" presName="parentLin" presStyleCnt="0"/>
      <dgm:spPr/>
    </dgm:pt>
    <dgm:pt modelId="{41910B0F-648D-4E54-BEB9-3AE3FA566F50}" type="pres">
      <dgm:prSet presAssocID="{0D8F5204-E982-462F-96D5-CF3E16CA9B74}" presName="parentLeftMargin" presStyleLbl="node1" presStyleIdx="0" presStyleCnt="3"/>
      <dgm:spPr/>
      <dgm:t>
        <a:bodyPr/>
        <a:lstStyle/>
        <a:p>
          <a:endParaRPr lang="af-ZA"/>
        </a:p>
      </dgm:t>
    </dgm:pt>
    <dgm:pt modelId="{D711624E-64E8-44AF-83C0-686F98E8EED0}" type="pres">
      <dgm:prSet presAssocID="{0D8F5204-E982-462F-96D5-CF3E16CA9B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af-ZA"/>
        </a:p>
      </dgm:t>
    </dgm:pt>
    <dgm:pt modelId="{352D1C25-CF22-4D4D-860A-0F400BA722F0}" type="pres">
      <dgm:prSet presAssocID="{0D8F5204-E982-462F-96D5-CF3E16CA9B74}" presName="negativeSpace" presStyleCnt="0"/>
      <dgm:spPr/>
    </dgm:pt>
    <dgm:pt modelId="{93F92B8D-75DF-4F32-8300-3CEEE62E5BAA}" type="pres">
      <dgm:prSet presAssocID="{0D8F5204-E982-462F-96D5-CF3E16CA9B74}" presName="childText" presStyleLbl="conFgAcc1" presStyleIdx="0" presStyleCnt="3" custLinFactNeighborX="355" custLinFactNeighborY="28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5AC40-7A06-4E39-9011-2C0588C524FB}" type="pres">
      <dgm:prSet presAssocID="{D6072F0F-F1A7-4DB3-A703-8ED65795CDF8}" presName="spaceBetweenRectangles" presStyleCnt="0"/>
      <dgm:spPr/>
    </dgm:pt>
    <dgm:pt modelId="{4A46A805-ED96-420A-89C6-E6426AB7010B}" type="pres">
      <dgm:prSet presAssocID="{78543CB7-01C0-4DB7-9512-84407CD1BE03}" presName="parentLin" presStyleCnt="0"/>
      <dgm:spPr/>
    </dgm:pt>
    <dgm:pt modelId="{4EF59EDC-51FD-49F0-8E83-E31E9E6115CD}" type="pres">
      <dgm:prSet presAssocID="{78543CB7-01C0-4DB7-9512-84407CD1BE03}" presName="parentLeftMargin" presStyleLbl="node1" presStyleIdx="0" presStyleCnt="3"/>
      <dgm:spPr/>
      <dgm:t>
        <a:bodyPr/>
        <a:lstStyle/>
        <a:p>
          <a:endParaRPr lang="af-ZA"/>
        </a:p>
      </dgm:t>
    </dgm:pt>
    <dgm:pt modelId="{258D6823-CC4B-4BFA-9594-5F10C1D331AC}" type="pres">
      <dgm:prSet presAssocID="{78543CB7-01C0-4DB7-9512-84407CD1BE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8CD6B-2C2B-43C7-BC6A-85F472F7F87D}" type="pres">
      <dgm:prSet presAssocID="{78543CB7-01C0-4DB7-9512-84407CD1BE03}" presName="negativeSpace" presStyleCnt="0"/>
      <dgm:spPr/>
    </dgm:pt>
    <dgm:pt modelId="{DC8A2F04-CEFA-42A2-901F-CA7FBC3196FE}" type="pres">
      <dgm:prSet presAssocID="{78543CB7-01C0-4DB7-9512-84407CD1BE03}" presName="childText" presStyleLbl="conFgAcc1" presStyleIdx="1" presStyleCnt="3" custLinFactNeighborX="-2345" custLinFactNeighborY="6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5739E-D3CD-47BB-921C-94CDC950FF9F}" type="pres">
      <dgm:prSet presAssocID="{3A40B7BE-6689-42F1-9E0C-651B9A56F014}" presName="spaceBetweenRectangles" presStyleCnt="0"/>
      <dgm:spPr/>
    </dgm:pt>
    <dgm:pt modelId="{F334D9F3-F225-4275-B27C-D6B38B267292}" type="pres">
      <dgm:prSet presAssocID="{19476986-A29B-4DF0-BF5C-F98A6C32EC3B}" presName="parentLin" presStyleCnt="0"/>
      <dgm:spPr/>
    </dgm:pt>
    <dgm:pt modelId="{588E7D38-5391-4725-BA00-62D07949F8E9}" type="pres">
      <dgm:prSet presAssocID="{19476986-A29B-4DF0-BF5C-F98A6C32EC3B}" presName="parentLeftMargin" presStyleLbl="node1" presStyleIdx="1" presStyleCnt="3"/>
      <dgm:spPr/>
      <dgm:t>
        <a:bodyPr/>
        <a:lstStyle/>
        <a:p>
          <a:endParaRPr lang="af-ZA"/>
        </a:p>
      </dgm:t>
    </dgm:pt>
    <dgm:pt modelId="{295A4736-87D7-4351-9C2B-DD88AB616FF3}" type="pres">
      <dgm:prSet presAssocID="{19476986-A29B-4DF0-BF5C-F98A6C32EC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af-ZA"/>
        </a:p>
      </dgm:t>
    </dgm:pt>
    <dgm:pt modelId="{37F68601-6EB6-47B9-86AB-27FDDF94757D}" type="pres">
      <dgm:prSet presAssocID="{19476986-A29B-4DF0-BF5C-F98A6C32EC3B}" presName="negativeSpace" presStyleCnt="0"/>
      <dgm:spPr/>
    </dgm:pt>
    <dgm:pt modelId="{FD41B716-7B0F-478B-87D2-205244B9C9DB}" type="pres">
      <dgm:prSet presAssocID="{19476986-A29B-4DF0-BF5C-F98A6C32EC3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af-ZA"/>
        </a:p>
      </dgm:t>
    </dgm:pt>
  </dgm:ptLst>
  <dgm:cxnLst>
    <dgm:cxn modelId="{B04E15EB-C940-4593-A1EF-D085C83CF585}" srcId="{19476986-A29B-4DF0-BF5C-F98A6C32EC3B}" destId="{CD9B656A-06BE-4058-A903-1EDD969E2E78}" srcOrd="3" destOrd="0" parTransId="{A6CDBB98-BBEE-47ED-BB2B-5015DB265368}" sibTransId="{92EC8E53-DD01-4994-9499-E53F40B81EC7}"/>
    <dgm:cxn modelId="{56028228-513D-403A-9FDB-E4C21A6C5901}" srcId="{0D8F5204-E982-462F-96D5-CF3E16CA9B74}" destId="{3F099F5A-28D6-47BA-B367-C2A16FAE47A9}" srcOrd="0" destOrd="0" parTransId="{F5BC5344-3BC6-4CF9-9891-5DC84C6A1E24}" sibTransId="{E0EC77CA-3BD4-4CCE-BDE3-339D87CAAF95}"/>
    <dgm:cxn modelId="{4AE65E50-DAE8-4B39-ADEA-DBFF03F3B433}" type="presOf" srcId="{5FF17F58-3A51-410E-AA65-BAAF4B304CCD}" destId="{93F92B8D-75DF-4F32-8300-3CEEE62E5BAA}" srcOrd="0" destOrd="2" presId="urn:microsoft.com/office/officeart/2005/8/layout/list1"/>
    <dgm:cxn modelId="{A93ABF06-B4D2-4C0A-B4DC-D82B63C74638}" srcId="{0D8F5204-E982-462F-96D5-CF3E16CA9B74}" destId="{D0E0F49D-38DD-4365-AAA6-FFE241C90ED1}" srcOrd="1" destOrd="0" parTransId="{CDDDCE87-02B5-4919-AC34-84F4444E4D29}" sibTransId="{E1C8F1B5-A6BC-44C0-909C-D0B0B007FA45}"/>
    <dgm:cxn modelId="{3F374502-5EB7-45A3-941E-1749E8D3126B}" srcId="{19476986-A29B-4DF0-BF5C-F98A6C32EC3B}" destId="{2B7DAA66-3F3C-4EDC-A3E0-B0998EF6F0F8}" srcOrd="1" destOrd="0" parTransId="{DBD58C30-8A10-4D54-AB3D-39323F77A027}" sibTransId="{1412CAC5-D5E3-48B1-BEF8-C30118EA58FE}"/>
    <dgm:cxn modelId="{A3BCCDC9-FFEE-4013-9560-1E07A069C362}" type="presOf" srcId="{D0E0F49D-38DD-4365-AAA6-FFE241C90ED1}" destId="{93F92B8D-75DF-4F32-8300-3CEEE62E5BAA}" srcOrd="0" destOrd="1" presId="urn:microsoft.com/office/officeart/2005/8/layout/list1"/>
    <dgm:cxn modelId="{F4E8053A-EDFC-44FA-B4ED-15E9B6FC1415}" type="presOf" srcId="{0D8F5204-E982-462F-96D5-CF3E16CA9B74}" destId="{41910B0F-648D-4E54-BEB9-3AE3FA566F50}" srcOrd="0" destOrd="0" presId="urn:microsoft.com/office/officeart/2005/8/layout/list1"/>
    <dgm:cxn modelId="{096D1E35-8211-40C8-B362-A56DB1164F81}" type="presOf" srcId="{EEBB6DB8-534A-4A4C-B689-D07842D97702}" destId="{DC8A2F04-CEFA-42A2-901F-CA7FBC3196FE}" srcOrd="0" destOrd="1" presId="urn:microsoft.com/office/officeart/2005/8/layout/list1"/>
    <dgm:cxn modelId="{2BA1A0CF-263A-445E-8996-4A50A4BEE879}" srcId="{19476986-A29B-4DF0-BF5C-F98A6C32EC3B}" destId="{2AA22FF5-D3A5-4963-87D5-8385B65EBB67}" srcOrd="0" destOrd="0" parTransId="{57F045F3-8B5C-4DD2-BCDE-9208366DC461}" sibTransId="{19825439-1555-4E9A-ADF6-77F8DBD4C163}"/>
    <dgm:cxn modelId="{DE7DD4AA-0DCA-40DF-AD86-D91BF0C0CEF5}" type="presOf" srcId="{2AA22FF5-D3A5-4963-87D5-8385B65EBB67}" destId="{FD41B716-7B0F-478B-87D2-205244B9C9DB}" srcOrd="0" destOrd="0" presId="urn:microsoft.com/office/officeart/2005/8/layout/list1"/>
    <dgm:cxn modelId="{A90B7461-C1DD-4011-BE4A-60B0ECEDBB7B}" srcId="{0D8F5204-E982-462F-96D5-CF3E16CA9B74}" destId="{5FF17F58-3A51-410E-AA65-BAAF4B304CCD}" srcOrd="2" destOrd="0" parTransId="{A69054BE-3240-4D33-9822-347508AC0856}" sibTransId="{B95B49B9-4B56-4897-8AE5-FFADBF6A9C15}"/>
    <dgm:cxn modelId="{41B14B6F-2379-4EC8-984F-0C2502E6CC5C}" type="presOf" srcId="{C60F586F-D286-469D-8012-29BAAE77425C}" destId="{C1F04BF4-CB18-4B6E-ADBD-5F199CD0B606}" srcOrd="0" destOrd="0" presId="urn:microsoft.com/office/officeart/2005/8/layout/list1"/>
    <dgm:cxn modelId="{1328F198-E5B5-4CF3-A313-60AA512D246F}" srcId="{C60F586F-D286-469D-8012-29BAAE77425C}" destId="{78543CB7-01C0-4DB7-9512-84407CD1BE03}" srcOrd="1" destOrd="0" parTransId="{16BF7C30-32CA-4CDA-8B16-A3D0C7DCFB60}" sibTransId="{3A40B7BE-6689-42F1-9E0C-651B9A56F014}"/>
    <dgm:cxn modelId="{50CE9101-D5F5-4322-BDFB-0D7463ADA0D0}" type="presOf" srcId="{3F099F5A-28D6-47BA-B367-C2A16FAE47A9}" destId="{93F92B8D-75DF-4F32-8300-3CEEE62E5BAA}" srcOrd="0" destOrd="0" presId="urn:microsoft.com/office/officeart/2005/8/layout/list1"/>
    <dgm:cxn modelId="{B9112D96-32B2-49F0-86CD-B25B17C1B8CA}" type="presOf" srcId="{78543CB7-01C0-4DB7-9512-84407CD1BE03}" destId="{258D6823-CC4B-4BFA-9594-5F10C1D331AC}" srcOrd="1" destOrd="0" presId="urn:microsoft.com/office/officeart/2005/8/layout/list1"/>
    <dgm:cxn modelId="{9047E262-0018-4F28-B259-155806734B2B}" srcId="{78543CB7-01C0-4DB7-9512-84407CD1BE03}" destId="{EEBB6DB8-534A-4A4C-B689-D07842D97702}" srcOrd="1" destOrd="0" parTransId="{774CB440-25FE-4E52-BE03-422EA1381EC4}" sibTransId="{5B06E1E0-DCEE-4C0A-8769-5758DF420851}"/>
    <dgm:cxn modelId="{CD7E6951-5FC5-41D4-8F5B-ED975E69DB66}" type="presOf" srcId="{19476986-A29B-4DF0-BF5C-F98A6C32EC3B}" destId="{588E7D38-5391-4725-BA00-62D07949F8E9}" srcOrd="0" destOrd="0" presId="urn:microsoft.com/office/officeart/2005/8/layout/list1"/>
    <dgm:cxn modelId="{E2DEFBF5-CA6F-4B4E-963A-E222B5401DA1}" srcId="{78543CB7-01C0-4DB7-9512-84407CD1BE03}" destId="{32BAB6B5-FD74-4ED2-8B5D-43950DA31F6F}" srcOrd="0" destOrd="0" parTransId="{F193827F-5729-4FA6-95E9-0A754C3F9205}" sibTransId="{4746C3B8-4EA3-4BAB-8DD8-12638D4A479F}"/>
    <dgm:cxn modelId="{EC9ADD42-75A9-467F-B6F2-E48DF2EC0236}" type="presOf" srcId="{2B7DAA66-3F3C-4EDC-A3E0-B0998EF6F0F8}" destId="{FD41B716-7B0F-478B-87D2-205244B9C9DB}" srcOrd="0" destOrd="1" presId="urn:microsoft.com/office/officeart/2005/8/layout/list1"/>
    <dgm:cxn modelId="{7510F744-8E2D-4035-BA30-932CEAAB389D}" srcId="{C60F586F-D286-469D-8012-29BAAE77425C}" destId="{19476986-A29B-4DF0-BF5C-F98A6C32EC3B}" srcOrd="2" destOrd="0" parTransId="{C360D16D-D0B5-43D8-8325-F9903A2FA34C}" sibTransId="{A69B12B5-29BC-46B7-AF72-140F508A4D70}"/>
    <dgm:cxn modelId="{858493B2-A12F-4325-9FB7-3054234CD05C}" srcId="{C60F586F-D286-469D-8012-29BAAE77425C}" destId="{0D8F5204-E982-462F-96D5-CF3E16CA9B74}" srcOrd="0" destOrd="0" parTransId="{09CBA791-4BD4-41A7-ACF8-2BD4E96B98E5}" sibTransId="{D6072F0F-F1A7-4DB3-A703-8ED65795CDF8}"/>
    <dgm:cxn modelId="{46D2AD11-0BBB-473A-B326-728E25C9E129}" srcId="{19476986-A29B-4DF0-BF5C-F98A6C32EC3B}" destId="{B5F90511-E0F1-44D8-81E1-B5384E02F140}" srcOrd="2" destOrd="0" parTransId="{72324157-93C4-4A27-B01A-FEE1D2136058}" sibTransId="{471B11B8-EBDA-4480-B0BF-85C5726F9578}"/>
    <dgm:cxn modelId="{55E0269B-05FC-4424-88FE-1559C1426376}" type="presOf" srcId="{0D8F5204-E982-462F-96D5-CF3E16CA9B74}" destId="{D711624E-64E8-44AF-83C0-686F98E8EED0}" srcOrd="1" destOrd="0" presId="urn:microsoft.com/office/officeart/2005/8/layout/list1"/>
    <dgm:cxn modelId="{DB2308A1-22AD-46FB-A9BE-B40952C0562C}" type="presOf" srcId="{78543CB7-01C0-4DB7-9512-84407CD1BE03}" destId="{4EF59EDC-51FD-49F0-8E83-E31E9E6115CD}" srcOrd="0" destOrd="0" presId="urn:microsoft.com/office/officeart/2005/8/layout/list1"/>
    <dgm:cxn modelId="{6E007C5B-C265-4E52-92CB-02138FBBAC09}" type="presOf" srcId="{32BAB6B5-FD74-4ED2-8B5D-43950DA31F6F}" destId="{DC8A2F04-CEFA-42A2-901F-CA7FBC3196FE}" srcOrd="0" destOrd="0" presId="urn:microsoft.com/office/officeart/2005/8/layout/list1"/>
    <dgm:cxn modelId="{CFE57BA4-1A84-407B-97F0-670AE4A5DF53}" type="presOf" srcId="{CD9B656A-06BE-4058-A903-1EDD969E2E78}" destId="{FD41B716-7B0F-478B-87D2-205244B9C9DB}" srcOrd="0" destOrd="3" presId="urn:microsoft.com/office/officeart/2005/8/layout/list1"/>
    <dgm:cxn modelId="{DB4E3700-AB49-4D62-9762-7CCA3AD45DCE}" type="presOf" srcId="{19476986-A29B-4DF0-BF5C-F98A6C32EC3B}" destId="{295A4736-87D7-4351-9C2B-DD88AB616FF3}" srcOrd="1" destOrd="0" presId="urn:microsoft.com/office/officeart/2005/8/layout/list1"/>
    <dgm:cxn modelId="{3778CE9C-868D-4CB2-9083-49C82C3BE6CC}" type="presOf" srcId="{B5F90511-E0F1-44D8-81E1-B5384E02F140}" destId="{FD41B716-7B0F-478B-87D2-205244B9C9DB}" srcOrd="0" destOrd="2" presId="urn:microsoft.com/office/officeart/2005/8/layout/list1"/>
    <dgm:cxn modelId="{068B0076-AEC9-44AA-8C6C-F5E9F6728D91}" type="presParOf" srcId="{C1F04BF4-CB18-4B6E-ADBD-5F199CD0B606}" destId="{AD28B01A-F8F2-4058-9ADB-3439E51C8B6D}" srcOrd="0" destOrd="0" presId="urn:microsoft.com/office/officeart/2005/8/layout/list1"/>
    <dgm:cxn modelId="{75705DD3-F7C0-4C27-95E6-5AB85298A3AA}" type="presParOf" srcId="{AD28B01A-F8F2-4058-9ADB-3439E51C8B6D}" destId="{41910B0F-648D-4E54-BEB9-3AE3FA566F50}" srcOrd="0" destOrd="0" presId="urn:microsoft.com/office/officeart/2005/8/layout/list1"/>
    <dgm:cxn modelId="{AA6B53B2-6DD8-4165-A7BD-64272EF07F06}" type="presParOf" srcId="{AD28B01A-F8F2-4058-9ADB-3439E51C8B6D}" destId="{D711624E-64E8-44AF-83C0-686F98E8EED0}" srcOrd="1" destOrd="0" presId="urn:microsoft.com/office/officeart/2005/8/layout/list1"/>
    <dgm:cxn modelId="{8009662C-82BD-428A-A139-F0E7D4469104}" type="presParOf" srcId="{C1F04BF4-CB18-4B6E-ADBD-5F199CD0B606}" destId="{352D1C25-CF22-4D4D-860A-0F400BA722F0}" srcOrd="1" destOrd="0" presId="urn:microsoft.com/office/officeart/2005/8/layout/list1"/>
    <dgm:cxn modelId="{A8F539D5-270E-4230-8EF7-9AB6143DF651}" type="presParOf" srcId="{C1F04BF4-CB18-4B6E-ADBD-5F199CD0B606}" destId="{93F92B8D-75DF-4F32-8300-3CEEE62E5BAA}" srcOrd="2" destOrd="0" presId="urn:microsoft.com/office/officeart/2005/8/layout/list1"/>
    <dgm:cxn modelId="{80E62903-CF5D-4D25-9886-31E841B00A6D}" type="presParOf" srcId="{C1F04BF4-CB18-4B6E-ADBD-5F199CD0B606}" destId="{E095AC40-7A06-4E39-9011-2C0588C524FB}" srcOrd="3" destOrd="0" presId="urn:microsoft.com/office/officeart/2005/8/layout/list1"/>
    <dgm:cxn modelId="{8046779C-00F6-4466-B6E5-46A23551924E}" type="presParOf" srcId="{C1F04BF4-CB18-4B6E-ADBD-5F199CD0B606}" destId="{4A46A805-ED96-420A-89C6-E6426AB7010B}" srcOrd="4" destOrd="0" presId="urn:microsoft.com/office/officeart/2005/8/layout/list1"/>
    <dgm:cxn modelId="{FDA74C0F-6192-4197-A65C-BEFA11E07949}" type="presParOf" srcId="{4A46A805-ED96-420A-89C6-E6426AB7010B}" destId="{4EF59EDC-51FD-49F0-8E83-E31E9E6115CD}" srcOrd="0" destOrd="0" presId="urn:microsoft.com/office/officeart/2005/8/layout/list1"/>
    <dgm:cxn modelId="{39238193-67F6-45A8-9FDA-480953121AF4}" type="presParOf" srcId="{4A46A805-ED96-420A-89C6-E6426AB7010B}" destId="{258D6823-CC4B-4BFA-9594-5F10C1D331AC}" srcOrd="1" destOrd="0" presId="urn:microsoft.com/office/officeart/2005/8/layout/list1"/>
    <dgm:cxn modelId="{8EB35684-96B8-475C-BEA3-0D55259F63AA}" type="presParOf" srcId="{C1F04BF4-CB18-4B6E-ADBD-5F199CD0B606}" destId="{FD18CD6B-2C2B-43C7-BC6A-85F472F7F87D}" srcOrd="5" destOrd="0" presId="urn:microsoft.com/office/officeart/2005/8/layout/list1"/>
    <dgm:cxn modelId="{62637E2C-EA6D-41E6-9A7C-87ADE21230F1}" type="presParOf" srcId="{C1F04BF4-CB18-4B6E-ADBD-5F199CD0B606}" destId="{DC8A2F04-CEFA-42A2-901F-CA7FBC3196FE}" srcOrd="6" destOrd="0" presId="urn:microsoft.com/office/officeart/2005/8/layout/list1"/>
    <dgm:cxn modelId="{A0DF0E70-C8E2-42F2-A246-09ED97A3ACA0}" type="presParOf" srcId="{C1F04BF4-CB18-4B6E-ADBD-5F199CD0B606}" destId="{0DD5739E-D3CD-47BB-921C-94CDC950FF9F}" srcOrd="7" destOrd="0" presId="urn:microsoft.com/office/officeart/2005/8/layout/list1"/>
    <dgm:cxn modelId="{45A1E3AA-56C7-45E6-87EF-20D129F3D6F2}" type="presParOf" srcId="{C1F04BF4-CB18-4B6E-ADBD-5F199CD0B606}" destId="{F334D9F3-F225-4275-B27C-D6B38B267292}" srcOrd="8" destOrd="0" presId="urn:microsoft.com/office/officeart/2005/8/layout/list1"/>
    <dgm:cxn modelId="{EB8D3700-4D8D-4976-A05A-28E61567F8A2}" type="presParOf" srcId="{F334D9F3-F225-4275-B27C-D6B38B267292}" destId="{588E7D38-5391-4725-BA00-62D07949F8E9}" srcOrd="0" destOrd="0" presId="urn:microsoft.com/office/officeart/2005/8/layout/list1"/>
    <dgm:cxn modelId="{65D40DBC-FEAF-44D4-B4A0-2DDF11FCD931}" type="presParOf" srcId="{F334D9F3-F225-4275-B27C-D6B38B267292}" destId="{295A4736-87D7-4351-9C2B-DD88AB616FF3}" srcOrd="1" destOrd="0" presId="urn:microsoft.com/office/officeart/2005/8/layout/list1"/>
    <dgm:cxn modelId="{3B68B834-619C-452A-8BCA-6F99F133B049}" type="presParOf" srcId="{C1F04BF4-CB18-4B6E-ADBD-5F199CD0B606}" destId="{37F68601-6EB6-47B9-86AB-27FDDF94757D}" srcOrd="9" destOrd="0" presId="urn:microsoft.com/office/officeart/2005/8/layout/list1"/>
    <dgm:cxn modelId="{87EE2B1B-6FC5-496E-BE90-811974D74C9D}" type="presParOf" srcId="{C1F04BF4-CB18-4B6E-ADBD-5F199CD0B606}" destId="{FD41B716-7B0F-478B-87D2-205244B9C9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B544-90DB-431D-8080-AC3EA6F4F84F}" type="datetimeFigureOut">
              <a:rPr lang="en-US" smtClean="0"/>
              <a:t>21-May-16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05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605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94C0-4646-408B-8D48-4D772377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3C1833-097A-426E-AE42-0D8CC68827D3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30F3F-8993-4A82-9A1D-E529A9AA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048BEA-2F2D-499A-839E-D3BC65686468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611C9-5492-49B9-8FEC-FC1BF7806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C98C01-E183-44F8-BBE3-F4BCBDE3B261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4594F-75FA-4938-873F-C88649E5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82EA5E-3036-4C89-95A4-5FA042EF50CF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47BFA-E816-49DA-92C3-69A90841C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51A74B-D58C-4389-B347-FB54DF7B6581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DDA5F-E050-4EB0-9061-F00636954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549E72-A952-4960-9729-5993E7DFA71A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22509-F40F-4338-9ED2-BDB52DD9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70EE84-C384-41F1-A058-008B7075849F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B2A92-83C5-4B98-AE84-E34972CCB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C1B6B9-1D10-49FE-915C-BC38E7E51D71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9D0B2-1C73-428E-89BA-64E756E9B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12AD3C-2DC3-4600-AC1D-DAB11FDC4747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906C3-0976-4232-A345-801750121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143AF4-DADF-46CE-A546-062FA1D5CF6A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2EA3-CDA6-4E31-A54C-2E279E51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FFDDED-8258-48D8-9BA1-DD86A70CCCD1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D0F08-6161-4F29-9A9A-FD26AB96A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2498DC1-3E59-4C38-8B8C-7F0AFF707C4C}" type="datetimeFigureOut">
              <a:rPr lang="en-US" smtClean="0"/>
              <a:pPr>
                <a:defRPr/>
              </a:pPr>
              <a:t>21-May-16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C628B9-A996-4F36-BC5C-9C9545C77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irodi.rs" TargetMode="External"/><Relationship Id="rId2" Type="http://schemas.openxmlformats.org/officeDocument/2006/relationships/hyperlink" Target="http://www.birodi.r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tvojstav.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6" y="3638550"/>
            <a:ext cx="10993439" cy="579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Gotham Pro" pitchFamily="50" charset="0"/>
              </a:rPr>
            </a:br>
            <a:r>
              <a:rPr lang="en-US" b="1" dirty="0">
                <a:solidFill>
                  <a:schemeClr val="bg1"/>
                </a:solidFill>
                <a:cs typeface="Gotham Pro" pitchFamily="50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Gotham Pro" pitchFamily="50" charset="0"/>
              </a:rPr>
            </a:br>
            <a:endParaRPr lang="en-US" b="1" dirty="0">
              <a:solidFill>
                <a:schemeClr val="bg1"/>
              </a:solidFill>
              <a:cs typeface="Gotham Pro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6" y="241300"/>
            <a:ext cx="3322639" cy="1023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6600">
                <a:solidFill>
                  <a:schemeClr val="accent1"/>
                </a:solidFill>
                <a:cs typeface="Gotham Pro" pitchFamily="50" charset="0"/>
              </a:rPr>
              <a:t>I</a:t>
            </a:r>
            <a:r>
              <a:rPr lang="sr-Latn-RS" sz="6600" smtClean="0">
                <a:solidFill>
                  <a:schemeClr val="accent1"/>
                </a:solidFill>
                <a:cs typeface="Gotham Pro" pitchFamily="50" charset="0"/>
              </a:rPr>
              <a:t>zbori</a:t>
            </a:r>
            <a:endParaRPr lang="en-US" sz="9600" b="1" dirty="0">
              <a:solidFill>
                <a:schemeClr val="accent1"/>
              </a:solidFill>
              <a:cs typeface="Gotham Pro" pitchFamily="50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 rot="10800000" flipH="1" flipV="1">
            <a:off x="598488" y="5635625"/>
            <a:ext cx="10779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Gotham Pro"/>
                <a:cs typeface="Gotham Pro"/>
              </a:rPr>
              <a:t>BIRO ZA DRUŠTVENA ISTRAŽIVANJA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  <a:ea typeface="Gotham Pro"/>
                <a:cs typeface="Gotham Pro"/>
              </a:rPr>
              <a:t>Beograd, 2016 </a:t>
            </a: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873" y="753499"/>
            <a:ext cx="606266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544792" y="1201533"/>
            <a:ext cx="23352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f-ZA" sz="6000" b="1" dirty="0">
                <a:solidFill>
                  <a:schemeClr val="accent1"/>
                </a:solidFill>
                <a:latin typeface="Helvetica" pitchFamily="34" charset="0"/>
                <a:ea typeface="Gotham Pro"/>
              </a:rPr>
              <a:t>2016</a:t>
            </a:r>
            <a:endParaRPr lang="en-US" altLang="af-ZA" sz="6000" dirty="0">
              <a:latin typeface="Helvetica" pitchFamily="34" charset="0"/>
              <a:ea typeface="Gotham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f-ZA" smtClean="0">
                <a:solidFill>
                  <a:schemeClr val="accent2"/>
                </a:solidFill>
              </a:rPr>
              <a:t>ZASTUPLJENOST  TEMA</a:t>
            </a:r>
            <a:endParaRPr lang="af-ZA" altLang="af-ZA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995488"/>
          <a:ext cx="11153779" cy="38710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288"/>
                <a:gridCol w="2240288"/>
                <a:gridCol w="2287949"/>
                <a:gridCol w="2192627"/>
                <a:gridCol w="2192627"/>
              </a:tblGrid>
              <a:tr h="640121"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GRADONAČELNIK </a:t>
                      </a:r>
                      <a:endParaRPr lang="af-ZA" sz="1800" dirty="0"/>
                    </a:p>
                  </a:txBody>
                  <a:tcPr marT="45723" marB="457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LOKALNI</a:t>
                      </a:r>
                      <a:r>
                        <a:rPr lang="sr-Latn-RS" sz="1800" baseline="0" dirty="0" smtClean="0"/>
                        <a:t> FUNKCIONERI </a:t>
                      </a:r>
                      <a:endParaRPr lang="af-ZA" sz="1800" dirty="0"/>
                    </a:p>
                  </a:txBody>
                  <a:tcPr marT="45723" marB="457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NIŠ,</a:t>
                      </a:r>
                      <a:r>
                        <a:rPr lang="sr-Latn-RS" sz="1800" baseline="0" dirty="0" smtClean="0"/>
                        <a:t> MOJ GRAD </a:t>
                      </a:r>
                      <a:endParaRPr lang="af-ZA" sz="1800" dirty="0"/>
                    </a:p>
                  </a:txBody>
                  <a:tcPr marT="45723" marB="457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SRCEM</a:t>
                      </a:r>
                      <a:r>
                        <a:rPr lang="sr-Latn-RS" sz="1800" baseline="0" dirty="0" smtClean="0"/>
                        <a:t> ZA NIŠ</a:t>
                      </a:r>
                      <a:endParaRPr lang="af-ZA" sz="1800" dirty="0"/>
                    </a:p>
                  </a:txBody>
                  <a:tcPr marT="45723" marB="457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JEDINSTVENA ROMSKA PARTIJA</a:t>
                      </a:r>
                      <a:endParaRPr lang="af-ZA" sz="1800" dirty="0"/>
                    </a:p>
                  </a:txBody>
                  <a:tcPr marT="45723" marB="457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532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Ekonomija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privreda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23,5%</a:t>
                      </a:r>
                      <a:endParaRPr lang="sr-Latn-RS" sz="1600" dirty="0" smtClean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Infrastruktura</a:t>
                      </a:r>
                    </a:p>
                    <a:p>
                      <a:pPr algn="ctr"/>
                      <a:r>
                        <a:rPr lang="sr-Latn-RS" sz="1600" dirty="0" smtClean="0"/>
                        <a:t>2</a:t>
                      </a:r>
                      <a:r>
                        <a:rPr lang="en-US" sz="1600" dirty="0" smtClean="0"/>
                        <a:t>4,5</a:t>
                      </a:r>
                      <a:r>
                        <a:rPr lang="sr-Latn-RS" sz="1600" dirty="0" smtClean="0"/>
                        <a:t>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Izborne</a:t>
                      </a:r>
                      <a:r>
                        <a:rPr lang="sr-Latn-RS" sz="1600" baseline="0" dirty="0" smtClean="0"/>
                        <a:t> teme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39,1</a:t>
                      </a:r>
                      <a:r>
                        <a:rPr lang="sr-Latn-RS" sz="1600" baseline="0" dirty="0" smtClean="0"/>
                        <a:t>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Ekonomija, privreda</a:t>
                      </a:r>
                    </a:p>
                    <a:p>
                      <a:pPr algn="ctr"/>
                      <a:r>
                        <a:rPr lang="sr-Latn-RS" sz="1600" dirty="0" smtClean="0"/>
                        <a:t>1</a:t>
                      </a:r>
                      <a:r>
                        <a:rPr lang="en-US" sz="1600" dirty="0" smtClean="0"/>
                        <a:t>6,9</a:t>
                      </a:r>
                      <a:r>
                        <a:rPr lang="sr-Latn-RS" sz="1600" dirty="0" smtClean="0"/>
                        <a:t>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Izborne</a:t>
                      </a:r>
                      <a:r>
                        <a:rPr lang="sr-Latn-RS" sz="1600" baseline="0" dirty="0" smtClean="0"/>
                        <a:t> teme</a:t>
                      </a:r>
                    </a:p>
                    <a:p>
                      <a:pPr algn="ctr"/>
                      <a:r>
                        <a:rPr lang="sr-Latn-RS" sz="1600" baseline="0" dirty="0" smtClean="0"/>
                        <a:t>100%</a:t>
                      </a:r>
                      <a:endParaRPr lang="af-ZA" sz="1600" dirty="0"/>
                    </a:p>
                  </a:txBody>
                  <a:tcPr marT="45723" marB="45723" anchor="ctr"/>
                </a:tc>
              </a:tr>
              <a:tr h="823012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Mladi, obrazovanje</a:t>
                      </a:r>
                    </a:p>
                    <a:p>
                      <a:pPr algn="ctr"/>
                      <a:r>
                        <a:rPr lang="en-US" sz="1600" dirty="0" smtClean="0"/>
                        <a:t>9</a:t>
                      </a:r>
                      <a:r>
                        <a:rPr lang="sr-Latn-RS" sz="1600" dirty="0" smtClean="0"/>
                        <a:t>.9%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Izborne</a:t>
                      </a:r>
                      <a:r>
                        <a:rPr lang="sr-Latn-RS" sz="1600" baseline="0" dirty="0" smtClean="0"/>
                        <a:t> teme</a:t>
                      </a:r>
                    </a:p>
                    <a:p>
                      <a:pPr algn="ctr"/>
                      <a:r>
                        <a:rPr lang="en-US" sz="1600" dirty="0" smtClean="0"/>
                        <a:t>9,1%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Ekonomija, privreda</a:t>
                      </a:r>
                    </a:p>
                    <a:p>
                      <a:pPr algn="ctr"/>
                      <a:r>
                        <a:rPr lang="en-US" sz="1600" dirty="0" smtClean="0"/>
                        <a:t>21,7</a:t>
                      </a:r>
                      <a:r>
                        <a:rPr lang="sr-Latn-RS" sz="1600" dirty="0" smtClean="0"/>
                        <a:t>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Siromaštvo, nezaposlenost </a:t>
                      </a:r>
                    </a:p>
                    <a:p>
                      <a:pPr algn="ctr"/>
                      <a:r>
                        <a:rPr lang="en-US" sz="1600" dirty="0" smtClean="0"/>
                        <a:t>10,4%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</a:tr>
              <a:tr h="823012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Zdravstvo</a:t>
                      </a:r>
                    </a:p>
                    <a:p>
                      <a:pPr algn="ctr"/>
                      <a:r>
                        <a:rPr lang="en-US" sz="1600" dirty="0" smtClean="0"/>
                        <a:t>9</a:t>
                      </a:r>
                      <a:r>
                        <a:rPr lang="sr-Latn-RS" sz="1600" dirty="0" smtClean="0"/>
                        <a:t>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Mladi, obrazovanje</a:t>
                      </a:r>
                    </a:p>
                    <a:p>
                      <a:pPr algn="ctr"/>
                      <a:r>
                        <a:rPr lang="en-US" sz="1600" dirty="0" smtClean="0"/>
                        <a:t>8,8%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Siromaštvo, nezaposlenost </a:t>
                      </a:r>
                    </a:p>
                    <a:p>
                      <a:pPr algn="ctr"/>
                      <a:r>
                        <a:rPr lang="en-US" sz="1600" dirty="0" smtClean="0"/>
                        <a:t>13</a:t>
                      </a:r>
                      <a:r>
                        <a:rPr lang="sr-Latn-RS" sz="1600" dirty="0" smtClean="0"/>
                        <a:t>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Mladi, obrazovanje</a:t>
                      </a:r>
                    </a:p>
                    <a:p>
                      <a:pPr algn="ctr"/>
                      <a:r>
                        <a:rPr lang="en-US" sz="1600" dirty="0" smtClean="0"/>
                        <a:t>9,1%</a:t>
                      </a:r>
                      <a:endParaRPr lang="af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af-ZA" sz="1600" dirty="0"/>
                    </a:p>
                  </a:txBody>
                  <a:tcPr marT="45723" marB="45723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46114" y="452439"/>
            <a:ext cx="10701337" cy="14001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f-Z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ZASTUPLJENOST  TEMA</a:t>
            </a:r>
            <a:r>
              <a:rPr kumimoji="0" lang="en-US" altLang="af-Z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af-Z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af-ZA" altLang="af-Z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39213"/>
            <a:ext cx="12192000" cy="52531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60463" y="1314450"/>
            <a:ext cx="11031537" cy="3198813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sr-Latn-RS" sz="3200" b="1" dirty="0" smtClean="0">
                <a:solidFill>
                  <a:schemeClr val="bg1"/>
                </a:solidFill>
              </a:rPr>
              <a:t>Hvala na pažnji!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sr-Latn-RS" sz="3200" b="1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sr-Latn-RS" sz="1400" b="1" dirty="0" smtClean="0">
                <a:solidFill>
                  <a:schemeClr val="accent2"/>
                </a:solidFill>
                <a:hlinkClick r:id="rId2"/>
              </a:rPr>
              <a:t>www.birodi.rs</a:t>
            </a:r>
            <a:endParaRPr lang="en-US" sz="1400" b="1" dirty="0" smtClean="0">
              <a:solidFill>
                <a:schemeClr val="accent2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  <a:hlinkClick r:id="rId3"/>
              </a:rPr>
              <a:t>office@birodi.rs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endParaRPr lang="sr-Latn-RS" sz="1400" b="1" dirty="0" smtClean="0">
              <a:solidFill>
                <a:schemeClr val="accent2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sr-Latn-RS" sz="1400" b="1" dirty="0" smtClean="0">
                <a:solidFill>
                  <a:schemeClr val="accent2"/>
                </a:solidFill>
                <a:hlinkClick r:id="rId4"/>
              </a:rPr>
              <a:t>www.tvojstav.rs</a:t>
            </a:r>
            <a:r>
              <a:rPr lang="sr-Latn-RS" sz="1400" b="1" dirty="0" smtClean="0">
                <a:solidFill>
                  <a:schemeClr val="accent2"/>
                </a:solidFill>
              </a:rPr>
              <a:t> </a:t>
            </a:r>
            <a:endParaRPr lang="en-US" sz="1400" b="1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  <p:pic>
        <p:nvPicPr>
          <p:cNvPr id="17412" name="Picture 3" descr="D:\My Documents\Downloads\birodi_min (1).jpg"/>
          <p:cNvPicPr>
            <a:picLocks noChangeAspect="1" noChangeArrowheads="1"/>
          </p:cNvPicPr>
          <p:nvPr/>
        </p:nvPicPr>
        <p:blipFill>
          <a:blip r:embed="rId5"/>
          <a:srcRect l="3114" t="4832" r="3438" b="2322"/>
          <a:stretch>
            <a:fillRect/>
          </a:stretch>
        </p:blipFill>
        <p:spPr bwMode="auto">
          <a:xfrm>
            <a:off x="5008564" y="5156202"/>
            <a:ext cx="2174875" cy="1203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31813" y="390525"/>
            <a:ext cx="11288712" cy="820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04800" indent="-304800" algn="ctr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sr-Latn-R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Gotham Pro" pitchFamily="50" charset="0"/>
              </a:rPr>
              <a:t>IZBORI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ea typeface="Gotham Pro" pitchFamily="50" charset="0"/>
              </a:rPr>
              <a:t> 2016                                                                                   </a:t>
            </a:r>
            <a:r>
              <a:rPr lang="sr-Latn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otham Pro" pitchFamily="50" charset="0"/>
              </a:rPr>
              <a:t>MONITORING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otham Pro" pitchFamily="50" charset="0"/>
              </a:rPr>
              <a:t> </a:t>
            </a:r>
            <a:r>
              <a:rPr lang="sr-Latn-R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otham Pro" pitchFamily="50" charset="0"/>
              </a:rPr>
              <a:t>MEDIJA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Gotham Pro" pitchFamily="50" charset="0"/>
            </a:endParaRPr>
          </a:p>
          <a:p>
            <a:pPr marL="304800" indent="-304800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7497" y="620486"/>
            <a:ext cx="1091184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f-ZA" dirty="0" err="1" smtClean="0"/>
              <a:t>Metodologija</a:t>
            </a:r>
            <a:r>
              <a:rPr lang="en-US" altLang="af-ZA" dirty="0" smtClean="0"/>
              <a:t/>
            </a:r>
            <a:br>
              <a:rPr lang="en-US" altLang="af-ZA" dirty="0" smtClean="0"/>
            </a:br>
            <a:r>
              <a:rPr lang="en-US" altLang="af-ZA" dirty="0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32409" y="1567270"/>
          <a:ext cx="8272463" cy="428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127" y="0"/>
            <a:ext cx="105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5187" y="825911"/>
          <a:ext cx="11105536" cy="54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295277"/>
            <a:ext cx="154305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0428" y="1076633"/>
          <a:ext cx="10912475" cy="488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1" y="152401"/>
            <a:ext cx="9779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0736" y="1496877"/>
          <a:ext cx="109124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493" y="482058"/>
            <a:ext cx="17256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87770" y="1458551"/>
          <a:ext cx="109124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0" y="604838"/>
            <a:ext cx="11252200" cy="1014412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Funkcionerska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kampanja</a:t>
            </a:r>
            <a:endParaRPr lang="af-ZA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685108" y="2084523"/>
          <a:ext cx="8715375" cy="11397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4699"/>
                <a:gridCol w="1846892"/>
                <a:gridCol w="1846892"/>
                <a:gridCol w="1846892"/>
              </a:tblGrid>
              <a:tr h="365970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49" marR="91449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49" marR="91449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49" marR="91449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49" marR="91449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268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Predsednik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Vlade</a:t>
                      </a:r>
                      <a:endParaRPr lang="af-ZA" sz="1800" dirty="0"/>
                    </a:p>
                  </a:txBody>
                  <a:tcPr marL="91449" marR="91449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5</a:t>
                      </a:r>
                      <a:r>
                        <a:rPr lang="en-US" sz="1800" dirty="0" smtClean="0"/>
                        <a:t>3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3752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SNS</a:t>
                      </a:r>
                      <a:endParaRPr lang="af-ZA" sz="1800" dirty="0"/>
                    </a:p>
                  </a:txBody>
                  <a:tcPr marL="91449" marR="91449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2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1289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690688" y="3532188"/>
          <a:ext cx="8672514" cy="1108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4825"/>
                <a:gridCol w="1842563"/>
                <a:gridCol w="1842563"/>
                <a:gridCol w="1842563"/>
              </a:tblGrid>
              <a:tr h="365970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35" marR="91435" marT="45746" marB="4574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35" marR="91435" marT="45746" marB="4574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Ministar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spoljnih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poslova</a:t>
                      </a:r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SPS</a:t>
                      </a:r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12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298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1690689" y="5056188"/>
          <a:ext cx="8672513" cy="110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4824"/>
                <a:gridCol w="1842563"/>
                <a:gridCol w="1842563"/>
                <a:gridCol w="1842563"/>
              </a:tblGrid>
              <a:tr h="366074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35" marR="91435" marT="45759" marB="4575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59" marB="4575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59" marB="4575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35" marR="91435" marT="45759" marB="4575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115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Gradona</a:t>
                      </a:r>
                      <a:r>
                        <a:rPr lang="sr-Latn-RS" sz="1800" dirty="0" smtClean="0"/>
                        <a:t>čelnik</a:t>
                      </a:r>
                      <a:r>
                        <a:rPr lang="sr-Latn-RS" sz="1800" baseline="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314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5961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</a:tr>
              <a:tr h="371159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Gradski</a:t>
                      </a:r>
                      <a:r>
                        <a:rPr lang="sr-Latn-RS" sz="1800" baseline="0" dirty="0" smtClean="0"/>
                        <a:t> funkcioneri </a:t>
                      </a:r>
                      <a:endParaRPr lang="af-ZA" sz="1800" dirty="0"/>
                    </a:p>
                  </a:txBody>
                  <a:tcPr marL="91435" marR="91435"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73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437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4098</a:t>
                      </a:r>
                      <a:endParaRPr lang="af-ZA" sz="1800" dirty="0"/>
                    </a:p>
                  </a:txBody>
                  <a:tcPr marL="91435" marR="91435" marT="45759" marB="45759" anchor="ctr"/>
                </a:tc>
              </a:tr>
            </a:tbl>
          </a:graphicData>
        </a:graphic>
      </p:graphicFrame>
      <p:pic>
        <p:nvPicPr>
          <p:cNvPr id="1338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1" y="2281238"/>
            <a:ext cx="660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1" y="3798888"/>
            <a:ext cx="6588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8" y="5081590"/>
            <a:ext cx="79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15" y="487332"/>
            <a:ext cx="10911840" cy="10515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ZASTUPLJENOST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TEMA</a:t>
            </a:r>
            <a:endParaRPr lang="af-ZA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4339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995363" y="1620838"/>
          <a:ext cx="450532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hart" r:id="rId3" imgW="4505334" imgH="4304149" progId="Excel.Sheet.8">
                  <p:embed/>
                </p:oleObj>
              </mc:Choice>
              <mc:Fallback>
                <p:oleObj name="Chart" r:id="rId3" imgW="4505334" imgH="4304149" progId="Excel.Shee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620838"/>
                        <a:ext cx="4505325" cy="430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6591300" y="1631950"/>
          <a:ext cx="450532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hart" r:id="rId5" imgW="4505334" imgH="4310246" progId="Excel.Sheet.8">
                  <p:embed/>
                </p:oleObj>
              </mc:Choice>
              <mc:Fallback>
                <p:oleObj name="Chart" r:id="rId5" imgW="4505334" imgH="4310246" progId="Excel.Sheet.8">
                  <p:embed/>
                  <p:pic>
                    <p:nvPicPr>
                      <p:cNvPr id="0" name="Content Placeholder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631950"/>
                        <a:ext cx="4505325" cy="431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46114" y="452439"/>
            <a:ext cx="10701337" cy="1400175"/>
          </a:xfrm>
        </p:spPr>
        <p:txBody>
          <a:bodyPr/>
          <a:lstStyle/>
          <a:p>
            <a:pPr eaLnBrk="1" hangingPunct="1"/>
            <a:r>
              <a:rPr lang="en-US" altLang="af-ZA" dirty="0" smtClean="0">
                <a:solidFill>
                  <a:schemeClr val="accent2"/>
                </a:solidFill>
              </a:rPr>
              <a:t>ZASTUPLJENOST  TEMA</a:t>
            </a:r>
            <a:r>
              <a:rPr lang="en-US" altLang="af-ZA" dirty="0" smtClean="0"/>
              <a:t/>
            </a:r>
            <a:br>
              <a:rPr lang="en-US" altLang="af-ZA" dirty="0" smtClean="0"/>
            </a:br>
            <a:endParaRPr lang="af-ZA" altLang="af-Z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6114" y="2052638"/>
          <a:ext cx="10673061" cy="43481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31863"/>
                <a:gridCol w="1531863"/>
                <a:gridCol w="1531863"/>
                <a:gridCol w="1531863"/>
                <a:gridCol w="1531863"/>
                <a:gridCol w="1531863"/>
                <a:gridCol w="1481883"/>
              </a:tblGrid>
              <a:tr h="1144957"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 smtClean="0"/>
                    </a:p>
                    <a:p>
                      <a:pPr algn="ctr"/>
                      <a:endParaRPr lang="sr-Latn-RS" sz="1800" dirty="0" smtClean="0"/>
                    </a:p>
                    <a:p>
                      <a:pPr algn="ctr"/>
                      <a:endParaRPr lang="sr-Latn-RS" sz="1800" dirty="0" smtClean="0"/>
                    </a:p>
                    <a:p>
                      <a:pPr algn="ctr"/>
                      <a:r>
                        <a:rPr lang="sr-Latn-RS" sz="1800" dirty="0" smtClean="0"/>
                        <a:t> </a:t>
                      </a:r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6" marR="91436" marT="45721" marB="45721" anchor="ctr">
                    <a:solidFill>
                      <a:schemeClr val="bg1"/>
                    </a:solidFill>
                  </a:tcPr>
                </a:tc>
              </a:tr>
              <a:tr h="988043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23,2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33,3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27,9%</a:t>
                      </a: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Izborne teme</a:t>
                      </a:r>
                    </a:p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zborne teme</a:t>
                      </a:r>
                    </a:p>
                    <a:p>
                      <a:pPr algn="ctr"/>
                      <a:r>
                        <a:rPr lang="en-US" sz="1200" dirty="0" smtClean="0"/>
                        <a:t>30,7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en-US" sz="1200" dirty="0" smtClean="0"/>
                        <a:t>21,7%</a:t>
                      </a:r>
                      <a:endParaRPr lang="af-ZA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</a:tr>
              <a:tr h="1104597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prethodnih režima</a:t>
                      </a:r>
                    </a:p>
                    <a:p>
                      <a:pPr algn="ctr"/>
                      <a:r>
                        <a:rPr lang="sr-Latn-RS" sz="1200" dirty="0" smtClean="0"/>
                        <a:t>13</a:t>
                      </a:r>
                      <a:r>
                        <a:rPr lang="en-US" sz="1200" dirty="0" smtClean="0"/>
                        <a:t>,3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sr-Latn-RS" sz="1200" dirty="0" smtClean="0"/>
                        <a:t>2</a:t>
                      </a:r>
                      <a:r>
                        <a:rPr lang="en-US" sz="1200" dirty="0" smtClean="0"/>
                        <a:t>7,8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Ekonomija, privreda</a:t>
                      </a:r>
                    </a:p>
                    <a:p>
                      <a:pPr algn="ctr"/>
                      <a:r>
                        <a:rPr lang="sr-Latn-RS" sz="1200" dirty="0" smtClean="0"/>
                        <a:t>13.</a:t>
                      </a:r>
                      <a:r>
                        <a:rPr lang="en-US" sz="1200" dirty="0" smtClean="0"/>
                        <a:t>1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Suočavanje sa prošlošću</a:t>
                      </a:r>
                      <a:r>
                        <a:rPr lang="sr-Latn-RS" sz="1200" baseline="0" dirty="0" smtClean="0"/>
                        <a:t> </a:t>
                      </a:r>
                    </a:p>
                    <a:p>
                      <a:pPr algn="ctr"/>
                      <a:r>
                        <a:rPr lang="sr-Latn-RS" sz="1200" baseline="0" dirty="0" smtClean="0"/>
                        <a:t>27.8%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Kritika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vlasti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en-US" sz="1200" dirty="0" smtClean="0"/>
                        <a:t>28,4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Selo, poljoprivreda</a:t>
                      </a:r>
                    </a:p>
                    <a:p>
                      <a:pPr algn="ctr"/>
                      <a:r>
                        <a:rPr lang="en-US" sz="1200" dirty="0" smtClean="0"/>
                        <a:t>10,9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Ljudska praava</a:t>
                      </a:r>
                    </a:p>
                    <a:p>
                      <a:pPr algn="ctr"/>
                      <a:r>
                        <a:rPr lang="en-US" sz="1200" dirty="0" smtClean="0"/>
                        <a:t>9,</a:t>
                      </a:r>
                      <a:r>
                        <a:rPr lang="sr-Latn-RS" sz="1200" dirty="0" smtClean="0"/>
                        <a:t>1%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Mladi, obrazovanje</a:t>
                      </a:r>
                    </a:p>
                    <a:p>
                      <a:pPr algn="ctr"/>
                      <a:r>
                        <a:rPr lang="en-US" sz="1200" dirty="0" smtClean="0"/>
                        <a:t>16,7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Nacionalni interes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sr-Latn-RS" sz="1200" dirty="0" smtClean="0"/>
                        <a:t>2</a:t>
                      </a:r>
                      <a:r>
                        <a:rPr lang="en-US" sz="1200" dirty="0" smtClean="0"/>
                        <a:t>0.9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Ljudska prava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Siromaštvo, nezaposlenost</a:t>
                      </a:r>
                    </a:p>
                    <a:p>
                      <a:pPr algn="ctr"/>
                      <a:r>
                        <a:rPr lang="sr-Latn-RS" sz="1200" dirty="0" smtClean="0"/>
                        <a:t>8%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Ekonomija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siromastvo</a:t>
                      </a:r>
                      <a:r>
                        <a:rPr lang="en-US" sz="1200" baseline="0" dirty="0" smtClean="0"/>
                        <a:t> 8,7%</a:t>
                      </a:r>
                      <a:endParaRPr lang="af-ZA" sz="1200" dirty="0" smtClean="0"/>
                    </a:p>
                  </a:txBody>
                  <a:tcPr marL="91436" marR="91436" marT="45721" marB="45721" anchor="ctr"/>
                </a:tc>
              </a:tr>
            </a:tbl>
          </a:graphicData>
        </a:graphic>
      </p:graphicFrame>
      <p:pic>
        <p:nvPicPr>
          <p:cNvPr id="15399" name="Picture 4"/>
          <p:cNvPicPr>
            <a:picLocks noChangeAspect="1"/>
          </p:cNvPicPr>
          <p:nvPr/>
        </p:nvPicPr>
        <p:blipFill>
          <a:blip r:embed="rId2"/>
          <a:srcRect l="14125" r="12466"/>
          <a:stretch>
            <a:fillRect/>
          </a:stretch>
        </p:blipFill>
        <p:spPr bwMode="auto">
          <a:xfrm>
            <a:off x="6714307" y="2219788"/>
            <a:ext cx="1219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5298" y="2346071"/>
            <a:ext cx="13446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7"/>
          <p:cNvPicPr>
            <a:picLocks noChangeAspect="1"/>
          </p:cNvPicPr>
          <p:nvPr/>
        </p:nvPicPr>
        <p:blipFill>
          <a:blip r:embed="rId4"/>
          <a:srcRect l="22633" t="29868" r="22571" b="35236"/>
          <a:stretch>
            <a:fillRect/>
          </a:stretch>
        </p:blipFill>
        <p:spPr bwMode="auto">
          <a:xfrm>
            <a:off x="5180473" y="2456989"/>
            <a:ext cx="12747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4317" y="2310479"/>
            <a:ext cx="12874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9996" y="2166681"/>
            <a:ext cx="129381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876" y="2190752"/>
            <a:ext cx="13255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19468" y="2326611"/>
            <a:ext cx="1147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1276</TotalTime>
  <Words>325</Words>
  <Application>Microsoft Office PowerPoint</Application>
  <PresentationFormat>Widescreen</PresentationFormat>
  <Paragraphs>139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Gill Sans MT</vt:lpstr>
      <vt:lpstr>Gotham Pro</vt:lpstr>
      <vt:lpstr>Helvetica</vt:lpstr>
      <vt:lpstr>Verdana</vt:lpstr>
      <vt:lpstr>Wingdings 2</vt:lpstr>
      <vt:lpstr>Wingdings 3</vt:lpstr>
      <vt:lpstr>Aspect</vt:lpstr>
      <vt:lpstr>Chart</vt:lpstr>
      <vt:lpstr>          </vt:lpstr>
      <vt:lpstr>Metodologija  </vt:lpstr>
      <vt:lpstr>PowerPoint Presentation</vt:lpstr>
      <vt:lpstr>PowerPoint Presentation</vt:lpstr>
      <vt:lpstr>PowerPoint Presentation</vt:lpstr>
      <vt:lpstr>PowerPoint Presentation</vt:lpstr>
      <vt:lpstr>Funkcionerska kampanja</vt:lpstr>
      <vt:lpstr>ZASTUPLJENOST  TEMA</vt:lpstr>
      <vt:lpstr>ZASTUPLJENOST  TEMA </vt:lpstr>
      <vt:lpstr>ZASTUPLJENOST  TEMA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djapics@gmail.com</dc:creator>
  <cp:lastModifiedBy>BIRODI2</cp:lastModifiedBy>
  <cp:revision>129</cp:revision>
  <cp:lastPrinted>2016-05-19T14:28:17Z</cp:lastPrinted>
  <dcterms:created xsi:type="dcterms:W3CDTF">2016-04-17T14:28:48Z</dcterms:created>
  <dcterms:modified xsi:type="dcterms:W3CDTF">2016-05-21T11:25:09Z</dcterms:modified>
</cp:coreProperties>
</file>