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0" r:id="rId1"/>
  </p:sldMasterIdLst>
  <p:sldIdLst>
    <p:sldId id="256" r:id="rId2"/>
    <p:sldId id="259" r:id="rId3"/>
    <p:sldId id="267" r:id="rId4"/>
    <p:sldId id="269" r:id="rId5"/>
    <p:sldId id="270" r:id="rId6"/>
    <p:sldId id="271" r:id="rId7"/>
    <p:sldId id="261" r:id="rId8"/>
    <p:sldId id="264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Izjave kandidata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14.102564102564102</c:v>
                </c:pt>
                <c:pt idx="1">
                  <c:v>19.431279620853079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Partijsko saopstenje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>
                  <c:v>3.2051282051282053</c:v>
                </c:pt>
                <c:pt idx="1">
                  <c:v>0.94786729857819907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RIK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0.0</c:formatCode>
                <c:ptCount val="2"/>
                <c:pt idx="0">
                  <c:v>1.2820512820512822</c:v>
                </c:pt>
                <c:pt idx="1">
                  <c:v>1.4218009478672986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Novinar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0.0</c:formatCode>
                <c:ptCount val="2"/>
                <c:pt idx="0">
                  <c:v>80.769230769230774</c:v>
                </c:pt>
                <c:pt idx="1">
                  <c:v>77.725118483412317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975295216"/>
        <c:axId val="-975298480"/>
      </c:barChart>
      <c:catAx>
        <c:axId val="-97529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5298480"/>
        <c:crosses val="autoZero"/>
        <c:auto val="1"/>
        <c:lblAlgn val="ctr"/>
        <c:lblOffset val="100"/>
        <c:noMultiLvlLbl val="0"/>
      </c:catAx>
      <c:valAx>
        <c:axId val="-97529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529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0650542351475"/>
          <c:y val="0.89448344585446393"/>
          <c:w val="0.64225881984766098"/>
          <c:h val="5.7223164095655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12.179487179487179</c:v>
                </c:pt>
                <c:pt idx="1">
                  <c:v>9.0047393364928912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Izvestaj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>
                  <c:v>26.923076923076923</c:v>
                </c:pt>
                <c:pt idx="1">
                  <c:v>22.274881516587676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Izvestaj sa izjavom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0.0</c:formatCode>
                <c:ptCount val="2"/>
                <c:pt idx="0">
                  <c:v>42.307692307692307</c:v>
                </c:pt>
                <c:pt idx="1">
                  <c:v>45.971563981042657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Izjava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0.0</c:formatCode>
                <c:ptCount val="2"/>
                <c:pt idx="0">
                  <c:v>14.102564102564102</c:v>
                </c:pt>
                <c:pt idx="1">
                  <c:v>18.957345971563981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Gost u studiju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781945408"/>
        <c:axId val="-781949216"/>
      </c:barChart>
      <c:catAx>
        <c:axId val="-78194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81949216"/>
        <c:crosses val="autoZero"/>
        <c:auto val="1"/>
        <c:lblAlgn val="ctr"/>
        <c:lblOffset val="100"/>
        <c:noMultiLvlLbl val="0"/>
      </c:catAx>
      <c:valAx>
        <c:axId val="-7819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8194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36406565219096"/>
          <c:y val="0.93185552469372657"/>
          <c:w val="0.68875519020023135"/>
          <c:h val="6.8144475306273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Neg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Vlada Srbije</c:v>
                </c:pt>
                <c:pt idx="1">
                  <c:v>SNS – Lista Aleksandar Vucic - Srbija Pobedjuje</c:v>
                </c:pt>
                <c:pt idx="2">
                  <c:v>Ivica Dacic – SPS, JS</c:v>
                </c:pt>
                <c:pt idx="3">
                  <c:v>Dr Vojislav Šešelj - SRS</c:v>
                </c:pt>
                <c:pt idx="4">
                  <c:v>Dveri - DSS</c:v>
                </c:pt>
                <c:pt idx="5">
                  <c:v>Savez za bolju Srbiju</c:v>
                </c:pt>
                <c:pt idx="6">
                  <c:v>Gradonacelnik KG</c:v>
                </c:pt>
                <c:pt idx="7">
                  <c:v>Ostali funkcioneri</c:v>
                </c:pt>
                <c:pt idx="8">
                  <c:v>GG Sladjan Rakic</c:v>
                </c:pt>
                <c:pt idx="9">
                  <c:v>Sigurno bolje dr Vladan Vucicevic</c:v>
                </c:pt>
                <c:pt idx="10">
                  <c:v>Svi za KG</c:v>
                </c:pt>
                <c:pt idx="11">
                  <c:v>Veroljub Stevanovic Zajedno za KG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45</c:v>
                </c:pt>
                <c:pt idx="1">
                  <c:v>97</c:v>
                </c:pt>
                <c:pt idx="2">
                  <c:v>30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Vlada Srbije</c:v>
                </c:pt>
                <c:pt idx="1">
                  <c:v>SNS – Lista Aleksandar Vucic - Srbija Pobedjuje</c:v>
                </c:pt>
                <c:pt idx="2">
                  <c:v>Ivica Dacic – SPS, JS</c:v>
                </c:pt>
                <c:pt idx="3">
                  <c:v>Dr Vojislav Šešelj - SRS</c:v>
                </c:pt>
                <c:pt idx="4">
                  <c:v>Dveri - DSS</c:v>
                </c:pt>
                <c:pt idx="5">
                  <c:v>Savez za bolju Srbiju</c:v>
                </c:pt>
                <c:pt idx="6">
                  <c:v>Gradonacelnik KG</c:v>
                </c:pt>
                <c:pt idx="7">
                  <c:v>Ostali funkcioneri</c:v>
                </c:pt>
                <c:pt idx="8">
                  <c:v>GG Sladjan Rakic</c:v>
                </c:pt>
                <c:pt idx="9">
                  <c:v>Sigurno bolje dr Vladan Vucicevic</c:v>
                </c:pt>
                <c:pt idx="10">
                  <c:v>Svi za KG</c:v>
                </c:pt>
                <c:pt idx="11">
                  <c:v>Veroljub Stevanovic Zajedno za KG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38</c:v>
                </c:pt>
                <c:pt idx="1">
                  <c:v>9</c:v>
                </c:pt>
                <c:pt idx="2">
                  <c:v>31.999999999999996</c:v>
                </c:pt>
                <c:pt idx="3">
                  <c:v>17</c:v>
                </c:pt>
                <c:pt idx="4">
                  <c:v>34</c:v>
                </c:pt>
                <c:pt idx="5">
                  <c:v>79.000000000000014</c:v>
                </c:pt>
                <c:pt idx="6">
                  <c:v>54</c:v>
                </c:pt>
                <c:pt idx="7">
                  <c:v>139</c:v>
                </c:pt>
                <c:pt idx="8">
                  <c:v>14</c:v>
                </c:pt>
                <c:pt idx="9">
                  <c:v>10</c:v>
                </c:pt>
                <c:pt idx="10">
                  <c:v>4</c:v>
                </c:pt>
                <c:pt idx="11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Poz 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Vlada Srbije</c:v>
                </c:pt>
                <c:pt idx="1">
                  <c:v>SNS – Lista Aleksandar Vucic - Srbija Pobedjuje</c:v>
                </c:pt>
                <c:pt idx="2">
                  <c:v>Ivica Dacic – SPS, JS</c:v>
                </c:pt>
                <c:pt idx="3">
                  <c:v>Dr Vojislav Šešelj - SRS</c:v>
                </c:pt>
                <c:pt idx="4">
                  <c:v>Dveri - DSS</c:v>
                </c:pt>
                <c:pt idx="5">
                  <c:v>Savez za bolju Srbiju</c:v>
                </c:pt>
                <c:pt idx="6">
                  <c:v>Gradonacelnik KG</c:v>
                </c:pt>
                <c:pt idx="7">
                  <c:v>Ostali funkcioneri</c:v>
                </c:pt>
                <c:pt idx="8">
                  <c:v>GG Sladjan Rakic</c:v>
                </c:pt>
                <c:pt idx="9">
                  <c:v>Sigurno bolje dr Vladan Vucicevic</c:v>
                </c:pt>
                <c:pt idx="10">
                  <c:v>Svi za KG</c:v>
                </c:pt>
                <c:pt idx="11">
                  <c:v>Veroljub Stevanovic Zajedno za KG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550</c:v>
                </c:pt>
                <c:pt idx="1">
                  <c:v>431</c:v>
                </c:pt>
                <c:pt idx="2">
                  <c:v>697</c:v>
                </c:pt>
                <c:pt idx="3">
                  <c:v>281</c:v>
                </c:pt>
                <c:pt idx="4">
                  <c:v>899</c:v>
                </c:pt>
                <c:pt idx="5">
                  <c:v>812</c:v>
                </c:pt>
                <c:pt idx="6">
                  <c:v>349.99999999999994</c:v>
                </c:pt>
                <c:pt idx="7">
                  <c:v>237</c:v>
                </c:pt>
                <c:pt idx="8">
                  <c:v>126</c:v>
                </c:pt>
                <c:pt idx="9">
                  <c:v>143</c:v>
                </c:pt>
                <c:pt idx="10">
                  <c:v>190</c:v>
                </c:pt>
                <c:pt idx="11">
                  <c:v>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-1069858352"/>
        <c:axId val="-1069873040"/>
      </c:barChart>
      <c:catAx>
        <c:axId val="-106985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9873040"/>
        <c:crosses val="autoZero"/>
        <c:auto val="1"/>
        <c:lblAlgn val="ctr"/>
        <c:lblOffset val="100"/>
        <c:noMultiLvlLbl val="0"/>
      </c:catAx>
      <c:valAx>
        <c:axId val="-106987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6985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166873208465579"/>
          <c:y val="2.8423778393004619E-2"/>
          <c:w val="0.18039675143507625"/>
          <c:h val="9.3326638044850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neg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Vlada Srbije</c:v>
                </c:pt>
                <c:pt idx="1">
                  <c:v>SNS – Lista Aleksandar Vucic - Srbija Pobedjuje</c:v>
                </c:pt>
                <c:pt idx="2">
                  <c:v>Ivica Dacic – SPS, JS</c:v>
                </c:pt>
                <c:pt idx="3">
                  <c:v>Dveri - DSS</c:v>
                </c:pt>
                <c:pt idx="4">
                  <c:v>Savez za bolju Srbiju</c:v>
                </c:pt>
                <c:pt idx="5">
                  <c:v>RIK</c:v>
                </c:pt>
                <c:pt idx="6">
                  <c:v>Gradonacelnik KG</c:v>
                </c:pt>
                <c:pt idx="7">
                  <c:v>Ostali funkcioneri</c:v>
                </c:pt>
                <c:pt idx="8">
                  <c:v>GG Sladjan Rakic</c:v>
                </c:pt>
                <c:pt idx="9">
                  <c:v>PS pokret veterana Aleksandar Vulin</c:v>
                </c:pt>
                <c:pt idx="10">
                  <c:v>Sigurno bolje dr Vladan Vucicevic</c:v>
                </c:pt>
                <c:pt idx="11">
                  <c:v>Svi za KG</c:v>
                </c:pt>
                <c:pt idx="12">
                  <c:v>Veroljub Stevanovic Zajedno za KG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Vlada Srbije</c:v>
                </c:pt>
                <c:pt idx="1">
                  <c:v>SNS – Lista Aleksandar Vucic - Srbija Pobedjuje</c:v>
                </c:pt>
                <c:pt idx="2">
                  <c:v>Ivica Dacic – SPS, JS</c:v>
                </c:pt>
                <c:pt idx="3">
                  <c:v>Dveri - DSS</c:v>
                </c:pt>
                <c:pt idx="4">
                  <c:v>Savez za bolju Srbiju</c:v>
                </c:pt>
                <c:pt idx="5">
                  <c:v>RIK</c:v>
                </c:pt>
                <c:pt idx="6">
                  <c:v>Gradonacelnik KG</c:v>
                </c:pt>
                <c:pt idx="7">
                  <c:v>Ostali funkcioneri</c:v>
                </c:pt>
                <c:pt idx="8">
                  <c:v>GG Sladjan Rakic</c:v>
                </c:pt>
                <c:pt idx="9">
                  <c:v>PS pokret veterana Aleksandar Vulin</c:v>
                </c:pt>
                <c:pt idx="10">
                  <c:v>Sigurno bolje dr Vladan Vucicevic</c:v>
                </c:pt>
                <c:pt idx="11">
                  <c:v>Svi za KG</c:v>
                </c:pt>
                <c:pt idx="12">
                  <c:v>Veroljub Stevanovic Zajedno za KG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22</c:v>
                </c:pt>
                <c:pt idx="1">
                  <c:v>19</c:v>
                </c:pt>
                <c:pt idx="2">
                  <c:v>21</c:v>
                </c:pt>
                <c:pt idx="3">
                  <c:v>49</c:v>
                </c:pt>
                <c:pt idx="4">
                  <c:v>32</c:v>
                </c:pt>
                <c:pt idx="5">
                  <c:v>591</c:v>
                </c:pt>
                <c:pt idx="6">
                  <c:v>2</c:v>
                </c:pt>
                <c:pt idx="7">
                  <c:v>149</c:v>
                </c:pt>
                <c:pt idx="8">
                  <c:v>2</c:v>
                </c:pt>
                <c:pt idx="9">
                  <c:v>12</c:v>
                </c:pt>
                <c:pt idx="10">
                  <c:v>2</c:v>
                </c:pt>
                <c:pt idx="11">
                  <c:v>28</c:v>
                </c:pt>
                <c:pt idx="12">
                  <c:v>34.999999999999993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poz 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Vlada Srbije</c:v>
                </c:pt>
                <c:pt idx="1">
                  <c:v>SNS – Lista Aleksandar Vucic - Srbija Pobedjuje</c:v>
                </c:pt>
                <c:pt idx="2">
                  <c:v>Ivica Dacic – SPS, JS</c:v>
                </c:pt>
                <c:pt idx="3">
                  <c:v>Dveri - DSS</c:v>
                </c:pt>
                <c:pt idx="4">
                  <c:v>Savez za bolju Srbiju</c:v>
                </c:pt>
                <c:pt idx="5">
                  <c:v>RIK</c:v>
                </c:pt>
                <c:pt idx="6">
                  <c:v>Gradonacelnik KG</c:v>
                </c:pt>
                <c:pt idx="7">
                  <c:v>Ostali funkcioneri</c:v>
                </c:pt>
                <c:pt idx="8">
                  <c:v>GG Sladjan Rakic</c:v>
                </c:pt>
                <c:pt idx="9">
                  <c:v>PS pokret veterana Aleksandar Vulin</c:v>
                </c:pt>
                <c:pt idx="10">
                  <c:v>Sigurno bolje dr Vladan Vucicevic</c:v>
                </c:pt>
                <c:pt idx="11">
                  <c:v>Svi za KG</c:v>
                </c:pt>
                <c:pt idx="12">
                  <c:v>Veroljub Stevanovic Zajedno za KG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1404</c:v>
                </c:pt>
                <c:pt idx="1">
                  <c:v>867.99999999999977</c:v>
                </c:pt>
                <c:pt idx="2">
                  <c:v>405</c:v>
                </c:pt>
                <c:pt idx="3">
                  <c:v>595</c:v>
                </c:pt>
                <c:pt idx="4">
                  <c:v>557</c:v>
                </c:pt>
                <c:pt idx="5">
                  <c:v>0</c:v>
                </c:pt>
                <c:pt idx="6">
                  <c:v>908</c:v>
                </c:pt>
                <c:pt idx="7">
                  <c:v>1356.9999999999998</c:v>
                </c:pt>
                <c:pt idx="8">
                  <c:v>303</c:v>
                </c:pt>
                <c:pt idx="9">
                  <c:v>324</c:v>
                </c:pt>
                <c:pt idx="10">
                  <c:v>189</c:v>
                </c:pt>
                <c:pt idx="11">
                  <c:v>331</c:v>
                </c:pt>
                <c:pt idx="12">
                  <c:v>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-850801568"/>
        <c:axId val="-850801024"/>
      </c:barChart>
      <c:catAx>
        <c:axId val="-8508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50801024"/>
        <c:crosses val="autoZero"/>
        <c:auto val="1"/>
        <c:lblAlgn val="ctr"/>
        <c:lblOffset val="100"/>
        <c:noMultiLvlLbl val="0"/>
      </c:catAx>
      <c:valAx>
        <c:axId val="-85080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5080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2710843912776033"/>
          <c:y val="9.0805913204800456E-2"/>
          <c:w val="0.17289156087223972"/>
          <c:h val="5.8432548988591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1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Aleksandar</a:t>
            </a:r>
            <a:r>
              <a:rPr lang="en-US" b="1" dirty="0" smtClean="0"/>
              <a:t> Vu</a:t>
            </a:r>
            <a:r>
              <a:rPr lang="sr-Latn-RS" b="1" dirty="0" smtClean="0"/>
              <a:t>čič</a:t>
            </a:r>
            <a:r>
              <a:rPr lang="sr-Latn-RS" b="1" baseline="0" dirty="0" smtClean="0"/>
              <a:t> - Premijer</a:t>
            </a:r>
            <a:endParaRPr lang="en-US" b="1" dirty="0"/>
          </a:p>
        </c:rich>
      </c:tx>
      <c:layout/>
      <c:overlay val="0"/>
      <c:spPr>
        <a:noFill/>
        <a:ln w="2469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8518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8518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8518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 w="2469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259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Ekonomija </c:v>
                </c:pt>
                <c:pt idx="1">
                  <c:v>Odnosi sa okruzenjem</c:v>
                </c:pt>
                <c:pt idx="2">
                  <c:v>Najave reformi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12.5</c:v>
                </c:pt>
                <c:pt idx="1">
                  <c:v>12.5</c:v>
                </c:pt>
                <c:pt idx="2">
                  <c:v>20.8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690">
          <a:noFill/>
        </a:ln>
      </c:spPr>
    </c:plotArea>
    <c:legend>
      <c:legendPos val="b"/>
      <c:layout/>
      <c:overlay val="0"/>
      <c:spPr>
        <a:noFill/>
        <a:ln w="2469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64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8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b="1" dirty="0" smtClean="0"/>
              <a:t>Aleksandar Vučić</a:t>
            </a:r>
            <a:r>
              <a:rPr lang="sr-Latn-RS" b="1" baseline="0" dirty="0" smtClean="0"/>
              <a:t> - SNS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14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14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14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Izborne teme</c:v>
                </c:pt>
                <c:pt idx="1">
                  <c:v>Kritika prethodnih režima</c:v>
                </c:pt>
                <c:pt idx="2">
                  <c:v>Najava reformi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19.7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F586F-D286-469D-8012-29BAAE77425C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F5204-E982-462F-96D5-CF3E16CA9B74}">
      <dgm:prSet phldrT="[Text]"/>
      <dgm:spPr/>
      <dgm:t>
        <a:bodyPr/>
        <a:lstStyle/>
        <a:p>
          <a:r>
            <a:rPr lang="sr-Latn-RS" b="1" dirty="0" smtClean="0"/>
            <a:t>Cilj:</a:t>
          </a:r>
          <a:endParaRPr lang="en-US" b="1" dirty="0"/>
        </a:p>
      </dgm:t>
    </dgm:pt>
    <dgm:pt modelId="{09CBA791-4BD4-41A7-ACF8-2BD4E96B98E5}" type="parTrans" cxnId="{858493B2-A12F-4325-9FB7-3054234CD05C}">
      <dgm:prSet/>
      <dgm:spPr/>
      <dgm:t>
        <a:bodyPr/>
        <a:lstStyle/>
        <a:p>
          <a:endParaRPr lang="en-US"/>
        </a:p>
      </dgm:t>
    </dgm:pt>
    <dgm:pt modelId="{D6072F0F-F1A7-4DB3-A703-8ED65795CDF8}" type="sibTrans" cxnId="{858493B2-A12F-4325-9FB7-3054234CD05C}">
      <dgm:prSet/>
      <dgm:spPr/>
      <dgm:t>
        <a:bodyPr/>
        <a:lstStyle/>
        <a:p>
          <a:endParaRPr lang="en-US"/>
        </a:p>
      </dgm:t>
    </dgm:pt>
    <dgm:pt modelId="{78543CB7-01C0-4DB7-9512-84407CD1BE03}">
      <dgm:prSet phldrT="[Text]"/>
      <dgm:spPr/>
      <dgm:t>
        <a:bodyPr/>
        <a:lstStyle/>
        <a:p>
          <a:r>
            <a:rPr lang="sr-Latn-RS" b="1" dirty="0" smtClean="0"/>
            <a:t>Period i uzorak:</a:t>
          </a:r>
          <a:endParaRPr lang="en-US" b="1" dirty="0"/>
        </a:p>
      </dgm:t>
    </dgm:pt>
    <dgm:pt modelId="{16BF7C30-32CA-4CDA-8B16-A3D0C7DCFB60}" type="parTrans" cxnId="{1328F198-E5B5-4CF3-A313-60AA512D246F}">
      <dgm:prSet/>
      <dgm:spPr/>
      <dgm:t>
        <a:bodyPr/>
        <a:lstStyle/>
        <a:p>
          <a:endParaRPr lang="en-US"/>
        </a:p>
      </dgm:t>
    </dgm:pt>
    <dgm:pt modelId="{3A40B7BE-6689-42F1-9E0C-651B9A56F014}" type="sibTrans" cxnId="{1328F198-E5B5-4CF3-A313-60AA512D246F}">
      <dgm:prSet/>
      <dgm:spPr/>
      <dgm:t>
        <a:bodyPr/>
        <a:lstStyle/>
        <a:p>
          <a:endParaRPr lang="en-US"/>
        </a:p>
      </dgm:t>
    </dgm:pt>
    <dgm:pt modelId="{19476986-A29B-4DF0-BF5C-F98A6C32EC3B}">
      <dgm:prSet phldrT="[Text]"/>
      <dgm:spPr/>
      <dgm:t>
        <a:bodyPr/>
        <a:lstStyle/>
        <a:p>
          <a:r>
            <a:rPr lang="sr-Latn-RS" b="1" dirty="0" smtClean="0"/>
            <a:t>Akteri:</a:t>
          </a:r>
          <a:endParaRPr lang="en-US" b="1" dirty="0"/>
        </a:p>
      </dgm:t>
    </dgm:pt>
    <dgm:pt modelId="{C360D16D-D0B5-43D8-8325-F9903A2FA34C}" type="parTrans" cxnId="{7510F744-8E2D-4035-BA30-932CEAAB389D}">
      <dgm:prSet/>
      <dgm:spPr/>
      <dgm:t>
        <a:bodyPr/>
        <a:lstStyle/>
        <a:p>
          <a:endParaRPr lang="en-US"/>
        </a:p>
      </dgm:t>
    </dgm:pt>
    <dgm:pt modelId="{A69B12B5-29BC-46B7-AF72-140F508A4D70}" type="sibTrans" cxnId="{7510F744-8E2D-4035-BA30-932CEAAB389D}">
      <dgm:prSet/>
      <dgm:spPr/>
      <dgm:t>
        <a:bodyPr/>
        <a:lstStyle/>
        <a:p>
          <a:endParaRPr lang="en-US"/>
        </a:p>
      </dgm:t>
    </dgm:pt>
    <dgm:pt modelId="{2AA22FF5-D3A5-4963-87D5-8385B65EBB67}">
      <dgm:prSet/>
      <dgm:spPr/>
      <dgm:t>
        <a:bodyPr/>
        <a:lstStyle/>
        <a:p>
          <a:pPr rtl="0"/>
          <a:r>
            <a:rPr lang="en-US" dirty="0" smtClean="0"/>
            <a:t>U</a:t>
          </a:r>
          <a:r>
            <a:rPr lang="sr-Latn-RS" dirty="0" smtClean="0"/>
            <a:t>česnici u izbornom procesu  (kandidat, liste, političke partije)</a:t>
          </a:r>
          <a:endParaRPr lang="en-US" dirty="0"/>
        </a:p>
      </dgm:t>
    </dgm:pt>
    <dgm:pt modelId="{57F045F3-8B5C-4DD2-BCDE-9208366DC461}" type="parTrans" cxnId="{2BA1A0CF-263A-445E-8996-4A50A4BEE879}">
      <dgm:prSet/>
      <dgm:spPr/>
      <dgm:t>
        <a:bodyPr/>
        <a:lstStyle/>
        <a:p>
          <a:endParaRPr lang="en-US"/>
        </a:p>
      </dgm:t>
    </dgm:pt>
    <dgm:pt modelId="{19825439-1555-4E9A-ADF6-77F8DBD4C163}" type="sibTrans" cxnId="{2BA1A0CF-263A-445E-8996-4A50A4BEE879}">
      <dgm:prSet/>
      <dgm:spPr/>
      <dgm:t>
        <a:bodyPr/>
        <a:lstStyle/>
        <a:p>
          <a:endParaRPr lang="en-US"/>
        </a:p>
      </dgm:t>
    </dgm:pt>
    <dgm:pt modelId="{2B7DAA66-3F3C-4EDC-A3E0-B0998EF6F0F8}">
      <dgm:prSet/>
      <dgm:spPr/>
      <dgm:t>
        <a:bodyPr/>
        <a:lstStyle/>
        <a:p>
          <a:pPr rtl="0"/>
          <a:r>
            <a:rPr lang="sr-Latn-RS" dirty="0" smtClean="0"/>
            <a:t>Vlada Srbije</a:t>
          </a:r>
          <a:r>
            <a:rPr lang="en-US" dirty="0" smtClean="0"/>
            <a:t>, </a:t>
          </a:r>
          <a:r>
            <a:rPr lang="en-US" dirty="0" err="1" smtClean="0"/>
            <a:t>predstavnici</a:t>
          </a:r>
          <a:r>
            <a:rPr lang="en-US" dirty="0" smtClean="0"/>
            <a:t> </a:t>
          </a:r>
          <a:r>
            <a:rPr lang="en-US" dirty="0" err="1" smtClean="0"/>
            <a:t>lokalne</a:t>
          </a:r>
          <a:r>
            <a:rPr lang="en-US" dirty="0" smtClean="0"/>
            <a:t> </a:t>
          </a:r>
          <a:r>
            <a:rPr lang="en-US" dirty="0" err="1" smtClean="0"/>
            <a:t>vlasti</a:t>
          </a:r>
          <a:endParaRPr lang="en-US" dirty="0"/>
        </a:p>
      </dgm:t>
    </dgm:pt>
    <dgm:pt modelId="{DBD58C30-8A10-4D54-AB3D-39323F77A027}" type="parTrans" cxnId="{3F374502-5EB7-45A3-941E-1749E8D3126B}">
      <dgm:prSet/>
      <dgm:spPr/>
      <dgm:t>
        <a:bodyPr/>
        <a:lstStyle/>
        <a:p>
          <a:endParaRPr lang="en-US"/>
        </a:p>
      </dgm:t>
    </dgm:pt>
    <dgm:pt modelId="{1412CAC5-D5E3-48B1-BEF8-C30118EA58FE}" type="sibTrans" cxnId="{3F374502-5EB7-45A3-941E-1749E8D3126B}">
      <dgm:prSet/>
      <dgm:spPr/>
      <dgm:t>
        <a:bodyPr/>
        <a:lstStyle/>
        <a:p>
          <a:endParaRPr lang="en-US"/>
        </a:p>
      </dgm:t>
    </dgm:pt>
    <dgm:pt modelId="{B5F90511-E0F1-44D8-81E1-B5384E02F140}">
      <dgm:prSet/>
      <dgm:spPr/>
      <dgm:t>
        <a:bodyPr/>
        <a:lstStyle/>
        <a:p>
          <a:pPr rtl="0"/>
          <a:r>
            <a:rPr lang="en-US" dirty="0" smtClean="0"/>
            <a:t>I</a:t>
          </a:r>
          <a:r>
            <a:rPr lang="sr-Latn-RS" dirty="0" smtClean="0"/>
            <a:t>nstitucije koje prate izborni proce</a:t>
          </a:r>
          <a:r>
            <a:rPr lang="en-US" dirty="0" smtClean="0"/>
            <a:t>s</a:t>
          </a:r>
          <a:endParaRPr lang="en-US" dirty="0"/>
        </a:p>
      </dgm:t>
    </dgm:pt>
    <dgm:pt modelId="{72324157-93C4-4A27-B01A-FEE1D2136058}" type="parTrans" cxnId="{46D2AD11-0BBB-473A-B326-728E25C9E129}">
      <dgm:prSet/>
      <dgm:spPr/>
      <dgm:t>
        <a:bodyPr/>
        <a:lstStyle/>
        <a:p>
          <a:endParaRPr lang="en-US"/>
        </a:p>
      </dgm:t>
    </dgm:pt>
    <dgm:pt modelId="{471B11B8-EBDA-4480-B0BF-85C5726F9578}" type="sibTrans" cxnId="{46D2AD11-0BBB-473A-B326-728E25C9E129}">
      <dgm:prSet/>
      <dgm:spPr/>
      <dgm:t>
        <a:bodyPr/>
        <a:lstStyle/>
        <a:p>
          <a:endParaRPr lang="en-US"/>
        </a:p>
      </dgm:t>
    </dgm:pt>
    <dgm:pt modelId="{32BAB6B5-FD74-4ED2-8B5D-43950DA31F6F}">
      <dgm:prSet/>
      <dgm:spPr/>
      <dgm:t>
        <a:bodyPr/>
        <a:lstStyle/>
        <a:p>
          <a:r>
            <a:rPr lang="en-US" dirty="0" smtClean="0"/>
            <a:t>4. April </a:t>
          </a:r>
          <a:r>
            <a:rPr lang="sr-Latn-RS" dirty="0" smtClean="0"/>
            <a:t>– </a:t>
          </a:r>
          <a:r>
            <a:rPr lang="en-US" dirty="0" smtClean="0"/>
            <a:t>24. </a:t>
          </a:r>
          <a:r>
            <a:rPr lang="sr-Latn-RS" dirty="0" smtClean="0"/>
            <a:t>april 2016. godine</a:t>
          </a:r>
          <a:endParaRPr lang="en-US" dirty="0"/>
        </a:p>
      </dgm:t>
    </dgm:pt>
    <dgm:pt modelId="{F193827F-5729-4FA6-95E9-0A754C3F9205}" type="parTrans" cxnId="{E2DEFBF5-CA6F-4B4E-963A-E222B5401DA1}">
      <dgm:prSet/>
      <dgm:spPr/>
      <dgm:t>
        <a:bodyPr/>
        <a:lstStyle/>
        <a:p>
          <a:endParaRPr lang="en-US"/>
        </a:p>
      </dgm:t>
    </dgm:pt>
    <dgm:pt modelId="{4746C3B8-4EA3-4BAB-8DD8-12638D4A479F}" type="sibTrans" cxnId="{E2DEFBF5-CA6F-4B4E-963A-E222B5401DA1}">
      <dgm:prSet/>
      <dgm:spPr/>
      <dgm:t>
        <a:bodyPr/>
        <a:lstStyle/>
        <a:p>
          <a:endParaRPr lang="en-US"/>
        </a:p>
      </dgm:t>
    </dgm:pt>
    <dgm:pt modelId="{3F099F5A-28D6-47BA-B367-C2A16FAE47A9}">
      <dgm:prSet/>
      <dgm:spPr/>
      <dgm:t>
        <a:bodyPr/>
        <a:lstStyle/>
        <a:p>
          <a:r>
            <a:rPr lang="sr-Latn-RS" dirty="0" smtClean="0"/>
            <a:t>Kvantitativna i kvalitativna analiza centralnih informativnih emisija </a:t>
          </a:r>
          <a:endParaRPr lang="en-US" dirty="0"/>
        </a:p>
      </dgm:t>
    </dgm:pt>
    <dgm:pt modelId="{F5BC5344-3BC6-4CF9-9891-5DC84C6A1E24}" type="parTrans" cxnId="{56028228-513D-403A-9FDB-E4C21A6C5901}">
      <dgm:prSet/>
      <dgm:spPr/>
      <dgm:t>
        <a:bodyPr/>
        <a:lstStyle/>
        <a:p>
          <a:endParaRPr lang="en-US"/>
        </a:p>
      </dgm:t>
    </dgm:pt>
    <dgm:pt modelId="{E0EC77CA-3BD4-4CCE-BDE3-339D87CAAF95}" type="sibTrans" cxnId="{56028228-513D-403A-9FDB-E4C21A6C5901}">
      <dgm:prSet/>
      <dgm:spPr/>
      <dgm:t>
        <a:bodyPr/>
        <a:lstStyle/>
        <a:p>
          <a:endParaRPr lang="en-US"/>
        </a:p>
      </dgm:t>
    </dgm:pt>
    <dgm:pt modelId="{D0E0F49D-38DD-4365-AAA6-FFE241C90ED1}">
      <dgm:prSet/>
      <dgm:spPr/>
      <dgm:t>
        <a:bodyPr/>
        <a:lstStyle/>
        <a:p>
          <a:r>
            <a:rPr lang="sr-Latn-RS" dirty="0" smtClean="0"/>
            <a:t>Vremenska zastupljenost</a:t>
          </a:r>
          <a:endParaRPr lang="en-US" dirty="0"/>
        </a:p>
      </dgm:t>
    </dgm:pt>
    <dgm:pt modelId="{CDDDCE87-02B5-4919-AC34-84F4444E4D29}" type="parTrans" cxnId="{A93ABF06-B4D2-4C0A-B4DC-D82B63C74638}">
      <dgm:prSet/>
      <dgm:spPr/>
      <dgm:t>
        <a:bodyPr/>
        <a:lstStyle/>
        <a:p>
          <a:endParaRPr lang="en-US"/>
        </a:p>
      </dgm:t>
    </dgm:pt>
    <dgm:pt modelId="{E1C8F1B5-A6BC-44C0-909C-D0B0B007FA45}" type="sibTrans" cxnId="{A93ABF06-B4D2-4C0A-B4DC-D82B63C74638}">
      <dgm:prSet/>
      <dgm:spPr/>
      <dgm:t>
        <a:bodyPr/>
        <a:lstStyle/>
        <a:p>
          <a:endParaRPr lang="en-US"/>
        </a:p>
      </dgm:t>
    </dgm:pt>
    <dgm:pt modelId="{EEBB6DB8-534A-4A4C-B689-D07842D97702}">
      <dgm:prSet/>
      <dgm:spPr/>
      <dgm:t>
        <a:bodyPr/>
        <a:lstStyle/>
        <a:p>
          <a:r>
            <a:rPr lang="sr-Latn-RS" dirty="0" smtClean="0"/>
            <a:t>Mediji: </a:t>
          </a:r>
          <a:r>
            <a:rPr lang="sr-Latn-RS" dirty="0" smtClean="0"/>
            <a:t>TV Kragujevac i TV K9</a:t>
          </a:r>
          <a:endParaRPr lang="en-US" dirty="0"/>
        </a:p>
      </dgm:t>
    </dgm:pt>
    <dgm:pt modelId="{774CB440-25FE-4E52-BE03-422EA1381EC4}" type="parTrans" cxnId="{9047E262-0018-4F28-B259-155806734B2B}">
      <dgm:prSet/>
      <dgm:spPr/>
      <dgm:t>
        <a:bodyPr/>
        <a:lstStyle/>
        <a:p>
          <a:endParaRPr lang="en-US"/>
        </a:p>
      </dgm:t>
    </dgm:pt>
    <dgm:pt modelId="{5B06E1E0-DCEE-4C0A-8769-5758DF420851}" type="sibTrans" cxnId="{9047E262-0018-4F28-B259-155806734B2B}">
      <dgm:prSet/>
      <dgm:spPr/>
      <dgm:t>
        <a:bodyPr/>
        <a:lstStyle/>
        <a:p>
          <a:endParaRPr lang="en-US"/>
        </a:p>
      </dgm:t>
    </dgm:pt>
    <dgm:pt modelId="{5FF17F58-3A51-410E-AA65-BAAF4B304CCD}">
      <dgm:prSet/>
      <dgm:spPr/>
      <dgm:t>
        <a:bodyPr/>
        <a:lstStyle/>
        <a:p>
          <a:r>
            <a:rPr lang="sr-Latn-RS" dirty="0" smtClean="0"/>
            <a:t>Način predstavljanja aktera (pozitivno, neutralno, negativno)</a:t>
          </a:r>
          <a:endParaRPr lang="en-US" dirty="0"/>
        </a:p>
      </dgm:t>
    </dgm:pt>
    <dgm:pt modelId="{A69054BE-3240-4D33-9822-347508AC0856}" type="parTrans" cxnId="{A90B7461-C1DD-4011-BE4A-60B0ECEDBB7B}">
      <dgm:prSet/>
      <dgm:spPr/>
      <dgm:t>
        <a:bodyPr/>
        <a:lstStyle/>
        <a:p>
          <a:endParaRPr lang="en-US"/>
        </a:p>
      </dgm:t>
    </dgm:pt>
    <dgm:pt modelId="{B95B49B9-4B56-4897-8AE5-FFADBF6A9C15}" type="sibTrans" cxnId="{A90B7461-C1DD-4011-BE4A-60B0ECEDBB7B}">
      <dgm:prSet/>
      <dgm:spPr/>
      <dgm:t>
        <a:bodyPr/>
        <a:lstStyle/>
        <a:p>
          <a:endParaRPr lang="en-US"/>
        </a:p>
      </dgm:t>
    </dgm:pt>
    <dgm:pt modelId="{CD9B656A-06BE-4058-A903-1EDD969E2E78}">
      <dgm:prSet/>
      <dgm:spPr/>
      <dgm:t>
        <a:bodyPr/>
        <a:lstStyle/>
        <a:p>
          <a:pPr rtl="0"/>
          <a:r>
            <a:rPr lang="sr-Latn-RS" dirty="0" smtClean="0"/>
            <a:t>Analitičari i civilno društvo o izbornom procesu</a:t>
          </a:r>
          <a:endParaRPr lang="en-US" dirty="0"/>
        </a:p>
      </dgm:t>
    </dgm:pt>
    <dgm:pt modelId="{A6CDBB98-BBEE-47ED-BB2B-5015DB265368}" type="parTrans" cxnId="{B04E15EB-C940-4593-A1EF-D085C83CF585}">
      <dgm:prSet/>
      <dgm:spPr/>
      <dgm:t>
        <a:bodyPr/>
        <a:lstStyle/>
        <a:p>
          <a:endParaRPr lang="af-ZA"/>
        </a:p>
      </dgm:t>
    </dgm:pt>
    <dgm:pt modelId="{92EC8E53-DD01-4994-9499-E53F40B81EC7}" type="sibTrans" cxnId="{B04E15EB-C940-4593-A1EF-D085C83CF585}">
      <dgm:prSet/>
      <dgm:spPr/>
      <dgm:t>
        <a:bodyPr/>
        <a:lstStyle/>
        <a:p>
          <a:endParaRPr lang="af-ZA"/>
        </a:p>
      </dgm:t>
    </dgm:pt>
    <dgm:pt modelId="{C1F04BF4-CB18-4B6E-ADBD-5F199CD0B606}" type="pres">
      <dgm:prSet presAssocID="{C60F586F-D286-469D-8012-29BAAE7742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af-ZA"/>
        </a:p>
      </dgm:t>
    </dgm:pt>
    <dgm:pt modelId="{AD28B01A-F8F2-4058-9ADB-3439E51C8B6D}" type="pres">
      <dgm:prSet presAssocID="{0D8F5204-E982-462F-96D5-CF3E16CA9B74}" presName="parentLin" presStyleCnt="0"/>
      <dgm:spPr/>
    </dgm:pt>
    <dgm:pt modelId="{41910B0F-648D-4E54-BEB9-3AE3FA566F50}" type="pres">
      <dgm:prSet presAssocID="{0D8F5204-E982-462F-96D5-CF3E16CA9B74}" presName="parentLeftMargin" presStyleLbl="node1" presStyleIdx="0" presStyleCnt="3"/>
      <dgm:spPr/>
      <dgm:t>
        <a:bodyPr/>
        <a:lstStyle/>
        <a:p>
          <a:endParaRPr lang="af-ZA"/>
        </a:p>
      </dgm:t>
    </dgm:pt>
    <dgm:pt modelId="{D711624E-64E8-44AF-83C0-686F98E8EED0}" type="pres">
      <dgm:prSet presAssocID="{0D8F5204-E982-462F-96D5-CF3E16CA9B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af-ZA"/>
        </a:p>
      </dgm:t>
    </dgm:pt>
    <dgm:pt modelId="{352D1C25-CF22-4D4D-860A-0F400BA722F0}" type="pres">
      <dgm:prSet presAssocID="{0D8F5204-E982-462F-96D5-CF3E16CA9B74}" presName="negativeSpace" presStyleCnt="0"/>
      <dgm:spPr/>
    </dgm:pt>
    <dgm:pt modelId="{93F92B8D-75DF-4F32-8300-3CEEE62E5BAA}" type="pres">
      <dgm:prSet presAssocID="{0D8F5204-E982-462F-96D5-CF3E16CA9B74}" presName="childText" presStyleLbl="conFgAcc1" presStyleIdx="0" presStyleCnt="3" custLinFactNeighborX="355" custLinFactNeighborY="28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5AC40-7A06-4E39-9011-2C0588C524FB}" type="pres">
      <dgm:prSet presAssocID="{D6072F0F-F1A7-4DB3-A703-8ED65795CDF8}" presName="spaceBetweenRectangles" presStyleCnt="0"/>
      <dgm:spPr/>
    </dgm:pt>
    <dgm:pt modelId="{4A46A805-ED96-420A-89C6-E6426AB7010B}" type="pres">
      <dgm:prSet presAssocID="{78543CB7-01C0-4DB7-9512-84407CD1BE03}" presName="parentLin" presStyleCnt="0"/>
      <dgm:spPr/>
    </dgm:pt>
    <dgm:pt modelId="{4EF59EDC-51FD-49F0-8E83-E31E9E6115CD}" type="pres">
      <dgm:prSet presAssocID="{78543CB7-01C0-4DB7-9512-84407CD1BE03}" presName="parentLeftMargin" presStyleLbl="node1" presStyleIdx="0" presStyleCnt="3"/>
      <dgm:spPr/>
      <dgm:t>
        <a:bodyPr/>
        <a:lstStyle/>
        <a:p>
          <a:endParaRPr lang="af-ZA"/>
        </a:p>
      </dgm:t>
    </dgm:pt>
    <dgm:pt modelId="{258D6823-CC4B-4BFA-9594-5F10C1D331AC}" type="pres">
      <dgm:prSet presAssocID="{78543CB7-01C0-4DB7-9512-84407CD1BE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8CD6B-2C2B-43C7-BC6A-85F472F7F87D}" type="pres">
      <dgm:prSet presAssocID="{78543CB7-01C0-4DB7-9512-84407CD1BE03}" presName="negativeSpace" presStyleCnt="0"/>
      <dgm:spPr/>
    </dgm:pt>
    <dgm:pt modelId="{DC8A2F04-CEFA-42A2-901F-CA7FBC3196FE}" type="pres">
      <dgm:prSet presAssocID="{78543CB7-01C0-4DB7-9512-84407CD1BE03}" presName="childText" presStyleLbl="conFgAcc1" presStyleIdx="1" presStyleCnt="3" custLinFactNeighborX="-577" custLinFactNeighborY="85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5739E-D3CD-47BB-921C-94CDC950FF9F}" type="pres">
      <dgm:prSet presAssocID="{3A40B7BE-6689-42F1-9E0C-651B9A56F014}" presName="spaceBetweenRectangles" presStyleCnt="0"/>
      <dgm:spPr/>
    </dgm:pt>
    <dgm:pt modelId="{F334D9F3-F225-4275-B27C-D6B38B267292}" type="pres">
      <dgm:prSet presAssocID="{19476986-A29B-4DF0-BF5C-F98A6C32EC3B}" presName="parentLin" presStyleCnt="0"/>
      <dgm:spPr/>
    </dgm:pt>
    <dgm:pt modelId="{588E7D38-5391-4725-BA00-62D07949F8E9}" type="pres">
      <dgm:prSet presAssocID="{19476986-A29B-4DF0-BF5C-F98A6C32EC3B}" presName="parentLeftMargin" presStyleLbl="node1" presStyleIdx="1" presStyleCnt="3"/>
      <dgm:spPr/>
      <dgm:t>
        <a:bodyPr/>
        <a:lstStyle/>
        <a:p>
          <a:endParaRPr lang="af-ZA"/>
        </a:p>
      </dgm:t>
    </dgm:pt>
    <dgm:pt modelId="{295A4736-87D7-4351-9C2B-DD88AB616FF3}" type="pres">
      <dgm:prSet presAssocID="{19476986-A29B-4DF0-BF5C-F98A6C32EC3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af-ZA"/>
        </a:p>
      </dgm:t>
    </dgm:pt>
    <dgm:pt modelId="{37F68601-6EB6-47B9-86AB-27FDDF94757D}" type="pres">
      <dgm:prSet presAssocID="{19476986-A29B-4DF0-BF5C-F98A6C32EC3B}" presName="negativeSpace" presStyleCnt="0"/>
      <dgm:spPr/>
    </dgm:pt>
    <dgm:pt modelId="{FD41B716-7B0F-478B-87D2-205244B9C9DB}" type="pres">
      <dgm:prSet presAssocID="{19476986-A29B-4DF0-BF5C-F98A6C32EC3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af-ZA"/>
        </a:p>
      </dgm:t>
    </dgm:pt>
  </dgm:ptLst>
  <dgm:cxnLst>
    <dgm:cxn modelId="{C4A6FF23-63C7-46C9-AE00-165F4A373CE2}" type="presOf" srcId="{0D8F5204-E982-462F-96D5-CF3E16CA9B74}" destId="{D711624E-64E8-44AF-83C0-686F98E8EED0}" srcOrd="1" destOrd="0" presId="urn:microsoft.com/office/officeart/2005/8/layout/list1"/>
    <dgm:cxn modelId="{46D2AD11-0BBB-473A-B326-728E25C9E129}" srcId="{19476986-A29B-4DF0-BF5C-F98A6C32EC3B}" destId="{B5F90511-E0F1-44D8-81E1-B5384E02F140}" srcOrd="2" destOrd="0" parTransId="{72324157-93C4-4A27-B01A-FEE1D2136058}" sibTransId="{471B11B8-EBDA-4480-B0BF-85C5726F9578}"/>
    <dgm:cxn modelId="{3ED324C1-0A16-4E96-9F36-44E99736F9E2}" type="presOf" srcId="{78543CB7-01C0-4DB7-9512-84407CD1BE03}" destId="{258D6823-CC4B-4BFA-9594-5F10C1D331AC}" srcOrd="1" destOrd="0" presId="urn:microsoft.com/office/officeart/2005/8/layout/list1"/>
    <dgm:cxn modelId="{B04E15EB-C940-4593-A1EF-D085C83CF585}" srcId="{19476986-A29B-4DF0-BF5C-F98A6C32EC3B}" destId="{CD9B656A-06BE-4058-A903-1EDD969E2E78}" srcOrd="3" destOrd="0" parTransId="{A6CDBB98-BBEE-47ED-BB2B-5015DB265368}" sibTransId="{92EC8E53-DD01-4994-9499-E53F40B81EC7}"/>
    <dgm:cxn modelId="{B128B3F3-FFAE-4708-8A08-E53C19281994}" type="presOf" srcId="{EEBB6DB8-534A-4A4C-B689-D07842D97702}" destId="{DC8A2F04-CEFA-42A2-901F-CA7FBC3196FE}" srcOrd="0" destOrd="1" presId="urn:microsoft.com/office/officeart/2005/8/layout/list1"/>
    <dgm:cxn modelId="{A90B7461-C1DD-4011-BE4A-60B0ECEDBB7B}" srcId="{0D8F5204-E982-462F-96D5-CF3E16CA9B74}" destId="{5FF17F58-3A51-410E-AA65-BAAF4B304CCD}" srcOrd="2" destOrd="0" parTransId="{A69054BE-3240-4D33-9822-347508AC0856}" sibTransId="{B95B49B9-4B56-4897-8AE5-FFADBF6A9C15}"/>
    <dgm:cxn modelId="{5C084279-4C6B-4E7D-ACBE-08380C5855D2}" type="presOf" srcId="{B5F90511-E0F1-44D8-81E1-B5384E02F140}" destId="{FD41B716-7B0F-478B-87D2-205244B9C9DB}" srcOrd="0" destOrd="2" presId="urn:microsoft.com/office/officeart/2005/8/layout/list1"/>
    <dgm:cxn modelId="{DCFC4FD2-5937-461F-96DA-696E096F319C}" type="presOf" srcId="{CD9B656A-06BE-4058-A903-1EDD969E2E78}" destId="{FD41B716-7B0F-478B-87D2-205244B9C9DB}" srcOrd="0" destOrd="3" presId="urn:microsoft.com/office/officeart/2005/8/layout/list1"/>
    <dgm:cxn modelId="{FD112E89-1B3B-48A1-B8A4-D9CEFEF2E79A}" type="presOf" srcId="{78543CB7-01C0-4DB7-9512-84407CD1BE03}" destId="{4EF59EDC-51FD-49F0-8E83-E31E9E6115CD}" srcOrd="0" destOrd="0" presId="urn:microsoft.com/office/officeart/2005/8/layout/list1"/>
    <dgm:cxn modelId="{280D4BFE-966A-405D-B6CD-C02DBD6EFA34}" type="presOf" srcId="{2B7DAA66-3F3C-4EDC-A3E0-B0998EF6F0F8}" destId="{FD41B716-7B0F-478B-87D2-205244B9C9DB}" srcOrd="0" destOrd="1" presId="urn:microsoft.com/office/officeart/2005/8/layout/list1"/>
    <dgm:cxn modelId="{A93ABF06-B4D2-4C0A-B4DC-D82B63C74638}" srcId="{0D8F5204-E982-462F-96D5-CF3E16CA9B74}" destId="{D0E0F49D-38DD-4365-AAA6-FFE241C90ED1}" srcOrd="1" destOrd="0" parTransId="{CDDDCE87-02B5-4919-AC34-84F4444E4D29}" sibTransId="{E1C8F1B5-A6BC-44C0-909C-D0B0B007FA45}"/>
    <dgm:cxn modelId="{1328F198-E5B5-4CF3-A313-60AA512D246F}" srcId="{C60F586F-D286-469D-8012-29BAAE77425C}" destId="{78543CB7-01C0-4DB7-9512-84407CD1BE03}" srcOrd="1" destOrd="0" parTransId="{16BF7C30-32CA-4CDA-8B16-A3D0C7DCFB60}" sibTransId="{3A40B7BE-6689-42F1-9E0C-651B9A56F014}"/>
    <dgm:cxn modelId="{413C220B-5A70-45F4-B1A1-957538D1CC5B}" type="presOf" srcId="{19476986-A29B-4DF0-BF5C-F98A6C32EC3B}" destId="{588E7D38-5391-4725-BA00-62D07949F8E9}" srcOrd="0" destOrd="0" presId="urn:microsoft.com/office/officeart/2005/8/layout/list1"/>
    <dgm:cxn modelId="{E2DEFBF5-CA6F-4B4E-963A-E222B5401DA1}" srcId="{78543CB7-01C0-4DB7-9512-84407CD1BE03}" destId="{32BAB6B5-FD74-4ED2-8B5D-43950DA31F6F}" srcOrd="0" destOrd="0" parTransId="{F193827F-5729-4FA6-95E9-0A754C3F9205}" sibTransId="{4746C3B8-4EA3-4BAB-8DD8-12638D4A479F}"/>
    <dgm:cxn modelId="{284AEB21-C132-4747-9C82-284B78FE646A}" type="presOf" srcId="{3F099F5A-28D6-47BA-B367-C2A16FAE47A9}" destId="{93F92B8D-75DF-4F32-8300-3CEEE62E5BAA}" srcOrd="0" destOrd="0" presId="urn:microsoft.com/office/officeart/2005/8/layout/list1"/>
    <dgm:cxn modelId="{3F374502-5EB7-45A3-941E-1749E8D3126B}" srcId="{19476986-A29B-4DF0-BF5C-F98A6C32EC3B}" destId="{2B7DAA66-3F3C-4EDC-A3E0-B0998EF6F0F8}" srcOrd="1" destOrd="0" parTransId="{DBD58C30-8A10-4D54-AB3D-39323F77A027}" sibTransId="{1412CAC5-D5E3-48B1-BEF8-C30118EA58FE}"/>
    <dgm:cxn modelId="{56028228-513D-403A-9FDB-E4C21A6C5901}" srcId="{0D8F5204-E982-462F-96D5-CF3E16CA9B74}" destId="{3F099F5A-28D6-47BA-B367-C2A16FAE47A9}" srcOrd="0" destOrd="0" parTransId="{F5BC5344-3BC6-4CF9-9891-5DC84C6A1E24}" sibTransId="{E0EC77CA-3BD4-4CCE-BDE3-339D87CAAF95}"/>
    <dgm:cxn modelId="{C91FF6DF-4F14-4869-A7BF-C14172D2F71D}" type="presOf" srcId="{2AA22FF5-D3A5-4963-87D5-8385B65EBB67}" destId="{FD41B716-7B0F-478B-87D2-205244B9C9DB}" srcOrd="0" destOrd="0" presId="urn:microsoft.com/office/officeart/2005/8/layout/list1"/>
    <dgm:cxn modelId="{43A394AA-0900-4034-B47D-A6A7ED9C97FC}" type="presOf" srcId="{19476986-A29B-4DF0-BF5C-F98A6C32EC3B}" destId="{295A4736-87D7-4351-9C2B-DD88AB616FF3}" srcOrd="1" destOrd="0" presId="urn:microsoft.com/office/officeart/2005/8/layout/list1"/>
    <dgm:cxn modelId="{DF753332-89E7-4DA7-BC44-6F75F00018C6}" type="presOf" srcId="{D0E0F49D-38DD-4365-AAA6-FFE241C90ED1}" destId="{93F92B8D-75DF-4F32-8300-3CEEE62E5BAA}" srcOrd="0" destOrd="1" presId="urn:microsoft.com/office/officeart/2005/8/layout/list1"/>
    <dgm:cxn modelId="{F4FB6839-9D1D-4549-9C25-41FA0CBA42B5}" type="presOf" srcId="{0D8F5204-E982-462F-96D5-CF3E16CA9B74}" destId="{41910B0F-648D-4E54-BEB9-3AE3FA566F50}" srcOrd="0" destOrd="0" presId="urn:microsoft.com/office/officeart/2005/8/layout/list1"/>
    <dgm:cxn modelId="{2BA1A0CF-263A-445E-8996-4A50A4BEE879}" srcId="{19476986-A29B-4DF0-BF5C-F98A6C32EC3B}" destId="{2AA22FF5-D3A5-4963-87D5-8385B65EBB67}" srcOrd="0" destOrd="0" parTransId="{57F045F3-8B5C-4DD2-BCDE-9208366DC461}" sibTransId="{19825439-1555-4E9A-ADF6-77F8DBD4C163}"/>
    <dgm:cxn modelId="{858493B2-A12F-4325-9FB7-3054234CD05C}" srcId="{C60F586F-D286-469D-8012-29BAAE77425C}" destId="{0D8F5204-E982-462F-96D5-CF3E16CA9B74}" srcOrd="0" destOrd="0" parTransId="{09CBA791-4BD4-41A7-ACF8-2BD4E96B98E5}" sibTransId="{D6072F0F-F1A7-4DB3-A703-8ED65795CDF8}"/>
    <dgm:cxn modelId="{7510F744-8E2D-4035-BA30-932CEAAB389D}" srcId="{C60F586F-D286-469D-8012-29BAAE77425C}" destId="{19476986-A29B-4DF0-BF5C-F98A6C32EC3B}" srcOrd="2" destOrd="0" parTransId="{C360D16D-D0B5-43D8-8325-F9903A2FA34C}" sibTransId="{A69B12B5-29BC-46B7-AF72-140F508A4D70}"/>
    <dgm:cxn modelId="{9047E262-0018-4F28-B259-155806734B2B}" srcId="{78543CB7-01C0-4DB7-9512-84407CD1BE03}" destId="{EEBB6DB8-534A-4A4C-B689-D07842D97702}" srcOrd="1" destOrd="0" parTransId="{774CB440-25FE-4E52-BE03-422EA1381EC4}" sibTransId="{5B06E1E0-DCEE-4C0A-8769-5758DF420851}"/>
    <dgm:cxn modelId="{57D9CA5F-D457-486C-8BE6-728B9F2E0D15}" type="presOf" srcId="{C60F586F-D286-469D-8012-29BAAE77425C}" destId="{C1F04BF4-CB18-4B6E-ADBD-5F199CD0B606}" srcOrd="0" destOrd="0" presId="urn:microsoft.com/office/officeart/2005/8/layout/list1"/>
    <dgm:cxn modelId="{C8B9DCB0-513A-4BA7-B8AD-B6E702D6F0C3}" type="presOf" srcId="{32BAB6B5-FD74-4ED2-8B5D-43950DA31F6F}" destId="{DC8A2F04-CEFA-42A2-901F-CA7FBC3196FE}" srcOrd="0" destOrd="0" presId="urn:microsoft.com/office/officeart/2005/8/layout/list1"/>
    <dgm:cxn modelId="{E17CB6BE-E4B2-4205-85DC-C9FDC54314D2}" type="presOf" srcId="{5FF17F58-3A51-410E-AA65-BAAF4B304CCD}" destId="{93F92B8D-75DF-4F32-8300-3CEEE62E5BAA}" srcOrd="0" destOrd="2" presId="urn:microsoft.com/office/officeart/2005/8/layout/list1"/>
    <dgm:cxn modelId="{9FC19C45-9789-4E05-8878-5959FD41E07B}" type="presParOf" srcId="{C1F04BF4-CB18-4B6E-ADBD-5F199CD0B606}" destId="{AD28B01A-F8F2-4058-9ADB-3439E51C8B6D}" srcOrd="0" destOrd="0" presId="urn:microsoft.com/office/officeart/2005/8/layout/list1"/>
    <dgm:cxn modelId="{207D3941-7110-4F01-B729-A6E78D80E9BB}" type="presParOf" srcId="{AD28B01A-F8F2-4058-9ADB-3439E51C8B6D}" destId="{41910B0F-648D-4E54-BEB9-3AE3FA566F50}" srcOrd="0" destOrd="0" presId="urn:microsoft.com/office/officeart/2005/8/layout/list1"/>
    <dgm:cxn modelId="{919C77C1-55E8-4CE9-96EF-55740D4EF69D}" type="presParOf" srcId="{AD28B01A-F8F2-4058-9ADB-3439E51C8B6D}" destId="{D711624E-64E8-44AF-83C0-686F98E8EED0}" srcOrd="1" destOrd="0" presId="urn:microsoft.com/office/officeart/2005/8/layout/list1"/>
    <dgm:cxn modelId="{144726DC-78F1-4597-B601-B1F8D4F93CFC}" type="presParOf" srcId="{C1F04BF4-CB18-4B6E-ADBD-5F199CD0B606}" destId="{352D1C25-CF22-4D4D-860A-0F400BA722F0}" srcOrd="1" destOrd="0" presId="urn:microsoft.com/office/officeart/2005/8/layout/list1"/>
    <dgm:cxn modelId="{F5F1205C-E65D-47E6-A87D-34DF34EAA9CE}" type="presParOf" srcId="{C1F04BF4-CB18-4B6E-ADBD-5F199CD0B606}" destId="{93F92B8D-75DF-4F32-8300-3CEEE62E5BAA}" srcOrd="2" destOrd="0" presId="urn:microsoft.com/office/officeart/2005/8/layout/list1"/>
    <dgm:cxn modelId="{89E3083F-6B8C-44BB-9A18-EE3736D04ECD}" type="presParOf" srcId="{C1F04BF4-CB18-4B6E-ADBD-5F199CD0B606}" destId="{E095AC40-7A06-4E39-9011-2C0588C524FB}" srcOrd="3" destOrd="0" presId="urn:microsoft.com/office/officeart/2005/8/layout/list1"/>
    <dgm:cxn modelId="{10CA06D9-5C3D-4311-B261-3C29B091825F}" type="presParOf" srcId="{C1F04BF4-CB18-4B6E-ADBD-5F199CD0B606}" destId="{4A46A805-ED96-420A-89C6-E6426AB7010B}" srcOrd="4" destOrd="0" presId="urn:microsoft.com/office/officeart/2005/8/layout/list1"/>
    <dgm:cxn modelId="{3A5A7724-91A9-49DF-9E25-98960D0EC468}" type="presParOf" srcId="{4A46A805-ED96-420A-89C6-E6426AB7010B}" destId="{4EF59EDC-51FD-49F0-8E83-E31E9E6115CD}" srcOrd="0" destOrd="0" presId="urn:microsoft.com/office/officeart/2005/8/layout/list1"/>
    <dgm:cxn modelId="{9FF0ECA5-B01B-4D6D-8B30-E4AB43B52FA4}" type="presParOf" srcId="{4A46A805-ED96-420A-89C6-E6426AB7010B}" destId="{258D6823-CC4B-4BFA-9594-5F10C1D331AC}" srcOrd="1" destOrd="0" presId="urn:microsoft.com/office/officeart/2005/8/layout/list1"/>
    <dgm:cxn modelId="{64ACA2BB-B320-4174-B27F-1463FD9FF3CE}" type="presParOf" srcId="{C1F04BF4-CB18-4B6E-ADBD-5F199CD0B606}" destId="{FD18CD6B-2C2B-43C7-BC6A-85F472F7F87D}" srcOrd="5" destOrd="0" presId="urn:microsoft.com/office/officeart/2005/8/layout/list1"/>
    <dgm:cxn modelId="{6CF4D3A7-A912-4F93-8C25-CB463B974649}" type="presParOf" srcId="{C1F04BF4-CB18-4B6E-ADBD-5F199CD0B606}" destId="{DC8A2F04-CEFA-42A2-901F-CA7FBC3196FE}" srcOrd="6" destOrd="0" presId="urn:microsoft.com/office/officeart/2005/8/layout/list1"/>
    <dgm:cxn modelId="{4166C3C2-D75D-48BC-974A-F807BF0E8E63}" type="presParOf" srcId="{C1F04BF4-CB18-4B6E-ADBD-5F199CD0B606}" destId="{0DD5739E-D3CD-47BB-921C-94CDC950FF9F}" srcOrd="7" destOrd="0" presId="urn:microsoft.com/office/officeart/2005/8/layout/list1"/>
    <dgm:cxn modelId="{494E433C-4071-4AF6-A6A9-91497ACE7D12}" type="presParOf" srcId="{C1F04BF4-CB18-4B6E-ADBD-5F199CD0B606}" destId="{F334D9F3-F225-4275-B27C-D6B38B267292}" srcOrd="8" destOrd="0" presId="urn:microsoft.com/office/officeart/2005/8/layout/list1"/>
    <dgm:cxn modelId="{DEF12BDA-6419-4782-8EF1-3CA17C82197C}" type="presParOf" srcId="{F334D9F3-F225-4275-B27C-D6B38B267292}" destId="{588E7D38-5391-4725-BA00-62D07949F8E9}" srcOrd="0" destOrd="0" presId="urn:microsoft.com/office/officeart/2005/8/layout/list1"/>
    <dgm:cxn modelId="{03A0C708-FBD7-4D62-8259-5D6632DCA68C}" type="presParOf" srcId="{F334D9F3-F225-4275-B27C-D6B38B267292}" destId="{295A4736-87D7-4351-9C2B-DD88AB616FF3}" srcOrd="1" destOrd="0" presId="urn:microsoft.com/office/officeart/2005/8/layout/list1"/>
    <dgm:cxn modelId="{D534C5F2-D12D-46AE-8112-C2A2DB40F85A}" type="presParOf" srcId="{C1F04BF4-CB18-4B6E-ADBD-5F199CD0B606}" destId="{37F68601-6EB6-47B9-86AB-27FDDF94757D}" srcOrd="9" destOrd="0" presId="urn:microsoft.com/office/officeart/2005/8/layout/list1"/>
    <dgm:cxn modelId="{EB4CD88C-0271-43E7-9062-0C7D04D7CA7F}" type="presParOf" srcId="{C1F04BF4-CB18-4B6E-ADBD-5F199CD0B606}" destId="{FD41B716-7B0F-478B-87D2-205244B9C9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92B8D-75DF-4F32-8300-3CEEE62E5BAA}">
      <dsp:nvSpPr>
        <dsp:cNvPr id="0" name=""/>
        <dsp:cNvSpPr/>
      </dsp:nvSpPr>
      <dsp:spPr>
        <a:xfrm>
          <a:off x="0" y="375122"/>
          <a:ext cx="979414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0134" tIns="312420" rIns="7601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500" kern="1200" dirty="0" smtClean="0"/>
            <a:t>Kvantitativna i kvalitativna analiza centralnih informativnih emisija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500" kern="1200" dirty="0" smtClean="0"/>
            <a:t>Vremenska zastupljenost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500" kern="1200" dirty="0" smtClean="0"/>
            <a:t>Način predstavljanja aktera (pozitivno, neutralno, negativno)</a:t>
          </a:r>
          <a:endParaRPr lang="en-US" sz="1500" kern="1200" dirty="0"/>
        </a:p>
      </dsp:txBody>
      <dsp:txXfrm>
        <a:off x="0" y="375122"/>
        <a:ext cx="9794141" cy="1134000"/>
      </dsp:txXfrm>
    </dsp:sp>
    <dsp:sp modelId="{D711624E-64E8-44AF-83C0-686F98E8EED0}">
      <dsp:nvSpPr>
        <dsp:cNvPr id="0" name=""/>
        <dsp:cNvSpPr/>
      </dsp:nvSpPr>
      <dsp:spPr>
        <a:xfrm>
          <a:off x="489707" y="130670"/>
          <a:ext cx="6855898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137" tIns="0" rIns="25913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b="1" kern="1200" dirty="0" smtClean="0"/>
            <a:t>Cilj:</a:t>
          </a:r>
          <a:endParaRPr lang="en-US" sz="1500" b="1" kern="1200" dirty="0"/>
        </a:p>
      </dsp:txBody>
      <dsp:txXfrm>
        <a:off x="511323" y="152286"/>
        <a:ext cx="6812666" cy="399568"/>
      </dsp:txXfrm>
    </dsp:sp>
    <dsp:sp modelId="{DC8A2F04-CEFA-42A2-901F-CA7FBC3196FE}">
      <dsp:nvSpPr>
        <dsp:cNvPr id="0" name=""/>
        <dsp:cNvSpPr/>
      </dsp:nvSpPr>
      <dsp:spPr>
        <a:xfrm>
          <a:off x="0" y="1857497"/>
          <a:ext cx="9794141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0134" tIns="312420" rIns="7601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4. April </a:t>
          </a:r>
          <a:r>
            <a:rPr lang="sr-Latn-RS" sz="1500" kern="1200" dirty="0" smtClean="0"/>
            <a:t>– </a:t>
          </a:r>
          <a:r>
            <a:rPr lang="en-US" sz="1500" kern="1200" dirty="0" smtClean="0"/>
            <a:t>24. </a:t>
          </a:r>
          <a:r>
            <a:rPr lang="sr-Latn-RS" sz="1500" kern="1200" dirty="0" smtClean="0"/>
            <a:t>april 2016. godine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500" kern="1200" dirty="0" smtClean="0"/>
            <a:t>Mediji: </a:t>
          </a:r>
          <a:r>
            <a:rPr lang="sr-Latn-RS" sz="1500" kern="1200" dirty="0" smtClean="0"/>
            <a:t>TV Kragujevac i TV K9</a:t>
          </a:r>
          <a:endParaRPr lang="en-US" sz="1500" kern="1200" dirty="0"/>
        </a:p>
      </dsp:txBody>
      <dsp:txXfrm>
        <a:off x="0" y="1857497"/>
        <a:ext cx="9794141" cy="897750"/>
      </dsp:txXfrm>
    </dsp:sp>
    <dsp:sp modelId="{258D6823-CC4B-4BFA-9594-5F10C1D331AC}">
      <dsp:nvSpPr>
        <dsp:cNvPr id="0" name=""/>
        <dsp:cNvSpPr/>
      </dsp:nvSpPr>
      <dsp:spPr>
        <a:xfrm>
          <a:off x="489707" y="1567070"/>
          <a:ext cx="6855898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137" tIns="0" rIns="25913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b="1" kern="1200" dirty="0" smtClean="0"/>
            <a:t>Period i uzorak:</a:t>
          </a:r>
          <a:endParaRPr lang="en-US" sz="1500" b="1" kern="1200" dirty="0"/>
        </a:p>
      </dsp:txBody>
      <dsp:txXfrm>
        <a:off x="511323" y="1588686"/>
        <a:ext cx="6812666" cy="399568"/>
      </dsp:txXfrm>
    </dsp:sp>
    <dsp:sp modelId="{FD41B716-7B0F-478B-87D2-205244B9C9DB}">
      <dsp:nvSpPr>
        <dsp:cNvPr id="0" name=""/>
        <dsp:cNvSpPr/>
      </dsp:nvSpPr>
      <dsp:spPr>
        <a:xfrm>
          <a:off x="0" y="2988620"/>
          <a:ext cx="9794141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0134" tIns="312420" rIns="760134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</a:t>
          </a:r>
          <a:r>
            <a:rPr lang="sr-Latn-RS" sz="1500" kern="1200" dirty="0" smtClean="0"/>
            <a:t>česnici u izbornom procesu  (kandidat, liste, političke partije)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500" kern="1200" dirty="0" smtClean="0"/>
            <a:t>Vlada Srbije</a:t>
          </a:r>
          <a:r>
            <a:rPr lang="en-US" sz="1500" kern="1200" dirty="0" smtClean="0"/>
            <a:t>, </a:t>
          </a:r>
          <a:r>
            <a:rPr lang="en-US" sz="1500" kern="1200" dirty="0" err="1" smtClean="0"/>
            <a:t>predstavnici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lokalne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vlasti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</a:t>
          </a:r>
          <a:r>
            <a:rPr lang="sr-Latn-RS" sz="1500" kern="1200" dirty="0" smtClean="0"/>
            <a:t>nstitucije koje prate izborni proce</a:t>
          </a:r>
          <a:r>
            <a:rPr lang="en-US" sz="1500" kern="1200" dirty="0" smtClean="0"/>
            <a:t>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500" kern="1200" dirty="0" smtClean="0"/>
            <a:t>Analitičari i civilno društvo o izbornom procesu</a:t>
          </a:r>
          <a:endParaRPr lang="en-US" sz="1500" kern="1200" dirty="0"/>
        </a:p>
      </dsp:txBody>
      <dsp:txXfrm>
        <a:off x="0" y="2988620"/>
        <a:ext cx="9794141" cy="1370250"/>
      </dsp:txXfrm>
    </dsp:sp>
    <dsp:sp modelId="{295A4736-87D7-4351-9C2B-DD88AB616FF3}">
      <dsp:nvSpPr>
        <dsp:cNvPr id="0" name=""/>
        <dsp:cNvSpPr/>
      </dsp:nvSpPr>
      <dsp:spPr>
        <a:xfrm>
          <a:off x="489707" y="2767220"/>
          <a:ext cx="6855898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9137" tIns="0" rIns="25913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b="1" kern="1200" dirty="0" smtClean="0"/>
            <a:t>Akteri:</a:t>
          </a:r>
          <a:endParaRPr lang="en-US" sz="1500" b="1" kern="1200" dirty="0"/>
        </a:p>
      </dsp:txBody>
      <dsp:txXfrm>
        <a:off x="511323" y="2788836"/>
        <a:ext cx="681266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</cdr:x>
      <cdr:y>0.03739</cdr:y>
    </cdr:from>
    <cdr:to>
      <cdr:x>0.16345</cdr:x>
      <cdr:y>0.15291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3030" y="156891"/>
          <a:ext cx="969370" cy="4846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0.90819</cdr:x>
      <cdr:y>0.0335</cdr:y>
    </cdr:from>
    <cdr:to>
      <cdr:x>0.98717</cdr:x>
      <cdr:y>0.20191</cdr:y>
    </cdr:to>
    <cdr:pic>
      <cdr:nvPicPr>
        <cdr:cNvPr id="3" name="Picture 2" descr="TVKragujevac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125732" y="140562"/>
          <a:ext cx="706610" cy="70661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55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8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363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6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9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9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2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4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9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09-Jun-16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0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3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0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89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86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09-Jun-16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0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09-Jun-16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78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odi.r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vojstav.rs/" TargetMode="External"/><Relationship Id="rId5" Type="http://schemas.openxmlformats.org/officeDocument/2006/relationships/hyperlink" Target="mailto:office@birodi.rs" TargetMode="External"/><Relationship Id="rId4" Type="http://schemas.openxmlformats.org/officeDocument/2006/relationships/hyperlink" Target="http://www.medijamonitor.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MONITORING MEDIJA </a:t>
            </a:r>
            <a:b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izbori 2016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r-Latn-RS" dirty="0" smtClean="0"/>
          </a:p>
          <a:p>
            <a:r>
              <a:rPr lang="sr-Latn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Biro za društvena istraživanja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10701337" cy="1400175"/>
          </a:xfrm>
        </p:spPr>
        <p:txBody>
          <a:bodyPr/>
          <a:lstStyle/>
          <a:p>
            <a:pPr eaLnBrk="1" hangingPunct="1"/>
            <a:r>
              <a:rPr lang="en-US" altLang="af-ZA" smtClean="0"/>
              <a:t>ZASTUPLJENOST  TEMA</a:t>
            </a:r>
            <a:endParaRPr lang="af-ZA" altLang="af-ZA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6113" y="2052638"/>
          <a:ext cx="10672761" cy="434816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31820"/>
                <a:gridCol w="1531820"/>
                <a:gridCol w="1531820"/>
                <a:gridCol w="1531820"/>
                <a:gridCol w="1531820"/>
                <a:gridCol w="1531820"/>
                <a:gridCol w="1481841"/>
              </a:tblGrid>
              <a:tr h="1144957">
                <a:tc>
                  <a:txBody>
                    <a:bodyPr/>
                    <a:lstStyle/>
                    <a:p>
                      <a:pPr algn="ctr"/>
                      <a:endParaRPr lang="af-ZA" sz="1800" i="1" dirty="0"/>
                    </a:p>
                  </a:txBody>
                  <a:tcPr marL="91433" marR="91433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f-ZA" sz="1800" i="1" dirty="0"/>
                    </a:p>
                  </a:txBody>
                  <a:tcPr marL="91433" marR="91433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f-ZA" sz="1800" i="1" dirty="0"/>
                    </a:p>
                  </a:txBody>
                  <a:tcPr marL="91433" marR="91433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f-ZA" sz="1800" i="1" dirty="0"/>
                    </a:p>
                  </a:txBody>
                  <a:tcPr marL="91433" marR="91433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f-ZA" sz="1800" i="1" dirty="0"/>
                    </a:p>
                  </a:txBody>
                  <a:tcPr marL="91433" marR="91433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1800" dirty="0" smtClean="0"/>
                    </a:p>
                    <a:p>
                      <a:pPr algn="ctr"/>
                      <a:endParaRPr lang="sr-Latn-RS" sz="1800" dirty="0" smtClean="0"/>
                    </a:p>
                    <a:p>
                      <a:pPr algn="ctr"/>
                      <a:endParaRPr lang="sr-Latn-RS" sz="1800" dirty="0" smtClean="0"/>
                    </a:p>
                    <a:p>
                      <a:pPr algn="ctr"/>
                      <a:r>
                        <a:rPr lang="sr-Latn-RS" sz="1800" dirty="0" smtClean="0"/>
                        <a:t> </a:t>
                      </a:r>
                      <a:endParaRPr lang="af-ZA" sz="1800" i="1" dirty="0"/>
                    </a:p>
                  </a:txBody>
                  <a:tcPr marL="91433" marR="91433"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f-ZA" sz="1800" i="1" dirty="0"/>
                    </a:p>
                  </a:txBody>
                  <a:tcPr marL="91433" marR="91433" marT="45721" marB="45721" anchor="ctr">
                    <a:solidFill>
                      <a:schemeClr val="bg1"/>
                    </a:solidFill>
                  </a:tcPr>
                </a:tc>
              </a:tr>
              <a:tr h="988043"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Izborne teme</a:t>
                      </a:r>
                    </a:p>
                    <a:p>
                      <a:pPr algn="ctr"/>
                      <a:r>
                        <a:rPr lang="en-US" sz="1200" dirty="0" smtClean="0"/>
                        <a:t>23,2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Izborne teme</a:t>
                      </a:r>
                    </a:p>
                    <a:p>
                      <a:pPr algn="ctr"/>
                      <a:r>
                        <a:rPr lang="en-US" sz="1200" dirty="0" smtClean="0"/>
                        <a:t>33,3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Izborne teme</a:t>
                      </a:r>
                    </a:p>
                    <a:p>
                      <a:pPr algn="ctr"/>
                      <a:r>
                        <a:rPr lang="en-US" sz="1200" dirty="0" smtClean="0"/>
                        <a:t>27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Izborne teme</a:t>
                      </a:r>
                    </a:p>
                    <a:p>
                      <a:pPr algn="ctr"/>
                      <a:r>
                        <a:rPr lang="en-US" sz="1200" dirty="0" smtClean="0"/>
                        <a:t>27,9%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Izborne teme</a:t>
                      </a:r>
                    </a:p>
                    <a:p>
                      <a:pPr algn="ctr"/>
                      <a:r>
                        <a:rPr lang="sr-Latn-R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r>
                        <a:rPr lang="sr-Latn-R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zborne teme</a:t>
                      </a:r>
                    </a:p>
                    <a:p>
                      <a:pPr algn="ctr"/>
                      <a:r>
                        <a:rPr lang="en-US" sz="1200" dirty="0" smtClean="0"/>
                        <a:t>30,7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Kritika Vlade</a:t>
                      </a:r>
                    </a:p>
                    <a:p>
                      <a:pPr algn="ctr"/>
                      <a:r>
                        <a:rPr lang="en-US" sz="1200" dirty="0" smtClean="0"/>
                        <a:t>21,7%</a:t>
                      </a:r>
                      <a:endParaRPr lang="af-ZA" sz="12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</a:tr>
              <a:tr h="1104597"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Kritika prethodnih režima</a:t>
                      </a:r>
                    </a:p>
                    <a:p>
                      <a:pPr algn="ctr"/>
                      <a:r>
                        <a:rPr lang="sr-Latn-RS" sz="1200" dirty="0" smtClean="0"/>
                        <a:t>13</a:t>
                      </a:r>
                      <a:r>
                        <a:rPr lang="en-US" sz="1200" dirty="0" smtClean="0"/>
                        <a:t>,3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Kritika Vlade</a:t>
                      </a:r>
                    </a:p>
                    <a:p>
                      <a:pPr algn="ctr"/>
                      <a:r>
                        <a:rPr lang="sr-Latn-RS" sz="1200" dirty="0" smtClean="0"/>
                        <a:t>2</a:t>
                      </a:r>
                      <a:r>
                        <a:rPr lang="en-US" sz="1200" dirty="0" smtClean="0"/>
                        <a:t>7,8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Ekonomija, privreda</a:t>
                      </a:r>
                    </a:p>
                    <a:p>
                      <a:pPr algn="ctr"/>
                      <a:r>
                        <a:rPr lang="sr-Latn-RS" sz="1200" dirty="0" smtClean="0"/>
                        <a:t>13.</a:t>
                      </a:r>
                      <a:r>
                        <a:rPr lang="en-US" sz="1200" dirty="0" smtClean="0"/>
                        <a:t>1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Suočavanje sa prošlošću</a:t>
                      </a:r>
                      <a:r>
                        <a:rPr lang="sr-Latn-RS" sz="1200" baseline="0" dirty="0" smtClean="0"/>
                        <a:t> </a:t>
                      </a:r>
                    </a:p>
                    <a:p>
                      <a:pPr algn="ctr"/>
                      <a:r>
                        <a:rPr lang="sr-Latn-RS" sz="1200" baseline="0" dirty="0" smtClean="0"/>
                        <a:t>27.8%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Kritika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vlasti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Kritika Vlade</a:t>
                      </a:r>
                    </a:p>
                    <a:p>
                      <a:pPr algn="ctr"/>
                      <a:r>
                        <a:rPr lang="en-US" sz="1200" dirty="0" smtClean="0"/>
                        <a:t>28,4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Selo, poljoprivreda</a:t>
                      </a:r>
                    </a:p>
                    <a:p>
                      <a:pPr algn="ctr"/>
                      <a:r>
                        <a:rPr lang="en-US" sz="1200" dirty="0" smtClean="0"/>
                        <a:t>10,9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Ljudska praava</a:t>
                      </a:r>
                    </a:p>
                    <a:p>
                      <a:pPr algn="ctr"/>
                      <a:r>
                        <a:rPr lang="en-US" sz="1200" dirty="0" smtClean="0"/>
                        <a:t>9,</a:t>
                      </a:r>
                      <a:r>
                        <a:rPr lang="sr-Latn-RS" sz="1200" dirty="0" smtClean="0"/>
                        <a:t>1%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Mladi, obrazovanje</a:t>
                      </a:r>
                    </a:p>
                    <a:p>
                      <a:pPr algn="ctr"/>
                      <a:r>
                        <a:rPr lang="en-US" sz="1200" dirty="0" smtClean="0"/>
                        <a:t>16,7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Nacionalni interes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Kritika Vlade</a:t>
                      </a:r>
                    </a:p>
                    <a:p>
                      <a:pPr algn="ctr"/>
                      <a:r>
                        <a:rPr lang="sr-Latn-RS" sz="1200" dirty="0" smtClean="0"/>
                        <a:t>2</a:t>
                      </a:r>
                      <a:r>
                        <a:rPr lang="en-US" sz="1200" dirty="0" smtClean="0"/>
                        <a:t>0.9</a:t>
                      </a:r>
                      <a:r>
                        <a:rPr lang="sr-Latn-RS" sz="1200" dirty="0" smtClean="0"/>
                        <a:t>%</a:t>
                      </a:r>
                      <a:endParaRPr lang="af-Z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Ljudska prava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7,7%</a:t>
                      </a:r>
                      <a:r>
                        <a:rPr lang="sr-Latn-R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 smtClean="0"/>
                        <a:t>Siromaštvo, nezaposlenost</a:t>
                      </a:r>
                    </a:p>
                    <a:p>
                      <a:pPr algn="ctr"/>
                      <a:r>
                        <a:rPr lang="sr-Latn-RS" sz="1200" dirty="0" smtClean="0"/>
                        <a:t>8%</a:t>
                      </a:r>
                      <a:endParaRPr lang="af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Ekonomija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siromastvo</a:t>
                      </a:r>
                      <a:r>
                        <a:rPr lang="en-US" sz="1200" baseline="0" dirty="0" smtClean="0"/>
                        <a:t> 8,7%</a:t>
                      </a:r>
                      <a:endParaRPr lang="af-ZA" sz="1200" dirty="0" smtClean="0"/>
                    </a:p>
                  </a:txBody>
                  <a:tcPr marL="91433" marR="91433" marT="45721" marB="45721" anchor="ctr"/>
                </a:tc>
              </a:tr>
            </a:tbl>
          </a:graphicData>
        </a:graphic>
      </p:graphicFrame>
      <p:pic>
        <p:nvPicPr>
          <p:cNvPr id="153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r="12466"/>
          <a:stretch>
            <a:fillRect/>
          </a:stretch>
        </p:blipFill>
        <p:spPr bwMode="auto">
          <a:xfrm>
            <a:off x="6080125" y="2205038"/>
            <a:ext cx="1219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05063"/>
            <a:ext cx="13446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29868" r="22571" b="35236"/>
          <a:stretch>
            <a:fillRect/>
          </a:stretch>
        </p:blipFill>
        <p:spPr bwMode="auto">
          <a:xfrm>
            <a:off x="4708525" y="2471738"/>
            <a:ext cx="12747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339975"/>
            <a:ext cx="12874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225675"/>
            <a:ext cx="129381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190750"/>
            <a:ext cx="13255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8" y="2297113"/>
            <a:ext cx="11477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chemeClr val="bg1"/>
                </a:solidFill>
              </a:rPr>
              <a:t/>
            </a:r>
            <a:br>
              <a:rPr lang="sr-Latn-RS" b="1" dirty="0" smtClean="0">
                <a:solidFill>
                  <a:schemeClr val="bg1"/>
                </a:solidFill>
              </a:rPr>
            </a:br>
            <a:r>
              <a:rPr lang="sr-Latn-RS" b="1" dirty="0">
                <a:solidFill>
                  <a:schemeClr val="bg1"/>
                </a:solidFill>
              </a:rPr>
              <a:t/>
            </a:r>
            <a:br>
              <a:rPr lang="sr-Latn-RS" b="1" dirty="0">
                <a:solidFill>
                  <a:schemeClr val="bg1"/>
                </a:solidFill>
              </a:rPr>
            </a:br>
            <a:r>
              <a:rPr lang="sr-Latn-RS" b="1" dirty="0" smtClean="0">
                <a:solidFill>
                  <a:schemeClr val="bg1"/>
                </a:solidFill>
              </a:rPr>
              <a:t>Hvala </a:t>
            </a:r>
            <a:r>
              <a:rPr lang="sr-Latn-RS" b="1" dirty="0">
                <a:solidFill>
                  <a:schemeClr val="bg1"/>
                </a:solidFill>
              </a:rPr>
              <a:t>na pažnji!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Content Placeholder 3" descr="C:\Users\Birodi\Desktop\50150932654462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91050" y="5003800"/>
            <a:ext cx="2533650" cy="118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0" y="297218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sr-Latn-RS" b="1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www.birodi.rs</a:t>
            </a:r>
            <a:r>
              <a:rPr lang="sr-Latn-RS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sr-Latn-RS" b="1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www.medijamonitor.rs</a:t>
            </a:r>
            <a:r>
              <a:rPr lang="sr-Latn-R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hlinkClick r:id="rId5"/>
              </a:rPr>
              <a:t>office@birodi.rs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RS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sr-Latn-RS" b="1" dirty="0">
                <a:solidFill>
                  <a:schemeClr val="accent3">
                    <a:lumMod val="75000"/>
                  </a:schemeClr>
                </a:solidFill>
                <a:hlinkClick r:id="rId6"/>
              </a:rPr>
              <a:t>www.tvojstav.rs</a:t>
            </a:r>
            <a:r>
              <a:rPr lang="sr-Latn-R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R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sr-Latn-RS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64790" y="161317"/>
            <a:ext cx="10364451" cy="1596177"/>
          </a:xfrm>
        </p:spPr>
        <p:txBody>
          <a:bodyPr/>
          <a:lstStyle/>
          <a:p>
            <a:pPr eaLnBrk="1" hangingPunct="1"/>
            <a:r>
              <a:rPr lang="en-US" altLang="af-ZA" dirty="0" smtClean="0"/>
              <a:t>M</a:t>
            </a:r>
            <a:r>
              <a:rPr lang="sr-Latn-RS" altLang="af-ZA" dirty="0" err="1" smtClean="0"/>
              <a:t>etodologija</a:t>
            </a:r>
            <a:r>
              <a:rPr lang="sr-Latn-RS" altLang="af-ZA" dirty="0" smtClean="0"/>
              <a:t> </a:t>
            </a:r>
            <a:endParaRPr lang="en-US" altLang="af-ZA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619647"/>
              </p:ext>
            </p:extLst>
          </p:nvPr>
        </p:nvGraphicFramePr>
        <p:xfrm>
          <a:off x="1206500" y="1555658"/>
          <a:ext cx="9794141" cy="448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5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af-ZA" sz="3600" smtClean="0"/>
              <a:t>Korišćeni izvori </a:t>
            </a:r>
            <a:endParaRPr lang="en-US" altLang="af-ZA" sz="360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38559"/>
              </p:ext>
            </p:extLst>
          </p:nvPr>
        </p:nvGraphicFramePr>
        <p:xfrm>
          <a:off x="1103313" y="1583871"/>
          <a:ext cx="8947150" cy="49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31" y="2277791"/>
            <a:ext cx="857250" cy="428625"/>
          </a:xfrm>
          <a:prstGeom prst="rect">
            <a:avLst/>
          </a:prstGeom>
        </p:spPr>
      </p:pic>
      <p:pic>
        <p:nvPicPr>
          <p:cNvPr id="2054" name="Picture 6" descr="TVKragujev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32" y="2277791"/>
            <a:ext cx="706610" cy="7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Žanrovska struktura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057915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06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305275"/>
              </p:ext>
            </p:extLst>
          </p:nvPr>
        </p:nvGraphicFramePr>
        <p:xfrm>
          <a:off x="618628" y="1567543"/>
          <a:ext cx="11088958" cy="491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8" y="460131"/>
            <a:ext cx="1814329" cy="9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470966"/>
              </p:ext>
            </p:extLst>
          </p:nvPr>
        </p:nvGraphicFramePr>
        <p:xfrm>
          <a:off x="646112" y="1355271"/>
          <a:ext cx="10947174" cy="4893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TVKragujev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497976"/>
            <a:ext cx="1003074" cy="10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9800" y="604838"/>
            <a:ext cx="11252200" cy="1014412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2"/>
                </a:solidFill>
              </a:rPr>
              <a:t>Funkcionerska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kampanja</a:t>
            </a:r>
            <a:endParaRPr lang="af-ZA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9957163"/>
              </p:ext>
            </p:extLst>
          </p:nvPr>
        </p:nvGraphicFramePr>
        <p:xfrm>
          <a:off x="1690685" y="2008424"/>
          <a:ext cx="8715375" cy="11079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74699"/>
                <a:gridCol w="1846892"/>
                <a:gridCol w="1846892"/>
                <a:gridCol w="1846892"/>
              </a:tblGrid>
              <a:tr h="313583">
                <a:tc>
                  <a:txBody>
                    <a:bodyPr/>
                    <a:lstStyle/>
                    <a:p>
                      <a:endParaRPr lang="af-ZA" sz="1800" dirty="0"/>
                    </a:p>
                  </a:txBody>
                  <a:tcPr marL="91449" marR="91449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Negativno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Neutralno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Pozitivno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</a:tr>
              <a:tr h="37105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Predsednik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Vlade</a:t>
                      </a:r>
                      <a:endParaRPr lang="af-ZA" sz="1800" dirty="0"/>
                    </a:p>
                  </a:txBody>
                  <a:tcPr marL="91449" marR="91449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10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0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250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</a:tr>
              <a:tr h="3710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SNS</a:t>
                      </a:r>
                      <a:endParaRPr lang="af-ZA" sz="1800" dirty="0"/>
                    </a:p>
                  </a:txBody>
                  <a:tcPr marL="91449" marR="91449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0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1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125</a:t>
                      </a:r>
                      <a:endParaRPr lang="af-ZA" sz="1800" dirty="0"/>
                    </a:p>
                  </a:txBody>
                  <a:tcPr marL="91449" marR="91449" marT="45746" marB="45746" anchor="ctr"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439167"/>
              </p:ext>
            </p:extLst>
          </p:nvPr>
        </p:nvGraphicFramePr>
        <p:xfrm>
          <a:off x="1690688" y="3532188"/>
          <a:ext cx="8672511" cy="7370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44825"/>
                <a:gridCol w="1842562"/>
                <a:gridCol w="1842562"/>
                <a:gridCol w="1842562"/>
              </a:tblGrid>
              <a:tr h="365970">
                <a:tc>
                  <a:txBody>
                    <a:bodyPr/>
                    <a:lstStyle/>
                    <a:p>
                      <a:endParaRPr lang="af-ZA" sz="1800" dirty="0"/>
                    </a:p>
                  </a:txBody>
                  <a:tcPr marL="91435" marR="91435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Negativno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Neutralno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Pozitivno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</a:tr>
              <a:tr h="371053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Gradski funkcioneri</a:t>
                      </a:r>
                      <a:endParaRPr lang="af-ZA" sz="1800" dirty="0"/>
                    </a:p>
                  </a:txBody>
                  <a:tcPr marL="91435" marR="91435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0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288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1594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867533"/>
              </p:ext>
            </p:extLst>
          </p:nvPr>
        </p:nvGraphicFramePr>
        <p:xfrm>
          <a:off x="1712117" y="4636717"/>
          <a:ext cx="8672513" cy="11080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44824"/>
                <a:gridCol w="1842563"/>
                <a:gridCol w="1842563"/>
                <a:gridCol w="1842563"/>
              </a:tblGrid>
              <a:tr h="365969">
                <a:tc>
                  <a:txBody>
                    <a:bodyPr/>
                    <a:lstStyle/>
                    <a:p>
                      <a:endParaRPr lang="af-ZA" sz="1800" dirty="0"/>
                    </a:p>
                  </a:txBody>
                  <a:tcPr marL="91435" marR="91435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Negativno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Neutralno</a:t>
                      </a:r>
                      <a:r>
                        <a:rPr lang="en-US" sz="1800" dirty="0" smtClean="0"/>
                        <a:t> 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Pozitivno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</a:tr>
              <a:tr h="37105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Gradona</a:t>
                      </a:r>
                      <a:r>
                        <a:rPr lang="sr-Latn-RS" sz="1800" dirty="0" smtClean="0"/>
                        <a:t>čelnik</a:t>
                      </a:r>
                      <a:r>
                        <a:rPr lang="sr-Latn-RS" sz="1800" baseline="0" dirty="0" smtClean="0"/>
                        <a:t> </a:t>
                      </a:r>
                      <a:endParaRPr lang="af-ZA" sz="1800" dirty="0"/>
                    </a:p>
                  </a:txBody>
                  <a:tcPr marL="91435" marR="91435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58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56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1458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</a:tr>
              <a:tr h="371053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Gradonačelnik</a:t>
                      </a:r>
                      <a:r>
                        <a:rPr lang="sr-Latn-RS" sz="1800" baseline="0" dirty="0" smtClean="0"/>
                        <a:t> - SNS</a:t>
                      </a:r>
                      <a:endParaRPr lang="af-ZA" sz="1800" dirty="0"/>
                    </a:p>
                  </a:txBody>
                  <a:tcPr marL="91435" marR="91435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17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0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153</a:t>
                      </a:r>
                      <a:endParaRPr lang="af-ZA" sz="1800" dirty="0"/>
                    </a:p>
                  </a:txBody>
                  <a:tcPr marL="91435" marR="91435" marT="45746" marB="45746" anchor="ctr"/>
                </a:tc>
              </a:tr>
            </a:tbl>
          </a:graphicData>
        </a:graphic>
      </p:graphicFrame>
      <p:pic>
        <p:nvPicPr>
          <p:cNvPr id="1338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281238"/>
            <a:ext cx="6604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7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ZASTUPLJENOST 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TEMA</a:t>
            </a:r>
            <a:endParaRPr lang="af-ZA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1468036"/>
              </p:ext>
            </p:extLst>
          </p:nvPr>
        </p:nvGraphicFramePr>
        <p:xfrm>
          <a:off x="1222375" y="2111375"/>
          <a:ext cx="4157663" cy="409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0590955"/>
              </p:ext>
            </p:extLst>
          </p:nvPr>
        </p:nvGraphicFramePr>
        <p:xfrm>
          <a:off x="5654675" y="2055813"/>
          <a:ext cx="4395788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34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f-ZA" smtClean="0">
                <a:solidFill>
                  <a:schemeClr val="accent2"/>
                </a:solidFill>
              </a:rPr>
              <a:t>ZASTUPLJENOST  TEMA</a:t>
            </a:r>
            <a:endParaRPr lang="af-ZA" altLang="af-ZA" smtClean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740811"/>
              </p:ext>
            </p:extLst>
          </p:nvPr>
        </p:nvGraphicFramePr>
        <p:xfrm>
          <a:off x="457200" y="1995488"/>
          <a:ext cx="10776858" cy="34829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4215"/>
                <a:gridCol w="2694215"/>
                <a:gridCol w="2751533"/>
                <a:gridCol w="2636895"/>
              </a:tblGrid>
              <a:tr h="640081"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GRADONAČELNIK </a:t>
                      </a:r>
                      <a:endParaRPr lang="sr-Latn-RS" sz="1800" dirty="0" smtClean="0"/>
                    </a:p>
                    <a:p>
                      <a:pPr algn="ctr"/>
                      <a:r>
                        <a:rPr lang="sr-Latn-RS" sz="1800" dirty="0" smtClean="0"/>
                        <a:t>Kragujevca</a:t>
                      </a:r>
                      <a:endParaRPr lang="af-ZA" sz="1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LOKALNI</a:t>
                      </a:r>
                      <a:r>
                        <a:rPr lang="sr-Latn-RS" sz="1800" baseline="0" dirty="0" smtClean="0"/>
                        <a:t> FUNKCIONERI </a:t>
                      </a:r>
                      <a:endParaRPr lang="af-ZA" sz="1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Veroljub Stevanović </a:t>
                      </a:r>
                      <a:endParaRPr lang="af-ZA" sz="1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Sigurno bolje - Vučićević</a:t>
                      </a:r>
                      <a:endParaRPr lang="af-ZA" sz="1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531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Ekonomija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privreda</a:t>
                      </a:r>
                      <a:endParaRPr lang="en-US" sz="1600" baseline="0" dirty="0" smtClean="0"/>
                    </a:p>
                    <a:p>
                      <a:pPr algn="ctr"/>
                      <a:r>
                        <a:rPr lang="sr-Latn-RS" sz="1600" baseline="0" dirty="0" smtClean="0"/>
                        <a:t>24 </a:t>
                      </a:r>
                      <a:r>
                        <a:rPr lang="en-US" sz="1600" baseline="0" dirty="0" smtClean="0"/>
                        <a:t>%</a:t>
                      </a:r>
                      <a:endParaRPr lang="sr-Latn-R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Infrastruktura</a:t>
                      </a:r>
                    </a:p>
                    <a:p>
                      <a:pPr algn="ctr"/>
                      <a:r>
                        <a:rPr lang="sr-Latn-RS" sz="1600" dirty="0" smtClean="0"/>
                        <a:t>19,1 %</a:t>
                      </a:r>
                      <a:endParaRPr lang="af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Infrastruktura</a:t>
                      </a:r>
                    </a:p>
                    <a:p>
                      <a:pPr algn="ctr"/>
                      <a:r>
                        <a:rPr lang="sr-Latn-RS" sz="1600" dirty="0" smtClean="0"/>
                        <a:t>20 %</a:t>
                      </a:r>
                      <a:endParaRPr lang="af-ZA" sz="1600" dirty="0" smtClean="0"/>
                    </a:p>
                    <a:p>
                      <a:pPr algn="ctr"/>
                      <a:endParaRPr lang="af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Izborne teme</a:t>
                      </a:r>
                      <a:endParaRPr lang="sr-Latn-RS" sz="1600" baseline="0" dirty="0" smtClean="0"/>
                    </a:p>
                    <a:p>
                      <a:pPr algn="ctr"/>
                      <a:r>
                        <a:rPr lang="sr-Latn-RS" sz="1600" dirty="0" smtClean="0"/>
                        <a:t>34,6 %</a:t>
                      </a:r>
                      <a:endParaRPr lang="af-ZA" sz="1600" dirty="0" smtClean="0"/>
                    </a:p>
                    <a:p>
                      <a:pPr algn="ctr"/>
                      <a:endParaRPr lang="af-ZA" sz="1600" dirty="0"/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Mladi, obrazovanje</a:t>
                      </a:r>
                    </a:p>
                    <a:p>
                      <a:pPr algn="ctr"/>
                      <a:r>
                        <a:rPr lang="sr-Latn-RS" sz="1600" dirty="0" smtClean="0"/>
                        <a:t>16 %</a:t>
                      </a:r>
                      <a:endParaRPr lang="af-ZA" sz="1600" dirty="0" smtClean="0"/>
                    </a:p>
                    <a:p>
                      <a:pPr algn="ctr"/>
                      <a:endParaRPr lang="af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 smtClean="0"/>
                        <a:t>Ljudska prava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 smtClean="0"/>
                        <a:t>10,6 %</a:t>
                      </a:r>
                      <a:endParaRPr lang="af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Izborne</a:t>
                      </a:r>
                      <a:r>
                        <a:rPr lang="sr-Latn-RS" sz="1600" baseline="0" dirty="0" smtClean="0"/>
                        <a:t> teme</a:t>
                      </a:r>
                    </a:p>
                    <a:p>
                      <a:pPr algn="ctr"/>
                      <a:r>
                        <a:rPr lang="sr-Latn-RS" sz="1600" baseline="0" dirty="0" smtClean="0"/>
                        <a:t>16,6 %</a:t>
                      </a:r>
                      <a:endParaRPr lang="af-ZA" sz="1600" dirty="0" smtClean="0"/>
                    </a:p>
                    <a:p>
                      <a:pPr algn="ctr"/>
                      <a:endParaRPr lang="af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 smtClean="0"/>
                        <a:t>Mladi, obrazovanje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 smtClean="0"/>
                        <a:t>15,4 %</a:t>
                      </a:r>
                    </a:p>
                  </a:txBody>
                  <a:tcPr anchor="ctr"/>
                </a:tc>
              </a:tr>
              <a:tr h="1066739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Infrastruktura</a:t>
                      </a:r>
                      <a:endParaRPr lang="sr-Latn-RS" sz="1600" dirty="0" smtClean="0"/>
                    </a:p>
                    <a:p>
                      <a:pPr algn="ctr"/>
                      <a:r>
                        <a:rPr lang="sr-Latn-RS" sz="1600" dirty="0" smtClean="0"/>
                        <a:t>12 %</a:t>
                      </a:r>
                      <a:endParaRPr lang="af-ZA" sz="1600" dirty="0" smtClean="0"/>
                    </a:p>
                    <a:p>
                      <a:pPr algn="ctr"/>
                      <a:endParaRPr lang="af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Zdravstvo</a:t>
                      </a:r>
                    </a:p>
                    <a:p>
                      <a:pPr algn="ctr"/>
                      <a:r>
                        <a:rPr lang="sr-Latn-RS" sz="1600" dirty="0" smtClean="0"/>
                        <a:t>10,6 %</a:t>
                      </a:r>
                      <a:endParaRPr lang="af-ZA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Kritika vlasti</a:t>
                      </a:r>
                      <a:endParaRPr lang="sr-Latn-RS" sz="1600" dirty="0" smtClean="0"/>
                    </a:p>
                    <a:p>
                      <a:pPr algn="ctr"/>
                      <a:r>
                        <a:rPr lang="en-US" sz="1600" dirty="0" smtClean="0"/>
                        <a:t>1</a:t>
                      </a:r>
                      <a:r>
                        <a:rPr lang="sr-Latn-RS" sz="1600" dirty="0" smtClean="0"/>
                        <a:t>1,7 %</a:t>
                      </a:r>
                      <a:endParaRPr lang="af-ZA" sz="1600" dirty="0" smtClean="0"/>
                    </a:p>
                    <a:p>
                      <a:pPr algn="ctr"/>
                      <a:endParaRPr lang="af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Najava reformi</a:t>
                      </a:r>
                    </a:p>
                    <a:p>
                      <a:pPr algn="ctr"/>
                      <a:r>
                        <a:rPr lang="sr-Latn-RS" sz="1600" dirty="0" smtClean="0"/>
                        <a:t>Infrastruktura 11,5 %</a:t>
                      </a:r>
                      <a:endParaRPr lang="af-ZA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5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</TotalTime>
  <Words>306</Words>
  <Application>Microsoft Office PowerPoint</Application>
  <PresentationFormat>Widescreen</PresentationFormat>
  <Paragraphs>134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MONITORING MEDIJA  izbori 2016</vt:lpstr>
      <vt:lpstr>Metodologija </vt:lpstr>
      <vt:lpstr>Korišćeni izvori </vt:lpstr>
      <vt:lpstr>Žanrovska struktura</vt:lpstr>
      <vt:lpstr>PowerPoint Presentation</vt:lpstr>
      <vt:lpstr>PowerPoint Presentation</vt:lpstr>
      <vt:lpstr>Funkcionerska kampanja</vt:lpstr>
      <vt:lpstr>ZASTUPLJENOST  TEMA</vt:lpstr>
      <vt:lpstr>ZASTUPLJENOST  TEMA</vt:lpstr>
      <vt:lpstr>ZASTUPLJENOST  TEMA</vt:lpstr>
      <vt:lpstr>  Hvala na pažnji!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MEDIJA  izbori 2016</dc:title>
  <dc:creator>djapics@gmail.com</dc:creator>
  <cp:lastModifiedBy>djapics@gmail.com</cp:lastModifiedBy>
  <cp:revision>13</cp:revision>
  <dcterms:created xsi:type="dcterms:W3CDTF">2016-06-09T19:24:45Z</dcterms:created>
  <dcterms:modified xsi:type="dcterms:W3CDTF">2016-06-09T21:33:30Z</dcterms:modified>
</cp:coreProperties>
</file>