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handoutMasterIdLst>
    <p:handoutMasterId r:id="rId27"/>
  </p:handoutMasterIdLst>
  <p:sldIdLst>
    <p:sldId id="276" r:id="rId2"/>
    <p:sldId id="275" r:id="rId3"/>
    <p:sldId id="277" r:id="rId4"/>
    <p:sldId id="278" r:id="rId5"/>
    <p:sldId id="279" r:id="rId6"/>
    <p:sldId id="280" r:id="rId7"/>
    <p:sldId id="281" r:id="rId8"/>
    <p:sldId id="291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305" r:id="rId22"/>
    <p:sldId id="306" r:id="rId23"/>
    <p:sldId id="307" r:id="rId24"/>
    <p:sldId id="292" r:id="rId25"/>
    <p:sldId id="290" r:id="rId26"/>
  </p:sldIdLst>
  <p:sldSz cx="12192000" cy="6858000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61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negativno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af-Z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Vlada Srbije</c:v>
                </c:pt>
                <c:pt idx="1">
                  <c:v>Aleksandar Vucic, Predsednik Vlade</c:v>
                </c:pt>
                <c:pt idx="2">
                  <c:v>Aleksandar Vucic, SNS</c:v>
                </c:pt>
                <c:pt idx="3">
                  <c:v>Tomislav Nikolic, Predsednik Srbije</c:v>
                </c:pt>
                <c:pt idx="4">
                  <c:v>SNS – Lista Aleksandar Vucic - Srbija Pobedjuje</c:v>
                </c:pt>
                <c:pt idx="5">
                  <c:v>Za pravednu Srbiju – Demokratska stranka</c:v>
                </c:pt>
                <c:pt idx="6">
                  <c:v>Ivica Dacic – SPS, JS</c:v>
                </c:pt>
                <c:pt idx="7">
                  <c:v>Dr Vojislav Šešelj - SRS</c:v>
                </c:pt>
                <c:pt idx="8">
                  <c:v>Dveri - DSS</c:v>
                </c:pt>
                <c:pt idx="9">
                  <c:v>Savez vojvodjanskih Madjara-Ištvan Pastor</c:v>
                </c:pt>
                <c:pt idx="10">
                  <c:v>Savez za bolju Srbiju</c:v>
                </c:pt>
                <c:pt idx="11">
                  <c:v>Bošnjacka demokratska zajednica Sandžaka</c:v>
                </c:pt>
                <c:pt idx="12">
                  <c:v>SDA Sandžaka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175</c:v>
                </c:pt>
                <c:pt idx="1">
                  <c:v>250</c:v>
                </c:pt>
                <c:pt idx="2">
                  <c:v>78</c:v>
                </c:pt>
                <c:pt idx="3">
                  <c:v>4</c:v>
                </c:pt>
                <c:pt idx="4">
                  <c:v>114</c:v>
                </c:pt>
                <c:pt idx="5">
                  <c:v>59</c:v>
                </c:pt>
                <c:pt idx="6">
                  <c:v>18</c:v>
                </c:pt>
                <c:pt idx="7">
                  <c:v>34</c:v>
                </c:pt>
                <c:pt idx="8">
                  <c:v>0</c:v>
                </c:pt>
                <c:pt idx="9">
                  <c:v>0</c:v>
                </c:pt>
                <c:pt idx="10">
                  <c:v>2</c:v>
                </c:pt>
                <c:pt idx="11">
                  <c:v>0</c:v>
                </c:pt>
                <c:pt idx="12">
                  <c:v>217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neutralno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af-Z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Vlada Srbije</c:v>
                </c:pt>
                <c:pt idx="1">
                  <c:v>Aleksandar Vucic, Predsednik Vlade</c:v>
                </c:pt>
                <c:pt idx="2">
                  <c:v>Aleksandar Vucic, SNS</c:v>
                </c:pt>
                <c:pt idx="3">
                  <c:v>Tomislav Nikolic, Predsednik Srbije</c:v>
                </c:pt>
                <c:pt idx="4">
                  <c:v>SNS – Lista Aleksandar Vucic - Srbija Pobedjuje</c:v>
                </c:pt>
                <c:pt idx="5">
                  <c:v>Za pravednu Srbiju – Demokratska stranka</c:v>
                </c:pt>
                <c:pt idx="6">
                  <c:v>Ivica Dacic – SPS, JS</c:v>
                </c:pt>
                <c:pt idx="7">
                  <c:v>Dr Vojislav Šešelj - SRS</c:v>
                </c:pt>
                <c:pt idx="8">
                  <c:v>Dveri - DSS</c:v>
                </c:pt>
                <c:pt idx="9">
                  <c:v>Savez vojvodjanskih Madjara-Ištvan Pastor</c:v>
                </c:pt>
                <c:pt idx="10">
                  <c:v>Savez za bolju Srbiju</c:v>
                </c:pt>
                <c:pt idx="11">
                  <c:v>Bošnjacka demokratska zajednica Sandžaka</c:v>
                </c:pt>
                <c:pt idx="12">
                  <c:v>SDA Sandžaka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374</c:v>
                </c:pt>
                <c:pt idx="1">
                  <c:v>117</c:v>
                </c:pt>
                <c:pt idx="2">
                  <c:v>0</c:v>
                </c:pt>
                <c:pt idx="3">
                  <c:v>59</c:v>
                </c:pt>
                <c:pt idx="4">
                  <c:v>79</c:v>
                </c:pt>
                <c:pt idx="5">
                  <c:v>68</c:v>
                </c:pt>
                <c:pt idx="6">
                  <c:v>42</c:v>
                </c:pt>
                <c:pt idx="7">
                  <c:v>481</c:v>
                </c:pt>
                <c:pt idx="8">
                  <c:v>28</c:v>
                </c:pt>
                <c:pt idx="9">
                  <c:v>9</c:v>
                </c:pt>
                <c:pt idx="10">
                  <c:v>25</c:v>
                </c:pt>
                <c:pt idx="11">
                  <c:v>21</c:v>
                </c:pt>
                <c:pt idx="12">
                  <c:v>52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pozitivno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af-Z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Vlada Srbije</c:v>
                </c:pt>
                <c:pt idx="1">
                  <c:v>Aleksandar Vucic, Predsednik Vlade</c:v>
                </c:pt>
                <c:pt idx="2">
                  <c:v>Aleksandar Vucic, SNS</c:v>
                </c:pt>
                <c:pt idx="3">
                  <c:v>Tomislav Nikolic, Predsednik Srbije</c:v>
                </c:pt>
                <c:pt idx="4">
                  <c:v>SNS – Lista Aleksandar Vucic - Srbija Pobedjuje</c:v>
                </c:pt>
                <c:pt idx="5">
                  <c:v>Za pravednu Srbiju – Demokratska stranka</c:v>
                </c:pt>
                <c:pt idx="6">
                  <c:v>Ivica Dacic – SPS, JS</c:v>
                </c:pt>
                <c:pt idx="7">
                  <c:v>Dr Vojislav Šešelj - SRS</c:v>
                </c:pt>
                <c:pt idx="8">
                  <c:v>Dveri - DSS</c:v>
                </c:pt>
                <c:pt idx="9">
                  <c:v>Savez vojvodjanskih Madjara-Ištvan Pastor</c:v>
                </c:pt>
                <c:pt idx="10">
                  <c:v>Savez za bolju Srbiju</c:v>
                </c:pt>
                <c:pt idx="11">
                  <c:v>Bošnjacka demokratska zajednica Sandžaka</c:v>
                </c:pt>
                <c:pt idx="12">
                  <c:v>SDA Sandžaka</c:v>
                </c:pt>
              </c:strCache>
            </c:strRef>
          </c:cat>
          <c:val>
            <c:numRef>
              <c:f>Sheet1!$D$2:$D$14</c:f>
              <c:numCache>
                <c:formatCode>General</c:formatCode>
                <c:ptCount val="13"/>
                <c:pt idx="0">
                  <c:v>1759</c:v>
                </c:pt>
                <c:pt idx="1">
                  <c:v>3541</c:v>
                </c:pt>
                <c:pt idx="2">
                  <c:v>716</c:v>
                </c:pt>
                <c:pt idx="3">
                  <c:v>468</c:v>
                </c:pt>
                <c:pt idx="4">
                  <c:v>376</c:v>
                </c:pt>
                <c:pt idx="5">
                  <c:v>390</c:v>
                </c:pt>
                <c:pt idx="6">
                  <c:v>949</c:v>
                </c:pt>
                <c:pt idx="7">
                  <c:v>710</c:v>
                </c:pt>
                <c:pt idx="8">
                  <c:v>658</c:v>
                </c:pt>
                <c:pt idx="9">
                  <c:v>307</c:v>
                </c:pt>
                <c:pt idx="10">
                  <c:v>712</c:v>
                </c:pt>
                <c:pt idx="11">
                  <c:v>404</c:v>
                </c:pt>
                <c:pt idx="12">
                  <c:v>290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38386720"/>
        <c:axId val="-38386176"/>
      </c:barChart>
      <c:catAx>
        <c:axId val="-38386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af-ZA"/>
          </a:p>
        </c:txPr>
        <c:crossAx val="-38386176"/>
        <c:crosses val="autoZero"/>
        <c:auto val="1"/>
        <c:lblAlgn val="ctr"/>
        <c:lblOffset val="100"/>
        <c:noMultiLvlLbl val="0"/>
      </c:catAx>
      <c:valAx>
        <c:axId val="-38386176"/>
        <c:scaling>
          <c:orientation val="minMax"/>
          <c:max val="36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af-ZA"/>
          </a:p>
        </c:txPr>
        <c:crossAx val="-38386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af-Z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af-Z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negativno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af-Z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Vlada Srbije</c:v>
                </c:pt>
                <c:pt idx="1">
                  <c:v>Aleksandar Vucic, Predsednik Vlade</c:v>
                </c:pt>
                <c:pt idx="2">
                  <c:v>Aleksandar Vucic, SNS</c:v>
                </c:pt>
                <c:pt idx="3">
                  <c:v>Tomislav Nikolic, Predsednik Srbije</c:v>
                </c:pt>
                <c:pt idx="4">
                  <c:v>SNS – Lista Aleksandar Vucic - Srbija Pobedjuje</c:v>
                </c:pt>
                <c:pt idx="5">
                  <c:v>Za pravednu Srbiju – Demokratska stranka</c:v>
                </c:pt>
                <c:pt idx="6">
                  <c:v>Ivica Dacic – SPS, JS</c:v>
                </c:pt>
                <c:pt idx="7">
                  <c:v>Dr Vojislav Šešelj - SRS</c:v>
                </c:pt>
                <c:pt idx="8">
                  <c:v>Dveri - DSS</c:v>
                </c:pt>
                <c:pt idx="9">
                  <c:v>Savez vojvodjanskih Madjara-Ištvan Pastor</c:v>
                </c:pt>
                <c:pt idx="10">
                  <c:v>Savez za bolju Srbiju</c:v>
                </c:pt>
                <c:pt idx="11">
                  <c:v>Bošnjacka demokratska zajednica Sandžaka</c:v>
                </c:pt>
                <c:pt idx="12">
                  <c:v>RIK</c:v>
                </c:pt>
                <c:pt idx="13">
                  <c:v>Bojan Pajtic,  DS</c:v>
                </c:pt>
                <c:pt idx="14">
                  <c:v>Borko Stefanovic, Levica Srbije</c:v>
                </c:pt>
                <c:pt idx="15">
                  <c:v>Saša Radulovic, Dosta je bilo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1</c:v>
                </c:pt>
                <c:pt idx="1">
                  <c:v>4</c:v>
                </c:pt>
                <c:pt idx="2">
                  <c:v>37</c:v>
                </c:pt>
                <c:pt idx="3">
                  <c:v>1</c:v>
                </c:pt>
                <c:pt idx="4">
                  <c:v>38</c:v>
                </c:pt>
                <c:pt idx="5">
                  <c:v>735</c:v>
                </c:pt>
                <c:pt idx="6">
                  <c:v>20</c:v>
                </c:pt>
                <c:pt idx="7">
                  <c:v>242</c:v>
                </c:pt>
                <c:pt idx="8">
                  <c:v>254</c:v>
                </c:pt>
                <c:pt idx="9">
                  <c:v>0</c:v>
                </c:pt>
                <c:pt idx="10">
                  <c:v>40</c:v>
                </c:pt>
                <c:pt idx="11">
                  <c:v>0</c:v>
                </c:pt>
                <c:pt idx="12">
                  <c:v>35</c:v>
                </c:pt>
                <c:pt idx="13">
                  <c:v>945.99999999999977</c:v>
                </c:pt>
                <c:pt idx="14">
                  <c:v>1</c:v>
                </c:pt>
                <c:pt idx="15">
                  <c:v>178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neutralno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af-Z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Vlada Srbije</c:v>
                </c:pt>
                <c:pt idx="1">
                  <c:v>Aleksandar Vucic, Predsednik Vlade</c:v>
                </c:pt>
                <c:pt idx="2">
                  <c:v>Aleksandar Vucic, SNS</c:v>
                </c:pt>
                <c:pt idx="3">
                  <c:v>Tomislav Nikolic, Predsednik Srbije</c:v>
                </c:pt>
                <c:pt idx="4">
                  <c:v>SNS – Lista Aleksandar Vucic - Srbija Pobedjuje</c:v>
                </c:pt>
                <c:pt idx="5">
                  <c:v>Za pravednu Srbiju – Demokratska stranka</c:v>
                </c:pt>
                <c:pt idx="6">
                  <c:v>Ivica Dacic – SPS, JS</c:v>
                </c:pt>
                <c:pt idx="7">
                  <c:v>Dr Vojislav Šešelj - SRS</c:v>
                </c:pt>
                <c:pt idx="8">
                  <c:v>Dveri - DSS</c:v>
                </c:pt>
                <c:pt idx="9">
                  <c:v>Savez vojvodjanskih Madjara-Ištvan Pastor</c:v>
                </c:pt>
                <c:pt idx="10">
                  <c:v>Savez za bolju Srbiju</c:v>
                </c:pt>
                <c:pt idx="11">
                  <c:v>Bošnjacka demokratska zajednica Sandžaka</c:v>
                </c:pt>
                <c:pt idx="12">
                  <c:v>RIK</c:v>
                </c:pt>
                <c:pt idx="13">
                  <c:v>Bojan Pajtic,  DS</c:v>
                </c:pt>
                <c:pt idx="14">
                  <c:v>Borko Stefanovic, Levica Srbije</c:v>
                </c:pt>
                <c:pt idx="15">
                  <c:v>Saša Radulovic, Dosta je bilo</c:v>
                </c:pt>
              </c:strCache>
            </c:strRef>
          </c:cat>
          <c:val>
            <c:numRef>
              <c:f>Sheet1!$C$2:$C$17</c:f>
              <c:numCache>
                <c:formatCode>General</c:formatCode>
                <c:ptCount val="16"/>
                <c:pt idx="0">
                  <c:v>271</c:v>
                </c:pt>
                <c:pt idx="1">
                  <c:v>98</c:v>
                </c:pt>
                <c:pt idx="2">
                  <c:v>11</c:v>
                </c:pt>
                <c:pt idx="3">
                  <c:v>41</c:v>
                </c:pt>
                <c:pt idx="4">
                  <c:v>33</c:v>
                </c:pt>
                <c:pt idx="5">
                  <c:v>120</c:v>
                </c:pt>
                <c:pt idx="6">
                  <c:v>55</c:v>
                </c:pt>
                <c:pt idx="7">
                  <c:v>161</c:v>
                </c:pt>
                <c:pt idx="8">
                  <c:v>35</c:v>
                </c:pt>
                <c:pt idx="9">
                  <c:v>14</c:v>
                </c:pt>
                <c:pt idx="10">
                  <c:v>115</c:v>
                </c:pt>
                <c:pt idx="11">
                  <c:v>36</c:v>
                </c:pt>
                <c:pt idx="12">
                  <c:v>129</c:v>
                </c:pt>
                <c:pt idx="13">
                  <c:v>112</c:v>
                </c:pt>
                <c:pt idx="14">
                  <c:v>56</c:v>
                </c:pt>
                <c:pt idx="15">
                  <c:v>39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pozitivno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af-Z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Vlada Srbije</c:v>
                </c:pt>
                <c:pt idx="1">
                  <c:v>Aleksandar Vucic, Predsednik Vlade</c:v>
                </c:pt>
                <c:pt idx="2">
                  <c:v>Aleksandar Vucic, SNS</c:v>
                </c:pt>
                <c:pt idx="3">
                  <c:v>Tomislav Nikolic, Predsednik Srbije</c:v>
                </c:pt>
                <c:pt idx="4">
                  <c:v>SNS – Lista Aleksandar Vucic - Srbija Pobedjuje</c:v>
                </c:pt>
                <c:pt idx="5">
                  <c:v>Za pravednu Srbiju – Demokratska stranka</c:v>
                </c:pt>
                <c:pt idx="6">
                  <c:v>Ivica Dacic – SPS, JS</c:v>
                </c:pt>
                <c:pt idx="7">
                  <c:v>Dr Vojislav Šešelj - SRS</c:v>
                </c:pt>
                <c:pt idx="8">
                  <c:v>Dveri - DSS</c:v>
                </c:pt>
                <c:pt idx="9">
                  <c:v>Savez vojvodjanskih Madjara-Ištvan Pastor</c:v>
                </c:pt>
                <c:pt idx="10">
                  <c:v>Savez za bolju Srbiju</c:v>
                </c:pt>
                <c:pt idx="11">
                  <c:v>Bošnjacka demokratska zajednica Sandžaka</c:v>
                </c:pt>
                <c:pt idx="12">
                  <c:v>RIK</c:v>
                </c:pt>
                <c:pt idx="13">
                  <c:v>Bojan Pajtic,  DS</c:v>
                </c:pt>
                <c:pt idx="14">
                  <c:v>Borko Stefanovic, Levica Srbije</c:v>
                </c:pt>
                <c:pt idx="15">
                  <c:v>Saša Radulovic, Dosta je bilo</c:v>
                </c:pt>
              </c:strCache>
            </c:strRef>
          </c:cat>
          <c:val>
            <c:numRef>
              <c:f>Sheet1!$D$2:$D$17</c:f>
              <c:numCache>
                <c:formatCode>General</c:formatCode>
                <c:ptCount val="16"/>
                <c:pt idx="0">
                  <c:v>2159.0000000000005</c:v>
                </c:pt>
                <c:pt idx="1">
                  <c:v>6109.0000000000009</c:v>
                </c:pt>
                <c:pt idx="2">
                  <c:v>1518</c:v>
                </c:pt>
                <c:pt idx="3">
                  <c:v>208</c:v>
                </c:pt>
                <c:pt idx="4">
                  <c:v>845.00000000000011</c:v>
                </c:pt>
                <c:pt idx="5">
                  <c:v>299.99999999999989</c:v>
                </c:pt>
                <c:pt idx="6">
                  <c:v>621.00000000000011</c:v>
                </c:pt>
                <c:pt idx="7">
                  <c:v>525</c:v>
                </c:pt>
                <c:pt idx="8">
                  <c:v>582.00000000000011</c:v>
                </c:pt>
                <c:pt idx="9">
                  <c:v>147</c:v>
                </c:pt>
                <c:pt idx="10">
                  <c:v>889.00000000000011</c:v>
                </c:pt>
                <c:pt idx="11">
                  <c:v>445</c:v>
                </c:pt>
                <c:pt idx="12">
                  <c:v>0</c:v>
                </c:pt>
                <c:pt idx="13">
                  <c:v>313.00000000000011</c:v>
                </c:pt>
                <c:pt idx="14">
                  <c:v>429</c:v>
                </c:pt>
                <c:pt idx="15">
                  <c:v>134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342856064"/>
        <c:axId val="-342963696"/>
      </c:barChart>
      <c:catAx>
        <c:axId val="-342856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af-ZA"/>
          </a:p>
        </c:txPr>
        <c:crossAx val="-342963696"/>
        <c:crosses val="autoZero"/>
        <c:auto val="1"/>
        <c:lblAlgn val="ctr"/>
        <c:lblOffset val="100"/>
        <c:noMultiLvlLbl val="0"/>
      </c:catAx>
      <c:valAx>
        <c:axId val="-342963696"/>
        <c:scaling>
          <c:orientation val="minMax"/>
          <c:max val="62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af-ZA"/>
          </a:p>
        </c:txPr>
        <c:crossAx val="-342856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af-Z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af-ZA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Negativno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af-Z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Vlada Srbije</c:v>
                </c:pt>
                <c:pt idx="1">
                  <c:v>Aleksandar Vucic, Predsednik Vlade</c:v>
                </c:pt>
                <c:pt idx="2">
                  <c:v>Aleksandar Vucic, SNS</c:v>
                </c:pt>
                <c:pt idx="3">
                  <c:v>Tomislav Nikolic, Predsednik Srbije</c:v>
                </c:pt>
                <c:pt idx="4">
                  <c:v>SNS – Lista Aleksandar Vucic - Srbija Pobedjuje</c:v>
                </c:pt>
                <c:pt idx="5">
                  <c:v>Za pravednu Srbiju – Demokratska stranka</c:v>
                </c:pt>
                <c:pt idx="6">
                  <c:v>Ivica Dacic – SPS, JS</c:v>
                </c:pt>
                <c:pt idx="7">
                  <c:v>Dr Vojislav Šešelj - SRS</c:v>
                </c:pt>
                <c:pt idx="8">
                  <c:v>Dveri - DSS</c:v>
                </c:pt>
                <c:pt idx="9">
                  <c:v>Savez za bolju Srbiju</c:v>
                </c:pt>
                <c:pt idx="10">
                  <c:v>Bošnjacka demokratska zajednica Sandžaka</c:v>
                </c:pt>
                <c:pt idx="11">
                  <c:v>Za slobodnu Srbiju – ZAVETNICI</c:v>
                </c:pt>
                <c:pt idx="12">
                  <c:v>RIK</c:v>
                </c:pt>
                <c:pt idx="13">
                  <c:v>Bojan Pajtic,  DS</c:v>
                </c:pt>
                <c:pt idx="14">
                  <c:v>Borko Stefanovic, Levica Srbije</c:v>
                </c:pt>
                <c:pt idx="15">
                  <c:v>Saša Radulovic, Dosta je bilo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86</c:v>
                </c:pt>
                <c:pt idx="1">
                  <c:v>63</c:v>
                </c:pt>
                <c:pt idx="2">
                  <c:v>2</c:v>
                </c:pt>
                <c:pt idx="3">
                  <c:v>0</c:v>
                </c:pt>
                <c:pt idx="4">
                  <c:v>128.99999999999997</c:v>
                </c:pt>
                <c:pt idx="5">
                  <c:v>213.99999999999997</c:v>
                </c:pt>
                <c:pt idx="6">
                  <c:v>48</c:v>
                </c:pt>
                <c:pt idx="7">
                  <c:v>555.00000000000011</c:v>
                </c:pt>
                <c:pt idx="8">
                  <c:v>16</c:v>
                </c:pt>
                <c:pt idx="9">
                  <c:v>74</c:v>
                </c:pt>
                <c:pt idx="10">
                  <c:v>0</c:v>
                </c:pt>
                <c:pt idx="11">
                  <c:v>19</c:v>
                </c:pt>
                <c:pt idx="12">
                  <c:v>53</c:v>
                </c:pt>
                <c:pt idx="13">
                  <c:v>152</c:v>
                </c:pt>
                <c:pt idx="14">
                  <c:v>0</c:v>
                </c:pt>
                <c:pt idx="15">
                  <c:v>14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Neutralno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af-Z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Vlada Srbije</c:v>
                </c:pt>
                <c:pt idx="1">
                  <c:v>Aleksandar Vucic, Predsednik Vlade</c:v>
                </c:pt>
                <c:pt idx="2">
                  <c:v>Aleksandar Vucic, SNS</c:v>
                </c:pt>
                <c:pt idx="3">
                  <c:v>Tomislav Nikolic, Predsednik Srbije</c:v>
                </c:pt>
                <c:pt idx="4">
                  <c:v>SNS – Lista Aleksandar Vucic - Srbija Pobedjuje</c:v>
                </c:pt>
                <c:pt idx="5">
                  <c:v>Za pravednu Srbiju – Demokratska stranka</c:v>
                </c:pt>
                <c:pt idx="6">
                  <c:v>Ivica Dacic – SPS, JS</c:v>
                </c:pt>
                <c:pt idx="7">
                  <c:v>Dr Vojislav Šešelj - SRS</c:v>
                </c:pt>
                <c:pt idx="8">
                  <c:v>Dveri - DSS</c:v>
                </c:pt>
                <c:pt idx="9">
                  <c:v>Savez za bolju Srbiju</c:v>
                </c:pt>
                <c:pt idx="10">
                  <c:v>Bošnjacka demokratska zajednica Sandžaka</c:v>
                </c:pt>
                <c:pt idx="11">
                  <c:v>Za slobodnu Srbiju – ZAVETNICI</c:v>
                </c:pt>
                <c:pt idx="12">
                  <c:v>RIK</c:v>
                </c:pt>
                <c:pt idx="13">
                  <c:v>Bojan Pajtic,  DS</c:v>
                </c:pt>
                <c:pt idx="14">
                  <c:v>Borko Stefanovic, Levica Srbije</c:v>
                </c:pt>
                <c:pt idx="15">
                  <c:v>Saša Radulovic, Dosta je bilo</c:v>
                </c:pt>
              </c:strCache>
            </c:strRef>
          </c:cat>
          <c:val>
            <c:numRef>
              <c:f>Sheet1!$C$2:$C$17</c:f>
              <c:numCache>
                <c:formatCode>General</c:formatCode>
                <c:ptCount val="16"/>
                <c:pt idx="0">
                  <c:v>306</c:v>
                </c:pt>
                <c:pt idx="1">
                  <c:v>363</c:v>
                </c:pt>
                <c:pt idx="2">
                  <c:v>10</c:v>
                </c:pt>
                <c:pt idx="3">
                  <c:v>8</c:v>
                </c:pt>
                <c:pt idx="4">
                  <c:v>113.00000000000001</c:v>
                </c:pt>
                <c:pt idx="5">
                  <c:v>56</c:v>
                </c:pt>
                <c:pt idx="6">
                  <c:v>60.000000000000007</c:v>
                </c:pt>
                <c:pt idx="7">
                  <c:v>1395.0000000000002</c:v>
                </c:pt>
                <c:pt idx="8">
                  <c:v>42</c:v>
                </c:pt>
                <c:pt idx="9">
                  <c:v>49.999999999999993</c:v>
                </c:pt>
                <c:pt idx="10">
                  <c:v>5</c:v>
                </c:pt>
                <c:pt idx="11">
                  <c:v>14.000000000000002</c:v>
                </c:pt>
                <c:pt idx="12">
                  <c:v>334</c:v>
                </c:pt>
                <c:pt idx="13">
                  <c:v>0</c:v>
                </c:pt>
                <c:pt idx="14">
                  <c:v>10</c:v>
                </c:pt>
                <c:pt idx="15">
                  <c:v>38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Pozitivno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af-Z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Vlada Srbije</c:v>
                </c:pt>
                <c:pt idx="1">
                  <c:v>Aleksandar Vucic, Predsednik Vlade</c:v>
                </c:pt>
                <c:pt idx="2">
                  <c:v>Aleksandar Vucic, SNS</c:v>
                </c:pt>
                <c:pt idx="3">
                  <c:v>Tomislav Nikolic, Predsednik Srbije</c:v>
                </c:pt>
                <c:pt idx="4">
                  <c:v>SNS – Lista Aleksandar Vucic - Srbija Pobedjuje</c:v>
                </c:pt>
                <c:pt idx="5">
                  <c:v>Za pravednu Srbiju – Demokratska stranka</c:v>
                </c:pt>
                <c:pt idx="6">
                  <c:v>Ivica Dacic – SPS, JS</c:v>
                </c:pt>
                <c:pt idx="7">
                  <c:v>Dr Vojislav Šešelj - SRS</c:v>
                </c:pt>
                <c:pt idx="8">
                  <c:v>Dveri - DSS</c:v>
                </c:pt>
                <c:pt idx="9">
                  <c:v>Savez za bolju Srbiju</c:v>
                </c:pt>
                <c:pt idx="10">
                  <c:v>Bošnjacka demokratska zajednica Sandžaka</c:v>
                </c:pt>
                <c:pt idx="11">
                  <c:v>Za slobodnu Srbiju – ZAVETNICI</c:v>
                </c:pt>
                <c:pt idx="12">
                  <c:v>RIK</c:v>
                </c:pt>
                <c:pt idx="13">
                  <c:v>Bojan Pajtic,  DS</c:v>
                </c:pt>
                <c:pt idx="14">
                  <c:v>Borko Stefanovic, Levica Srbije</c:v>
                </c:pt>
                <c:pt idx="15">
                  <c:v>Saša Radulovic, Dosta je bilo</c:v>
                </c:pt>
              </c:strCache>
            </c:strRef>
          </c:cat>
          <c:val>
            <c:numRef>
              <c:f>Sheet1!$D$2:$D$17</c:f>
              <c:numCache>
                <c:formatCode>General</c:formatCode>
                <c:ptCount val="16"/>
                <c:pt idx="0">
                  <c:v>1784</c:v>
                </c:pt>
                <c:pt idx="1">
                  <c:v>2531.9999999999995</c:v>
                </c:pt>
                <c:pt idx="2">
                  <c:v>1834.0000000000005</c:v>
                </c:pt>
                <c:pt idx="3">
                  <c:v>475.99999999999989</c:v>
                </c:pt>
                <c:pt idx="4">
                  <c:v>1484</c:v>
                </c:pt>
                <c:pt idx="5">
                  <c:v>684</c:v>
                </c:pt>
                <c:pt idx="6">
                  <c:v>1139</c:v>
                </c:pt>
                <c:pt idx="7">
                  <c:v>713</c:v>
                </c:pt>
                <c:pt idx="8">
                  <c:v>477</c:v>
                </c:pt>
                <c:pt idx="9">
                  <c:v>690</c:v>
                </c:pt>
                <c:pt idx="10">
                  <c:v>152</c:v>
                </c:pt>
                <c:pt idx="11">
                  <c:v>215.99999999999997</c:v>
                </c:pt>
                <c:pt idx="12">
                  <c:v>17</c:v>
                </c:pt>
                <c:pt idx="13">
                  <c:v>130</c:v>
                </c:pt>
                <c:pt idx="14">
                  <c:v>227</c:v>
                </c:pt>
                <c:pt idx="15">
                  <c:v>133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44820576"/>
        <c:axId val="-44834720"/>
      </c:barChart>
      <c:catAx>
        <c:axId val="-44820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af-ZA"/>
          </a:p>
        </c:txPr>
        <c:crossAx val="-44834720"/>
        <c:crosses val="autoZero"/>
        <c:auto val="1"/>
        <c:lblAlgn val="ctr"/>
        <c:lblOffset val="100"/>
        <c:noMultiLvlLbl val="0"/>
      </c:catAx>
      <c:valAx>
        <c:axId val="-44834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af-ZA"/>
          </a:p>
        </c:txPr>
        <c:crossAx val="-44820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af-Z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af-ZA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negativno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af-Z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Vlada Srbije</c:v>
                </c:pt>
                <c:pt idx="1">
                  <c:v>Aleksandar Vucic, Predsednik Vlade</c:v>
                </c:pt>
                <c:pt idx="2">
                  <c:v>Aleksandar Vucic, SNS</c:v>
                </c:pt>
                <c:pt idx="3">
                  <c:v>Tomislav Nikolic, Predsednik Srbije</c:v>
                </c:pt>
                <c:pt idx="4">
                  <c:v>SNS – Lista Aleksandar Vucic - Srbija Pobedjuje</c:v>
                </c:pt>
                <c:pt idx="5">
                  <c:v>Za pravednu Srbiju – Demokratska stranka</c:v>
                </c:pt>
                <c:pt idx="6">
                  <c:v>Ivica Dacic – SPS, JS</c:v>
                </c:pt>
                <c:pt idx="7">
                  <c:v>Dr Vojislav Šešelj - SRS</c:v>
                </c:pt>
                <c:pt idx="8">
                  <c:v>Dveri - DSS</c:v>
                </c:pt>
                <c:pt idx="9">
                  <c:v>Savez za bolju Srbiju</c:v>
                </c:pt>
                <c:pt idx="10">
                  <c:v>Za slobodnu Srbiju – ZAVETNICI</c:v>
                </c:pt>
                <c:pt idx="11">
                  <c:v>RIK</c:v>
                </c:pt>
                <c:pt idx="12">
                  <c:v>Bojan Pajtic,  DS</c:v>
                </c:pt>
                <c:pt idx="13">
                  <c:v>Borko Stefanovic, Levica Srbije</c:v>
                </c:pt>
                <c:pt idx="14">
                  <c:v>Saša Radulovic, Dosta je bilo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127.99999999999999</c:v>
                </c:pt>
                <c:pt idx="1">
                  <c:v>270</c:v>
                </c:pt>
                <c:pt idx="2">
                  <c:v>78.000000000000014</c:v>
                </c:pt>
                <c:pt idx="3">
                  <c:v>92</c:v>
                </c:pt>
                <c:pt idx="4">
                  <c:v>261.99999999999983</c:v>
                </c:pt>
                <c:pt idx="5">
                  <c:v>112</c:v>
                </c:pt>
                <c:pt idx="6">
                  <c:v>136</c:v>
                </c:pt>
                <c:pt idx="7">
                  <c:v>350.00000000000006</c:v>
                </c:pt>
                <c:pt idx="8">
                  <c:v>23</c:v>
                </c:pt>
                <c:pt idx="9">
                  <c:v>6</c:v>
                </c:pt>
                <c:pt idx="10">
                  <c:v>0</c:v>
                </c:pt>
                <c:pt idx="11">
                  <c:v>58</c:v>
                </c:pt>
                <c:pt idx="12">
                  <c:v>51</c:v>
                </c:pt>
                <c:pt idx="13">
                  <c:v>0</c:v>
                </c:pt>
                <c:pt idx="14">
                  <c:v>18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neutralno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af-Z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Vlada Srbije</c:v>
                </c:pt>
                <c:pt idx="1">
                  <c:v>Aleksandar Vucic, Predsednik Vlade</c:v>
                </c:pt>
                <c:pt idx="2">
                  <c:v>Aleksandar Vucic, SNS</c:v>
                </c:pt>
                <c:pt idx="3">
                  <c:v>Tomislav Nikolic, Predsednik Srbije</c:v>
                </c:pt>
                <c:pt idx="4">
                  <c:v>SNS – Lista Aleksandar Vucic - Srbija Pobedjuje</c:v>
                </c:pt>
                <c:pt idx="5">
                  <c:v>Za pravednu Srbiju – Demokratska stranka</c:v>
                </c:pt>
                <c:pt idx="6">
                  <c:v>Ivica Dacic – SPS, JS</c:v>
                </c:pt>
                <c:pt idx="7">
                  <c:v>Dr Vojislav Šešelj - SRS</c:v>
                </c:pt>
                <c:pt idx="8">
                  <c:v>Dveri - DSS</c:v>
                </c:pt>
                <c:pt idx="9">
                  <c:v>Savez za bolju Srbiju</c:v>
                </c:pt>
                <c:pt idx="10">
                  <c:v>Za slobodnu Srbiju – ZAVETNICI</c:v>
                </c:pt>
                <c:pt idx="11">
                  <c:v>RIK</c:v>
                </c:pt>
                <c:pt idx="12">
                  <c:v>Bojan Pajtic,  DS</c:v>
                </c:pt>
                <c:pt idx="13">
                  <c:v>Borko Stefanovic, Levica Srbije</c:v>
                </c:pt>
                <c:pt idx="14">
                  <c:v>Saša Radulovic, Dosta je bilo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348</c:v>
                </c:pt>
                <c:pt idx="1">
                  <c:v>390</c:v>
                </c:pt>
                <c:pt idx="2">
                  <c:v>32</c:v>
                </c:pt>
                <c:pt idx="3">
                  <c:v>59</c:v>
                </c:pt>
                <c:pt idx="4">
                  <c:v>212</c:v>
                </c:pt>
                <c:pt idx="5">
                  <c:v>177</c:v>
                </c:pt>
                <c:pt idx="6">
                  <c:v>146</c:v>
                </c:pt>
                <c:pt idx="7">
                  <c:v>309</c:v>
                </c:pt>
                <c:pt idx="8">
                  <c:v>39.000000000000007</c:v>
                </c:pt>
                <c:pt idx="9">
                  <c:v>86</c:v>
                </c:pt>
                <c:pt idx="10">
                  <c:v>38</c:v>
                </c:pt>
                <c:pt idx="11">
                  <c:v>272</c:v>
                </c:pt>
                <c:pt idx="12">
                  <c:v>12</c:v>
                </c:pt>
                <c:pt idx="13">
                  <c:v>12</c:v>
                </c:pt>
                <c:pt idx="14">
                  <c:v>28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pozitivno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af-Z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Vlada Srbije</c:v>
                </c:pt>
                <c:pt idx="1">
                  <c:v>Aleksandar Vucic, Predsednik Vlade</c:v>
                </c:pt>
                <c:pt idx="2">
                  <c:v>Aleksandar Vucic, SNS</c:v>
                </c:pt>
                <c:pt idx="3">
                  <c:v>Tomislav Nikolic, Predsednik Srbije</c:v>
                </c:pt>
                <c:pt idx="4">
                  <c:v>SNS – Lista Aleksandar Vucic - Srbija Pobedjuje</c:v>
                </c:pt>
                <c:pt idx="5">
                  <c:v>Za pravednu Srbiju – Demokratska stranka</c:v>
                </c:pt>
                <c:pt idx="6">
                  <c:v>Ivica Dacic – SPS, JS</c:v>
                </c:pt>
                <c:pt idx="7">
                  <c:v>Dr Vojislav Šešelj - SRS</c:v>
                </c:pt>
                <c:pt idx="8">
                  <c:v>Dveri - DSS</c:v>
                </c:pt>
                <c:pt idx="9">
                  <c:v>Savez za bolju Srbiju</c:v>
                </c:pt>
                <c:pt idx="10">
                  <c:v>Za slobodnu Srbiju – ZAVETNICI</c:v>
                </c:pt>
                <c:pt idx="11">
                  <c:v>RIK</c:v>
                </c:pt>
                <c:pt idx="12">
                  <c:v>Bojan Pajtic,  DS</c:v>
                </c:pt>
                <c:pt idx="13">
                  <c:v>Borko Stefanovic, Levica Srbije</c:v>
                </c:pt>
                <c:pt idx="14">
                  <c:v>Saša Radulovic, Dosta je bilo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0">
                  <c:v>2179.0000000000005</c:v>
                </c:pt>
                <c:pt idx="1">
                  <c:v>3959.0000000000009</c:v>
                </c:pt>
                <c:pt idx="2">
                  <c:v>2133</c:v>
                </c:pt>
                <c:pt idx="3">
                  <c:v>356</c:v>
                </c:pt>
                <c:pt idx="4">
                  <c:v>987.99999999999989</c:v>
                </c:pt>
                <c:pt idx="5">
                  <c:v>707.99999999999989</c:v>
                </c:pt>
                <c:pt idx="6">
                  <c:v>1188</c:v>
                </c:pt>
                <c:pt idx="7">
                  <c:v>921.99999999999977</c:v>
                </c:pt>
                <c:pt idx="8">
                  <c:v>776.00000000000011</c:v>
                </c:pt>
                <c:pt idx="9">
                  <c:v>1075</c:v>
                </c:pt>
                <c:pt idx="10">
                  <c:v>663.00000000000011</c:v>
                </c:pt>
                <c:pt idx="11">
                  <c:v>98</c:v>
                </c:pt>
                <c:pt idx="12">
                  <c:v>399.99999999999989</c:v>
                </c:pt>
                <c:pt idx="13">
                  <c:v>415</c:v>
                </c:pt>
                <c:pt idx="14">
                  <c:v>307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44822208"/>
        <c:axId val="-44827648"/>
      </c:barChart>
      <c:catAx>
        <c:axId val="-44822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af-ZA"/>
          </a:p>
        </c:txPr>
        <c:crossAx val="-44827648"/>
        <c:crosses val="autoZero"/>
        <c:auto val="1"/>
        <c:lblAlgn val="ctr"/>
        <c:lblOffset val="100"/>
        <c:noMultiLvlLbl val="0"/>
      </c:catAx>
      <c:valAx>
        <c:axId val="-44827648"/>
        <c:scaling>
          <c:orientation val="minMax"/>
          <c:max val="4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af-ZA"/>
          </a:p>
        </c:txPr>
        <c:crossAx val="-44822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af-Z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af-ZA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negativno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af-Z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Vlada Srbije</c:v>
                </c:pt>
                <c:pt idx="1">
                  <c:v>Aleksandar Vucic, Predsednik Vlade</c:v>
                </c:pt>
                <c:pt idx="2">
                  <c:v>Aleksandar Vucic, SNS</c:v>
                </c:pt>
                <c:pt idx="3">
                  <c:v>SNS – Lista Aleksandar Vucic - Srbija Pobedjuje</c:v>
                </c:pt>
                <c:pt idx="4">
                  <c:v>Za pravednu Srbiju – Demokratska stranka</c:v>
                </c:pt>
                <c:pt idx="5">
                  <c:v>Ivica Dacic – SPS, JS</c:v>
                </c:pt>
                <c:pt idx="6">
                  <c:v>Dr Vojislav Šešelj - SRS</c:v>
                </c:pt>
                <c:pt idx="7">
                  <c:v>Dveri - DSS</c:v>
                </c:pt>
                <c:pt idx="8">
                  <c:v>Savez vojvodjanskih Madjara-Ištvan Pastor</c:v>
                </c:pt>
                <c:pt idx="9">
                  <c:v>Savez za bolju Srbiju</c:v>
                </c:pt>
                <c:pt idx="10">
                  <c:v>Za slobodnu Srbiju – ZAVETNICI</c:v>
                </c:pt>
                <c:pt idx="11">
                  <c:v>RIK</c:v>
                </c:pt>
                <c:pt idx="12">
                  <c:v>Bojan Pajtic,  DS</c:v>
                </c:pt>
                <c:pt idx="13">
                  <c:v>Borko Stefanovic, Levica Srbije</c:v>
                </c:pt>
                <c:pt idx="14">
                  <c:v>Saša Radulovic, Dosta je bilo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173</c:v>
                </c:pt>
                <c:pt idx="1">
                  <c:v>44</c:v>
                </c:pt>
                <c:pt idx="2">
                  <c:v>31</c:v>
                </c:pt>
                <c:pt idx="3">
                  <c:v>163.99999999999997</c:v>
                </c:pt>
                <c:pt idx="4">
                  <c:v>91</c:v>
                </c:pt>
                <c:pt idx="5">
                  <c:v>5</c:v>
                </c:pt>
                <c:pt idx="6">
                  <c:v>224.99999999999997</c:v>
                </c:pt>
                <c:pt idx="7">
                  <c:v>0</c:v>
                </c:pt>
                <c:pt idx="8">
                  <c:v>0</c:v>
                </c:pt>
                <c:pt idx="9">
                  <c:v>43</c:v>
                </c:pt>
                <c:pt idx="10">
                  <c:v>0</c:v>
                </c:pt>
                <c:pt idx="11">
                  <c:v>138</c:v>
                </c:pt>
                <c:pt idx="12">
                  <c:v>120</c:v>
                </c:pt>
                <c:pt idx="13">
                  <c:v>30</c:v>
                </c:pt>
                <c:pt idx="14">
                  <c:v>130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neutralno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af-Z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Vlada Srbije</c:v>
                </c:pt>
                <c:pt idx="1">
                  <c:v>Aleksandar Vucic, Predsednik Vlade</c:v>
                </c:pt>
                <c:pt idx="2">
                  <c:v>Aleksandar Vucic, SNS</c:v>
                </c:pt>
                <c:pt idx="3">
                  <c:v>SNS – Lista Aleksandar Vucic - Srbija Pobedjuje</c:v>
                </c:pt>
                <c:pt idx="4">
                  <c:v>Za pravednu Srbiju – Demokratska stranka</c:v>
                </c:pt>
                <c:pt idx="5">
                  <c:v>Ivica Dacic – SPS, JS</c:v>
                </c:pt>
                <c:pt idx="6">
                  <c:v>Dr Vojislav Šešelj - SRS</c:v>
                </c:pt>
                <c:pt idx="7">
                  <c:v>Dveri - DSS</c:v>
                </c:pt>
                <c:pt idx="8">
                  <c:v>Savez vojvodjanskih Madjara-Ištvan Pastor</c:v>
                </c:pt>
                <c:pt idx="9">
                  <c:v>Savez za bolju Srbiju</c:v>
                </c:pt>
                <c:pt idx="10">
                  <c:v>Za slobodnu Srbiju – ZAVETNICI</c:v>
                </c:pt>
                <c:pt idx="11">
                  <c:v>RIK</c:v>
                </c:pt>
                <c:pt idx="12">
                  <c:v>Bojan Pajtic,  DS</c:v>
                </c:pt>
                <c:pt idx="13">
                  <c:v>Borko Stefanovic, Levica Srbije</c:v>
                </c:pt>
                <c:pt idx="14">
                  <c:v>Saša Radulovic, Dosta je bilo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310</c:v>
                </c:pt>
                <c:pt idx="1">
                  <c:v>330</c:v>
                </c:pt>
                <c:pt idx="2">
                  <c:v>35</c:v>
                </c:pt>
                <c:pt idx="3">
                  <c:v>12</c:v>
                </c:pt>
                <c:pt idx="4">
                  <c:v>24.999999999999993</c:v>
                </c:pt>
                <c:pt idx="5">
                  <c:v>49</c:v>
                </c:pt>
                <c:pt idx="6">
                  <c:v>187</c:v>
                </c:pt>
                <c:pt idx="7">
                  <c:v>36</c:v>
                </c:pt>
                <c:pt idx="8">
                  <c:v>0</c:v>
                </c:pt>
                <c:pt idx="9">
                  <c:v>87.000000000000014</c:v>
                </c:pt>
                <c:pt idx="10">
                  <c:v>18</c:v>
                </c:pt>
                <c:pt idx="11">
                  <c:v>240</c:v>
                </c:pt>
                <c:pt idx="12">
                  <c:v>14</c:v>
                </c:pt>
                <c:pt idx="13">
                  <c:v>88</c:v>
                </c:pt>
                <c:pt idx="14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af-Z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Vlada Srbije</c:v>
                </c:pt>
                <c:pt idx="1">
                  <c:v>Aleksandar Vucic, Predsednik Vlade</c:v>
                </c:pt>
                <c:pt idx="2">
                  <c:v>Aleksandar Vucic, SNS</c:v>
                </c:pt>
                <c:pt idx="3">
                  <c:v>SNS – Lista Aleksandar Vucic - Srbija Pobedjuje</c:v>
                </c:pt>
                <c:pt idx="4">
                  <c:v>Za pravednu Srbiju – Demokratska stranka</c:v>
                </c:pt>
                <c:pt idx="5">
                  <c:v>Ivica Dacic – SPS, JS</c:v>
                </c:pt>
                <c:pt idx="6">
                  <c:v>Dr Vojislav Šešelj - SRS</c:v>
                </c:pt>
                <c:pt idx="7">
                  <c:v>Dveri - DSS</c:v>
                </c:pt>
                <c:pt idx="8">
                  <c:v>Savez vojvodjanskih Madjara-Ištvan Pastor</c:v>
                </c:pt>
                <c:pt idx="9">
                  <c:v>Savez za bolju Srbiju</c:v>
                </c:pt>
                <c:pt idx="10">
                  <c:v>Za slobodnu Srbiju – ZAVETNICI</c:v>
                </c:pt>
                <c:pt idx="11">
                  <c:v>RIK</c:v>
                </c:pt>
                <c:pt idx="12">
                  <c:v>Bojan Pajtic,  DS</c:v>
                </c:pt>
                <c:pt idx="13">
                  <c:v>Borko Stefanovic, Levica Srbije</c:v>
                </c:pt>
                <c:pt idx="14">
                  <c:v>Saša Radulovic, Dosta je bilo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0">
                  <c:v>1783</c:v>
                </c:pt>
                <c:pt idx="1">
                  <c:v>3159.0000000000005</c:v>
                </c:pt>
                <c:pt idx="2">
                  <c:v>368</c:v>
                </c:pt>
                <c:pt idx="3">
                  <c:v>1224</c:v>
                </c:pt>
                <c:pt idx="4">
                  <c:v>320</c:v>
                </c:pt>
                <c:pt idx="5">
                  <c:v>663</c:v>
                </c:pt>
                <c:pt idx="6">
                  <c:v>678</c:v>
                </c:pt>
                <c:pt idx="7">
                  <c:v>237</c:v>
                </c:pt>
                <c:pt idx="8">
                  <c:v>249</c:v>
                </c:pt>
                <c:pt idx="9">
                  <c:v>794.99999999999989</c:v>
                </c:pt>
                <c:pt idx="10">
                  <c:v>316</c:v>
                </c:pt>
                <c:pt idx="11">
                  <c:v>0</c:v>
                </c:pt>
                <c:pt idx="12">
                  <c:v>427</c:v>
                </c:pt>
                <c:pt idx="13">
                  <c:v>391</c:v>
                </c:pt>
                <c:pt idx="14">
                  <c:v>143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44829280"/>
        <c:axId val="-44833088"/>
      </c:barChart>
      <c:catAx>
        <c:axId val="-44829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af-ZA"/>
          </a:p>
        </c:txPr>
        <c:crossAx val="-44833088"/>
        <c:crosses val="autoZero"/>
        <c:auto val="1"/>
        <c:lblAlgn val="ctr"/>
        <c:lblOffset val="100"/>
        <c:noMultiLvlLbl val="0"/>
      </c:catAx>
      <c:valAx>
        <c:axId val="-44833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af-ZA"/>
          </a:p>
        </c:txPr>
        <c:crossAx val="-44829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af-Z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af-Z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0F586F-D286-469D-8012-29BAAE77425C}" type="doc">
      <dgm:prSet loTypeId="urn:microsoft.com/office/officeart/2005/8/layout/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D8F5204-E982-462F-96D5-CF3E16CA9B74}">
      <dgm:prSet phldrT="[Text]"/>
      <dgm:spPr/>
      <dgm:t>
        <a:bodyPr/>
        <a:lstStyle/>
        <a:p>
          <a:r>
            <a:rPr lang="sr-Latn-RS" b="1" dirty="0" smtClean="0"/>
            <a:t>Cilj:</a:t>
          </a:r>
          <a:endParaRPr lang="en-US" b="1" dirty="0"/>
        </a:p>
      </dgm:t>
    </dgm:pt>
    <dgm:pt modelId="{09CBA791-4BD4-41A7-ACF8-2BD4E96B98E5}" type="parTrans" cxnId="{858493B2-A12F-4325-9FB7-3054234CD05C}">
      <dgm:prSet/>
      <dgm:spPr/>
      <dgm:t>
        <a:bodyPr/>
        <a:lstStyle/>
        <a:p>
          <a:endParaRPr lang="en-US"/>
        </a:p>
      </dgm:t>
    </dgm:pt>
    <dgm:pt modelId="{D6072F0F-F1A7-4DB3-A703-8ED65795CDF8}" type="sibTrans" cxnId="{858493B2-A12F-4325-9FB7-3054234CD05C}">
      <dgm:prSet/>
      <dgm:spPr/>
      <dgm:t>
        <a:bodyPr/>
        <a:lstStyle/>
        <a:p>
          <a:endParaRPr lang="en-US"/>
        </a:p>
      </dgm:t>
    </dgm:pt>
    <dgm:pt modelId="{78543CB7-01C0-4DB7-9512-84407CD1BE03}">
      <dgm:prSet phldrT="[Text]"/>
      <dgm:spPr/>
      <dgm:t>
        <a:bodyPr/>
        <a:lstStyle/>
        <a:p>
          <a:r>
            <a:rPr lang="sr-Latn-RS" b="1" dirty="0" smtClean="0"/>
            <a:t>Period i uzorak:</a:t>
          </a:r>
          <a:endParaRPr lang="en-US" b="1" dirty="0"/>
        </a:p>
      </dgm:t>
    </dgm:pt>
    <dgm:pt modelId="{16BF7C30-32CA-4CDA-8B16-A3D0C7DCFB60}" type="parTrans" cxnId="{1328F198-E5B5-4CF3-A313-60AA512D246F}">
      <dgm:prSet/>
      <dgm:spPr/>
      <dgm:t>
        <a:bodyPr/>
        <a:lstStyle/>
        <a:p>
          <a:endParaRPr lang="en-US"/>
        </a:p>
      </dgm:t>
    </dgm:pt>
    <dgm:pt modelId="{3A40B7BE-6689-42F1-9E0C-651B9A56F014}" type="sibTrans" cxnId="{1328F198-E5B5-4CF3-A313-60AA512D246F}">
      <dgm:prSet/>
      <dgm:spPr/>
      <dgm:t>
        <a:bodyPr/>
        <a:lstStyle/>
        <a:p>
          <a:endParaRPr lang="en-US"/>
        </a:p>
      </dgm:t>
    </dgm:pt>
    <dgm:pt modelId="{19476986-A29B-4DF0-BF5C-F98A6C32EC3B}">
      <dgm:prSet phldrT="[Text]"/>
      <dgm:spPr/>
      <dgm:t>
        <a:bodyPr/>
        <a:lstStyle/>
        <a:p>
          <a:r>
            <a:rPr lang="sr-Latn-RS" b="1" dirty="0" smtClean="0"/>
            <a:t>Akteri:</a:t>
          </a:r>
          <a:endParaRPr lang="en-US" b="1" dirty="0"/>
        </a:p>
      </dgm:t>
    </dgm:pt>
    <dgm:pt modelId="{C360D16D-D0B5-43D8-8325-F9903A2FA34C}" type="parTrans" cxnId="{7510F744-8E2D-4035-BA30-932CEAAB389D}">
      <dgm:prSet/>
      <dgm:spPr/>
      <dgm:t>
        <a:bodyPr/>
        <a:lstStyle/>
        <a:p>
          <a:endParaRPr lang="en-US"/>
        </a:p>
      </dgm:t>
    </dgm:pt>
    <dgm:pt modelId="{A69B12B5-29BC-46B7-AF72-140F508A4D70}" type="sibTrans" cxnId="{7510F744-8E2D-4035-BA30-932CEAAB389D}">
      <dgm:prSet/>
      <dgm:spPr/>
      <dgm:t>
        <a:bodyPr/>
        <a:lstStyle/>
        <a:p>
          <a:endParaRPr lang="en-US"/>
        </a:p>
      </dgm:t>
    </dgm:pt>
    <dgm:pt modelId="{2AA22FF5-D3A5-4963-87D5-8385B65EBB67}">
      <dgm:prSet/>
      <dgm:spPr/>
      <dgm:t>
        <a:bodyPr/>
        <a:lstStyle/>
        <a:p>
          <a:pPr rtl="0"/>
          <a:r>
            <a:rPr lang="en-US" dirty="0" smtClean="0"/>
            <a:t>U</a:t>
          </a:r>
          <a:r>
            <a:rPr lang="sr-Latn-RS" dirty="0" smtClean="0"/>
            <a:t>česnici u izbornom procesu  (kandidat, liste, političke partije)</a:t>
          </a:r>
          <a:endParaRPr lang="en-US" dirty="0"/>
        </a:p>
      </dgm:t>
    </dgm:pt>
    <dgm:pt modelId="{57F045F3-8B5C-4DD2-BCDE-9208366DC461}" type="parTrans" cxnId="{2BA1A0CF-263A-445E-8996-4A50A4BEE879}">
      <dgm:prSet/>
      <dgm:spPr/>
      <dgm:t>
        <a:bodyPr/>
        <a:lstStyle/>
        <a:p>
          <a:endParaRPr lang="en-US"/>
        </a:p>
      </dgm:t>
    </dgm:pt>
    <dgm:pt modelId="{19825439-1555-4E9A-ADF6-77F8DBD4C163}" type="sibTrans" cxnId="{2BA1A0CF-263A-445E-8996-4A50A4BEE879}">
      <dgm:prSet/>
      <dgm:spPr/>
      <dgm:t>
        <a:bodyPr/>
        <a:lstStyle/>
        <a:p>
          <a:endParaRPr lang="en-US"/>
        </a:p>
      </dgm:t>
    </dgm:pt>
    <dgm:pt modelId="{2B7DAA66-3F3C-4EDC-A3E0-B0998EF6F0F8}">
      <dgm:prSet/>
      <dgm:spPr/>
      <dgm:t>
        <a:bodyPr/>
        <a:lstStyle/>
        <a:p>
          <a:pPr rtl="0"/>
          <a:r>
            <a:rPr lang="sr-Latn-RS" dirty="0" smtClean="0"/>
            <a:t>Vlada Srbije</a:t>
          </a:r>
          <a:endParaRPr lang="en-US" dirty="0"/>
        </a:p>
      </dgm:t>
    </dgm:pt>
    <dgm:pt modelId="{DBD58C30-8A10-4D54-AB3D-39323F77A027}" type="parTrans" cxnId="{3F374502-5EB7-45A3-941E-1749E8D3126B}">
      <dgm:prSet/>
      <dgm:spPr/>
      <dgm:t>
        <a:bodyPr/>
        <a:lstStyle/>
        <a:p>
          <a:endParaRPr lang="en-US"/>
        </a:p>
      </dgm:t>
    </dgm:pt>
    <dgm:pt modelId="{1412CAC5-D5E3-48B1-BEF8-C30118EA58FE}" type="sibTrans" cxnId="{3F374502-5EB7-45A3-941E-1749E8D3126B}">
      <dgm:prSet/>
      <dgm:spPr/>
      <dgm:t>
        <a:bodyPr/>
        <a:lstStyle/>
        <a:p>
          <a:endParaRPr lang="en-US"/>
        </a:p>
      </dgm:t>
    </dgm:pt>
    <dgm:pt modelId="{B5F90511-E0F1-44D8-81E1-B5384E02F140}">
      <dgm:prSet/>
      <dgm:spPr/>
      <dgm:t>
        <a:bodyPr/>
        <a:lstStyle/>
        <a:p>
          <a:pPr rtl="0"/>
          <a:r>
            <a:rPr lang="en-US" dirty="0" smtClean="0"/>
            <a:t>I</a:t>
          </a:r>
          <a:r>
            <a:rPr lang="sr-Latn-RS" dirty="0" smtClean="0"/>
            <a:t>nstitucije koje prate izborni proces</a:t>
          </a:r>
          <a:endParaRPr lang="en-US" dirty="0"/>
        </a:p>
      </dgm:t>
    </dgm:pt>
    <dgm:pt modelId="{72324157-93C4-4A27-B01A-FEE1D2136058}" type="parTrans" cxnId="{46D2AD11-0BBB-473A-B326-728E25C9E129}">
      <dgm:prSet/>
      <dgm:spPr/>
      <dgm:t>
        <a:bodyPr/>
        <a:lstStyle/>
        <a:p>
          <a:endParaRPr lang="en-US"/>
        </a:p>
      </dgm:t>
    </dgm:pt>
    <dgm:pt modelId="{471B11B8-EBDA-4480-B0BF-85C5726F9578}" type="sibTrans" cxnId="{46D2AD11-0BBB-473A-B326-728E25C9E129}">
      <dgm:prSet/>
      <dgm:spPr/>
      <dgm:t>
        <a:bodyPr/>
        <a:lstStyle/>
        <a:p>
          <a:endParaRPr lang="en-US"/>
        </a:p>
      </dgm:t>
    </dgm:pt>
    <dgm:pt modelId="{0523293C-67D9-483F-BF48-0FAAC1C3B56A}">
      <dgm:prSet/>
      <dgm:spPr/>
      <dgm:t>
        <a:bodyPr/>
        <a:lstStyle/>
        <a:p>
          <a:pPr rtl="0"/>
          <a:r>
            <a:rPr lang="sr-Latn-RS" dirty="0" smtClean="0"/>
            <a:t>Analitičari i civilno društvo o izbornom procesu</a:t>
          </a:r>
          <a:endParaRPr lang="en-US" dirty="0"/>
        </a:p>
      </dgm:t>
    </dgm:pt>
    <dgm:pt modelId="{F4E88380-E2AC-4FFA-B547-B81F15714FCA}" type="parTrans" cxnId="{E78BB1E5-B826-44FD-B3D5-CFB51E8F476F}">
      <dgm:prSet/>
      <dgm:spPr/>
      <dgm:t>
        <a:bodyPr/>
        <a:lstStyle/>
        <a:p>
          <a:endParaRPr lang="en-US"/>
        </a:p>
      </dgm:t>
    </dgm:pt>
    <dgm:pt modelId="{827009B1-6217-4D91-A934-188C5AC0519B}" type="sibTrans" cxnId="{E78BB1E5-B826-44FD-B3D5-CFB51E8F476F}">
      <dgm:prSet/>
      <dgm:spPr/>
      <dgm:t>
        <a:bodyPr/>
        <a:lstStyle/>
        <a:p>
          <a:endParaRPr lang="en-US"/>
        </a:p>
      </dgm:t>
    </dgm:pt>
    <dgm:pt modelId="{32BAB6B5-FD74-4ED2-8B5D-43950DA31F6F}">
      <dgm:prSet/>
      <dgm:spPr/>
      <dgm:t>
        <a:bodyPr/>
        <a:lstStyle/>
        <a:p>
          <a:r>
            <a:rPr lang="sr-Latn-RS" dirty="0" smtClean="0"/>
            <a:t>25. mart – 7. april 2016. godine</a:t>
          </a:r>
          <a:endParaRPr lang="en-US" dirty="0"/>
        </a:p>
      </dgm:t>
    </dgm:pt>
    <dgm:pt modelId="{F193827F-5729-4FA6-95E9-0A754C3F9205}" type="parTrans" cxnId="{E2DEFBF5-CA6F-4B4E-963A-E222B5401DA1}">
      <dgm:prSet/>
      <dgm:spPr/>
      <dgm:t>
        <a:bodyPr/>
        <a:lstStyle/>
        <a:p>
          <a:endParaRPr lang="en-US"/>
        </a:p>
      </dgm:t>
    </dgm:pt>
    <dgm:pt modelId="{4746C3B8-4EA3-4BAB-8DD8-12638D4A479F}" type="sibTrans" cxnId="{E2DEFBF5-CA6F-4B4E-963A-E222B5401DA1}">
      <dgm:prSet/>
      <dgm:spPr/>
      <dgm:t>
        <a:bodyPr/>
        <a:lstStyle/>
        <a:p>
          <a:endParaRPr lang="en-US"/>
        </a:p>
      </dgm:t>
    </dgm:pt>
    <dgm:pt modelId="{3F099F5A-28D6-47BA-B367-C2A16FAE47A9}">
      <dgm:prSet/>
      <dgm:spPr/>
      <dgm:t>
        <a:bodyPr/>
        <a:lstStyle/>
        <a:p>
          <a:r>
            <a:rPr lang="sr-Latn-RS" dirty="0" smtClean="0"/>
            <a:t>Kvantitativna i kvalitativna analiza centralnih informativnih emisija </a:t>
          </a:r>
          <a:endParaRPr lang="en-US" dirty="0"/>
        </a:p>
      </dgm:t>
    </dgm:pt>
    <dgm:pt modelId="{F5BC5344-3BC6-4CF9-9891-5DC84C6A1E24}" type="parTrans" cxnId="{56028228-513D-403A-9FDB-E4C21A6C5901}">
      <dgm:prSet/>
      <dgm:spPr/>
      <dgm:t>
        <a:bodyPr/>
        <a:lstStyle/>
        <a:p>
          <a:endParaRPr lang="en-US"/>
        </a:p>
      </dgm:t>
    </dgm:pt>
    <dgm:pt modelId="{E0EC77CA-3BD4-4CCE-BDE3-339D87CAAF95}" type="sibTrans" cxnId="{56028228-513D-403A-9FDB-E4C21A6C5901}">
      <dgm:prSet/>
      <dgm:spPr/>
      <dgm:t>
        <a:bodyPr/>
        <a:lstStyle/>
        <a:p>
          <a:endParaRPr lang="en-US"/>
        </a:p>
      </dgm:t>
    </dgm:pt>
    <dgm:pt modelId="{D0E0F49D-38DD-4365-AAA6-FFE241C90ED1}">
      <dgm:prSet/>
      <dgm:spPr/>
      <dgm:t>
        <a:bodyPr/>
        <a:lstStyle/>
        <a:p>
          <a:r>
            <a:rPr lang="sr-Latn-RS" dirty="0" smtClean="0"/>
            <a:t>Vremenska zastupljenost</a:t>
          </a:r>
          <a:endParaRPr lang="en-US" dirty="0"/>
        </a:p>
      </dgm:t>
    </dgm:pt>
    <dgm:pt modelId="{CDDDCE87-02B5-4919-AC34-84F4444E4D29}" type="parTrans" cxnId="{A93ABF06-B4D2-4C0A-B4DC-D82B63C74638}">
      <dgm:prSet/>
      <dgm:spPr/>
      <dgm:t>
        <a:bodyPr/>
        <a:lstStyle/>
        <a:p>
          <a:endParaRPr lang="en-US"/>
        </a:p>
      </dgm:t>
    </dgm:pt>
    <dgm:pt modelId="{E1C8F1B5-A6BC-44C0-909C-D0B0B007FA45}" type="sibTrans" cxnId="{A93ABF06-B4D2-4C0A-B4DC-D82B63C74638}">
      <dgm:prSet/>
      <dgm:spPr/>
      <dgm:t>
        <a:bodyPr/>
        <a:lstStyle/>
        <a:p>
          <a:endParaRPr lang="en-US"/>
        </a:p>
      </dgm:t>
    </dgm:pt>
    <dgm:pt modelId="{EEBB6DB8-534A-4A4C-B689-D07842D97702}">
      <dgm:prSet/>
      <dgm:spPr/>
      <dgm:t>
        <a:bodyPr/>
        <a:lstStyle/>
        <a:p>
          <a:r>
            <a:rPr lang="sr-Latn-RS" dirty="0" smtClean="0"/>
            <a:t>Mediji: RTS1, B92, TV Prva, TV Pink, Happy</a:t>
          </a:r>
          <a:endParaRPr lang="en-US" dirty="0"/>
        </a:p>
      </dgm:t>
    </dgm:pt>
    <dgm:pt modelId="{774CB440-25FE-4E52-BE03-422EA1381EC4}" type="parTrans" cxnId="{9047E262-0018-4F28-B259-155806734B2B}">
      <dgm:prSet/>
      <dgm:spPr/>
      <dgm:t>
        <a:bodyPr/>
        <a:lstStyle/>
        <a:p>
          <a:endParaRPr lang="en-US"/>
        </a:p>
      </dgm:t>
    </dgm:pt>
    <dgm:pt modelId="{5B06E1E0-DCEE-4C0A-8769-5758DF420851}" type="sibTrans" cxnId="{9047E262-0018-4F28-B259-155806734B2B}">
      <dgm:prSet/>
      <dgm:spPr/>
      <dgm:t>
        <a:bodyPr/>
        <a:lstStyle/>
        <a:p>
          <a:endParaRPr lang="en-US"/>
        </a:p>
      </dgm:t>
    </dgm:pt>
    <dgm:pt modelId="{5FF17F58-3A51-410E-AA65-BAAF4B304CCD}">
      <dgm:prSet/>
      <dgm:spPr/>
      <dgm:t>
        <a:bodyPr/>
        <a:lstStyle/>
        <a:p>
          <a:r>
            <a:rPr lang="sr-Latn-RS" dirty="0" smtClean="0"/>
            <a:t>Način predstavljanja aktera (pozitivno, neutralno, negativno)</a:t>
          </a:r>
          <a:endParaRPr lang="en-US" dirty="0"/>
        </a:p>
      </dgm:t>
    </dgm:pt>
    <dgm:pt modelId="{A69054BE-3240-4D33-9822-347508AC0856}" type="parTrans" cxnId="{A90B7461-C1DD-4011-BE4A-60B0ECEDBB7B}">
      <dgm:prSet/>
      <dgm:spPr/>
      <dgm:t>
        <a:bodyPr/>
        <a:lstStyle/>
        <a:p>
          <a:endParaRPr lang="en-US"/>
        </a:p>
      </dgm:t>
    </dgm:pt>
    <dgm:pt modelId="{B95B49B9-4B56-4897-8AE5-FFADBF6A9C15}" type="sibTrans" cxnId="{A90B7461-C1DD-4011-BE4A-60B0ECEDBB7B}">
      <dgm:prSet/>
      <dgm:spPr/>
      <dgm:t>
        <a:bodyPr/>
        <a:lstStyle/>
        <a:p>
          <a:endParaRPr lang="en-US"/>
        </a:p>
      </dgm:t>
    </dgm:pt>
    <dgm:pt modelId="{C1F04BF4-CB18-4B6E-ADBD-5F199CD0B606}" type="pres">
      <dgm:prSet presAssocID="{C60F586F-D286-469D-8012-29BAAE77425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af-ZA"/>
        </a:p>
      </dgm:t>
    </dgm:pt>
    <dgm:pt modelId="{AD28B01A-F8F2-4058-9ADB-3439E51C8B6D}" type="pres">
      <dgm:prSet presAssocID="{0D8F5204-E982-462F-96D5-CF3E16CA9B74}" presName="parentLin" presStyleCnt="0"/>
      <dgm:spPr/>
    </dgm:pt>
    <dgm:pt modelId="{41910B0F-648D-4E54-BEB9-3AE3FA566F50}" type="pres">
      <dgm:prSet presAssocID="{0D8F5204-E982-462F-96D5-CF3E16CA9B74}" presName="parentLeftMargin" presStyleLbl="node1" presStyleIdx="0" presStyleCnt="3"/>
      <dgm:spPr/>
      <dgm:t>
        <a:bodyPr/>
        <a:lstStyle/>
        <a:p>
          <a:endParaRPr lang="af-ZA"/>
        </a:p>
      </dgm:t>
    </dgm:pt>
    <dgm:pt modelId="{D711624E-64E8-44AF-83C0-686F98E8EED0}" type="pres">
      <dgm:prSet presAssocID="{0D8F5204-E982-462F-96D5-CF3E16CA9B7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af-ZA"/>
        </a:p>
      </dgm:t>
    </dgm:pt>
    <dgm:pt modelId="{352D1C25-CF22-4D4D-860A-0F400BA722F0}" type="pres">
      <dgm:prSet presAssocID="{0D8F5204-E982-462F-96D5-CF3E16CA9B74}" presName="negativeSpace" presStyleCnt="0"/>
      <dgm:spPr/>
    </dgm:pt>
    <dgm:pt modelId="{93F92B8D-75DF-4F32-8300-3CEEE62E5BAA}" type="pres">
      <dgm:prSet presAssocID="{0D8F5204-E982-462F-96D5-CF3E16CA9B74}" presName="childText" presStyleLbl="conFgAcc1" presStyleIdx="0" presStyleCnt="3" custLinFactNeighborX="355" custLinFactNeighborY="284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95AC40-7A06-4E39-9011-2C0588C524FB}" type="pres">
      <dgm:prSet presAssocID="{D6072F0F-F1A7-4DB3-A703-8ED65795CDF8}" presName="spaceBetweenRectangles" presStyleCnt="0"/>
      <dgm:spPr/>
    </dgm:pt>
    <dgm:pt modelId="{4A46A805-ED96-420A-89C6-E6426AB7010B}" type="pres">
      <dgm:prSet presAssocID="{78543CB7-01C0-4DB7-9512-84407CD1BE03}" presName="parentLin" presStyleCnt="0"/>
      <dgm:spPr/>
    </dgm:pt>
    <dgm:pt modelId="{4EF59EDC-51FD-49F0-8E83-E31E9E6115CD}" type="pres">
      <dgm:prSet presAssocID="{78543CB7-01C0-4DB7-9512-84407CD1BE03}" presName="parentLeftMargin" presStyleLbl="node1" presStyleIdx="0" presStyleCnt="3"/>
      <dgm:spPr/>
      <dgm:t>
        <a:bodyPr/>
        <a:lstStyle/>
        <a:p>
          <a:endParaRPr lang="af-ZA"/>
        </a:p>
      </dgm:t>
    </dgm:pt>
    <dgm:pt modelId="{258D6823-CC4B-4BFA-9594-5F10C1D331AC}" type="pres">
      <dgm:prSet presAssocID="{78543CB7-01C0-4DB7-9512-84407CD1BE0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18CD6B-2C2B-43C7-BC6A-85F472F7F87D}" type="pres">
      <dgm:prSet presAssocID="{78543CB7-01C0-4DB7-9512-84407CD1BE03}" presName="negativeSpace" presStyleCnt="0"/>
      <dgm:spPr/>
    </dgm:pt>
    <dgm:pt modelId="{DC8A2F04-CEFA-42A2-901F-CA7FBC3196FE}" type="pres">
      <dgm:prSet presAssocID="{78543CB7-01C0-4DB7-9512-84407CD1BE03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D5739E-D3CD-47BB-921C-94CDC950FF9F}" type="pres">
      <dgm:prSet presAssocID="{3A40B7BE-6689-42F1-9E0C-651B9A56F014}" presName="spaceBetweenRectangles" presStyleCnt="0"/>
      <dgm:spPr/>
    </dgm:pt>
    <dgm:pt modelId="{F334D9F3-F225-4275-B27C-D6B38B267292}" type="pres">
      <dgm:prSet presAssocID="{19476986-A29B-4DF0-BF5C-F98A6C32EC3B}" presName="parentLin" presStyleCnt="0"/>
      <dgm:spPr/>
    </dgm:pt>
    <dgm:pt modelId="{588E7D38-5391-4725-BA00-62D07949F8E9}" type="pres">
      <dgm:prSet presAssocID="{19476986-A29B-4DF0-BF5C-F98A6C32EC3B}" presName="parentLeftMargin" presStyleLbl="node1" presStyleIdx="1" presStyleCnt="3"/>
      <dgm:spPr/>
      <dgm:t>
        <a:bodyPr/>
        <a:lstStyle/>
        <a:p>
          <a:endParaRPr lang="af-ZA"/>
        </a:p>
      </dgm:t>
    </dgm:pt>
    <dgm:pt modelId="{295A4736-87D7-4351-9C2B-DD88AB616FF3}" type="pres">
      <dgm:prSet presAssocID="{19476986-A29B-4DF0-BF5C-F98A6C32EC3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af-ZA"/>
        </a:p>
      </dgm:t>
    </dgm:pt>
    <dgm:pt modelId="{37F68601-6EB6-47B9-86AB-27FDDF94757D}" type="pres">
      <dgm:prSet presAssocID="{19476986-A29B-4DF0-BF5C-F98A6C32EC3B}" presName="negativeSpace" presStyleCnt="0"/>
      <dgm:spPr/>
    </dgm:pt>
    <dgm:pt modelId="{FD41B716-7B0F-478B-87D2-205244B9C9DB}" type="pres">
      <dgm:prSet presAssocID="{19476986-A29B-4DF0-BF5C-F98A6C32EC3B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af-ZA"/>
        </a:p>
      </dgm:t>
    </dgm:pt>
  </dgm:ptLst>
  <dgm:cxnLst>
    <dgm:cxn modelId="{46D2AD11-0BBB-473A-B326-728E25C9E129}" srcId="{19476986-A29B-4DF0-BF5C-F98A6C32EC3B}" destId="{B5F90511-E0F1-44D8-81E1-B5384E02F140}" srcOrd="2" destOrd="0" parTransId="{72324157-93C4-4A27-B01A-FEE1D2136058}" sibTransId="{471B11B8-EBDA-4480-B0BF-85C5726F9578}"/>
    <dgm:cxn modelId="{A93ABF06-B4D2-4C0A-B4DC-D82B63C74638}" srcId="{0D8F5204-E982-462F-96D5-CF3E16CA9B74}" destId="{D0E0F49D-38DD-4365-AAA6-FFE241C90ED1}" srcOrd="1" destOrd="0" parTransId="{CDDDCE87-02B5-4919-AC34-84F4444E4D29}" sibTransId="{E1C8F1B5-A6BC-44C0-909C-D0B0B007FA45}"/>
    <dgm:cxn modelId="{4E3B73D3-D982-445E-A6A4-685B39D65DB8}" type="presOf" srcId="{2AA22FF5-D3A5-4963-87D5-8385B65EBB67}" destId="{FD41B716-7B0F-478B-87D2-205244B9C9DB}" srcOrd="0" destOrd="0" presId="urn:microsoft.com/office/officeart/2005/8/layout/list1"/>
    <dgm:cxn modelId="{2BA1A0CF-263A-445E-8996-4A50A4BEE879}" srcId="{19476986-A29B-4DF0-BF5C-F98A6C32EC3B}" destId="{2AA22FF5-D3A5-4963-87D5-8385B65EBB67}" srcOrd="0" destOrd="0" parTransId="{57F045F3-8B5C-4DD2-BCDE-9208366DC461}" sibTransId="{19825439-1555-4E9A-ADF6-77F8DBD4C163}"/>
    <dgm:cxn modelId="{00BD83F1-FA70-4905-9BF0-798F1101B40D}" type="presOf" srcId="{78543CB7-01C0-4DB7-9512-84407CD1BE03}" destId="{4EF59EDC-51FD-49F0-8E83-E31E9E6115CD}" srcOrd="0" destOrd="0" presId="urn:microsoft.com/office/officeart/2005/8/layout/list1"/>
    <dgm:cxn modelId="{858493B2-A12F-4325-9FB7-3054234CD05C}" srcId="{C60F586F-D286-469D-8012-29BAAE77425C}" destId="{0D8F5204-E982-462F-96D5-CF3E16CA9B74}" srcOrd="0" destOrd="0" parTransId="{09CBA791-4BD4-41A7-ACF8-2BD4E96B98E5}" sibTransId="{D6072F0F-F1A7-4DB3-A703-8ED65795CDF8}"/>
    <dgm:cxn modelId="{B300194E-BC6D-4FBC-9CF9-C9CB904DA72C}" type="presOf" srcId="{0523293C-67D9-483F-BF48-0FAAC1C3B56A}" destId="{FD41B716-7B0F-478B-87D2-205244B9C9DB}" srcOrd="0" destOrd="3" presId="urn:microsoft.com/office/officeart/2005/8/layout/list1"/>
    <dgm:cxn modelId="{D180C23D-81E0-4051-B747-4FA254ED666B}" type="presOf" srcId="{EEBB6DB8-534A-4A4C-B689-D07842D97702}" destId="{DC8A2F04-CEFA-42A2-901F-CA7FBC3196FE}" srcOrd="0" destOrd="1" presId="urn:microsoft.com/office/officeart/2005/8/layout/list1"/>
    <dgm:cxn modelId="{1328F198-E5B5-4CF3-A313-60AA512D246F}" srcId="{C60F586F-D286-469D-8012-29BAAE77425C}" destId="{78543CB7-01C0-4DB7-9512-84407CD1BE03}" srcOrd="1" destOrd="0" parTransId="{16BF7C30-32CA-4CDA-8B16-A3D0C7DCFB60}" sibTransId="{3A40B7BE-6689-42F1-9E0C-651B9A56F014}"/>
    <dgm:cxn modelId="{11049964-8972-404B-B7E8-A2AF0F8D1E25}" type="presOf" srcId="{B5F90511-E0F1-44D8-81E1-B5384E02F140}" destId="{FD41B716-7B0F-478B-87D2-205244B9C9DB}" srcOrd="0" destOrd="2" presId="urn:microsoft.com/office/officeart/2005/8/layout/list1"/>
    <dgm:cxn modelId="{93861500-481C-4D5E-9A61-7D55F468E5D7}" type="presOf" srcId="{3F099F5A-28D6-47BA-B367-C2A16FAE47A9}" destId="{93F92B8D-75DF-4F32-8300-3CEEE62E5BAA}" srcOrd="0" destOrd="0" presId="urn:microsoft.com/office/officeart/2005/8/layout/list1"/>
    <dgm:cxn modelId="{A90B7461-C1DD-4011-BE4A-60B0ECEDBB7B}" srcId="{0D8F5204-E982-462F-96D5-CF3E16CA9B74}" destId="{5FF17F58-3A51-410E-AA65-BAAF4B304CCD}" srcOrd="2" destOrd="0" parTransId="{A69054BE-3240-4D33-9822-347508AC0856}" sibTransId="{B95B49B9-4B56-4897-8AE5-FFADBF6A9C15}"/>
    <dgm:cxn modelId="{9047E262-0018-4F28-B259-155806734B2B}" srcId="{78543CB7-01C0-4DB7-9512-84407CD1BE03}" destId="{EEBB6DB8-534A-4A4C-B689-D07842D97702}" srcOrd="1" destOrd="0" parTransId="{774CB440-25FE-4E52-BE03-422EA1381EC4}" sibTransId="{5B06E1E0-DCEE-4C0A-8769-5758DF420851}"/>
    <dgm:cxn modelId="{798E74B0-69AF-47A7-BE96-A29F624DB990}" type="presOf" srcId="{19476986-A29B-4DF0-BF5C-F98A6C32EC3B}" destId="{295A4736-87D7-4351-9C2B-DD88AB616FF3}" srcOrd="1" destOrd="0" presId="urn:microsoft.com/office/officeart/2005/8/layout/list1"/>
    <dgm:cxn modelId="{2D55FFDD-9C35-4052-96B0-F88A80BD6B74}" type="presOf" srcId="{32BAB6B5-FD74-4ED2-8B5D-43950DA31F6F}" destId="{DC8A2F04-CEFA-42A2-901F-CA7FBC3196FE}" srcOrd="0" destOrd="0" presId="urn:microsoft.com/office/officeart/2005/8/layout/list1"/>
    <dgm:cxn modelId="{6ECC60DD-4DA0-4938-8022-37972EF2585B}" type="presOf" srcId="{78543CB7-01C0-4DB7-9512-84407CD1BE03}" destId="{258D6823-CC4B-4BFA-9594-5F10C1D331AC}" srcOrd="1" destOrd="0" presId="urn:microsoft.com/office/officeart/2005/8/layout/list1"/>
    <dgm:cxn modelId="{7510F744-8E2D-4035-BA30-932CEAAB389D}" srcId="{C60F586F-D286-469D-8012-29BAAE77425C}" destId="{19476986-A29B-4DF0-BF5C-F98A6C32EC3B}" srcOrd="2" destOrd="0" parTransId="{C360D16D-D0B5-43D8-8325-F9903A2FA34C}" sibTransId="{A69B12B5-29BC-46B7-AF72-140F508A4D70}"/>
    <dgm:cxn modelId="{56028228-513D-403A-9FDB-E4C21A6C5901}" srcId="{0D8F5204-E982-462F-96D5-CF3E16CA9B74}" destId="{3F099F5A-28D6-47BA-B367-C2A16FAE47A9}" srcOrd="0" destOrd="0" parTransId="{F5BC5344-3BC6-4CF9-9891-5DC84C6A1E24}" sibTransId="{E0EC77CA-3BD4-4CCE-BDE3-339D87CAAF95}"/>
    <dgm:cxn modelId="{F76CC8DF-C929-4297-9B57-8074E16FC63C}" type="presOf" srcId="{0D8F5204-E982-462F-96D5-CF3E16CA9B74}" destId="{41910B0F-648D-4E54-BEB9-3AE3FA566F50}" srcOrd="0" destOrd="0" presId="urn:microsoft.com/office/officeart/2005/8/layout/list1"/>
    <dgm:cxn modelId="{2AF20D0D-DD07-4650-98D6-9E96A8F9F41A}" type="presOf" srcId="{D0E0F49D-38DD-4365-AAA6-FFE241C90ED1}" destId="{93F92B8D-75DF-4F32-8300-3CEEE62E5BAA}" srcOrd="0" destOrd="1" presId="urn:microsoft.com/office/officeart/2005/8/layout/list1"/>
    <dgm:cxn modelId="{E78BB1E5-B826-44FD-B3D5-CFB51E8F476F}" srcId="{19476986-A29B-4DF0-BF5C-F98A6C32EC3B}" destId="{0523293C-67D9-483F-BF48-0FAAC1C3B56A}" srcOrd="3" destOrd="0" parTransId="{F4E88380-E2AC-4FFA-B547-B81F15714FCA}" sibTransId="{827009B1-6217-4D91-A934-188C5AC0519B}"/>
    <dgm:cxn modelId="{E66388BE-6B4E-4BD3-A683-F00C86AC4806}" type="presOf" srcId="{C60F586F-D286-469D-8012-29BAAE77425C}" destId="{C1F04BF4-CB18-4B6E-ADBD-5F199CD0B606}" srcOrd="0" destOrd="0" presId="urn:microsoft.com/office/officeart/2005/8/layout/list1"/>
    <dgm:cxn modelId="{2C8F9024-9211-4005-9A44-0315F8EA6235}" type="presOf" srcId="{0D8F5204-E982-462F-96D5-CF3E16CA9B74}" destId="{D711624E-64E8-44AF-83C0-686F98E8EED0}" srcOrd="1" destOrd="0" presId="urn:microsoft.com/office/officeart/2005/8/layout/list1"/>
    <dgm:cxn modelId="{3F374502-5EB7-45A3-941E-1749E8D3126B}" srcId="{19476986-A29B-4DF0-BF5C-F98A6C32EC3B}" destId="{2B7DAA66-3F3C-4EDC-A3E0-B0998EF6F0F8}" srcOrd="1" destOrd="0" parTransId="{DBD58C30-8A10-4D54-AB3D-39323F77A027}" sibTransId="{1412CAC5-D5E3-48B1-BEF8-C30118EA58FE}"/>
    <dgm:cxn modelId="{3F8F5E46-0C95-4AF5-BC16-6441132CB689}" type="presOf" srcId="{5FF17F58-3A51-410E-AA65-BAAF4B304CCD}" destId="{93F92B8D-75DF-4F32-8300-3CEEE62E5BAA}" srcOrd="0" destOrd="2" presId="urn:microsoft.com/office/officeart/2005/8/layout/list1"/>
    <dgm:cxn modelId="{E05B4B80-6E6E-4205-A768-F1ABFEBC94D6}" type="presOf" srcId="{2B7DAA66-3F3C-4EDC-A3E0-B0998EF6F0F8}" destId="{FD41B716-7B0F-478B-87D2-205244B9C9DB}" srcOrd="0" destOrd="1" presId="urn:microsoft.com/office/officeart/2005/8/layout/list1"/>
    <dgm:cxn modelId="{E2DEFBF5-CA6F-4B4E-963A-E222B5401DA1}" srcId="{78543CB7-01C0-4DB7-9512-84407CD1BE03}" destId="{32BAB6B5-FD74-4ED2-8B5D-43950DA31F6F}" srcOrd="0" destOrd="0" parTransId="{F193827F-5729-4FA6-95E9-0A754C3F9205}" sibTransId="{4746C3B8-4EA3-4BAB-8DD8-12638D4A479F}"/>
    <dgm:cxn modelId="{17E81A83-F3B7-4CDF-88B5-18591034384A}" type="presOf" srcId="{19476986-A29B-4DF0-BF5C-F98A6C32EC3B}" destId="{588E7D38-5391-4725-BA00-62D07949F8E9}" srcOrd="0" destOrd="0" presId="urn:microsoft.com/office/officeart/2005/8/layout/list1"/>
    <dgm:cxn modelId="{DDC79B0C-D0C8-442E-B0C5-5B9C5BC6EF84}" type="presParOf" srcId="{C1F04BF4-CB18-4B6E-ADBD-5F199CD0B606}" destId="{AD28B01A-F8F2-4058-9ADB-3439E51C8B6D}" srcOrd="0" destOrd="0" presId="urn:microsoft.com/office/officeart/2005/8/layout/list1"/>
    <dgm:cxn modelId="{0F46A5F1-EA41-4F73-BB9F-F5FAB9F048BB}" type="presParOf" srcId="{AD28B01A-F8F2-4058-9ADB-3439E51C8B6D}" destId="{41910B0F-648D-4E54-BEB9-3AE3FA566F50}" srcOrd="0" destOrd="0" presId="urn:microsoft.com/office/officeart/2005/8/layout/list1"/>
    <dgm:cxn modelId="{77E703E1-CCB3-4C93-BF51-7E6A7FD62283}" type="presParOf" srcId="{AD28B01A-F8F2-4058-9ADB-3439E51C8B6D}" destId="{D711624E-64E8-44AF-83C0-686F98E8EED0}" srcOrd="1" destOrd="0" presId="urn:microsoft.com/office/officeart/2005/8/layout/list1"/>
    <dgm:cxn modelId="{1F681B14-0193-4733-AC1A-02D5560842E2}" type="presParOf" srcId="{C1F04BF4-CB18-4B6E-ADBD-5F199CD0B606}" destId="{352D1C25-CF22-4D4D-860A-0F400BA722F0}" srcOrd="1" destOrd="0" presId="urn:microsoft.com/office/officeart/2005/8/layout/list1"/>
    <dgm:cxn modelId="{B1029274-78C2-48BC-9587-57734A3E2337}" type="presParOf" srcId="{C1F04BF4-CB18-4B6E-ADBD-5F199CD0B606}" destId="{93F92B8D-75DF-4F32-8300-3CEEE62E5BAA}" srcOrd="2" destOrd="0" presId="urn:microsoft.com/office/officeart/2005/8/layout/list1"/>
    <dgm:cxn modelId="{8203AECB-580C-45ED-B051-482B6F921BF7}" type="presParOf" srcId="{C1F04BF4-CB18-4B6E-ADBD-5F199CD0B606}" destId="{E095AC40-7A06-4E39-9011-2C0588C524FB}" srcOrd="3" destOrd="0" presId="urn:microsoft.com/office/officeart/2005/8/layout/list1"/>
    <dgm:cxn modelId="{403015FB-0B1A-48E5-BC97-4151215DF0F8}" type="presParOf" srcId="{C1F04BF4-CB18-4B6E-ADBD-5F199CD0B606}" destId="{4A46A805-ED96-420A-89C6-E6426AB7010B}" srcOrd="4" destOrd="0" presId="urn:microsoft.com/office/officeart/2005/8/layout/list1"/>
    <dgm:cxn modelId="{7C38BD06-90F2-43AC-A8F3-0C853F40A740}" type="presParOf" srcId="{4A46A805-ED96-420A-89C6-E6426AB7010B}" destId="{4EF59EDC-51FD-49F0-8E83-E31E9E6115CD}" srcOrd="0" destOrd="0" presId="urn:microsoft.com/office/officeart/2005/8/layout/list1"/>
    <dgm:cxn modelId="{49098DD6-8EA8-4C13-B8E6-2633E1C8E31C}" type="presParOf" srcId="{4A46A805-ED96-420A-89C6-E6426AB7010B}" destId="{258D6823-CC4B-4BFA-9594-5F10C1D331AC}" srcOrd="1" destOrd="0" presId="urn:microsoft.com/office/officeart/2005/8/layout/list1"/>
    <dgm:cxn modelId="{930C465C-CA8C-4337-9D81-4FA3D1E4DF3D}" type="presParOf" srcId="{C1F04BF4-CB18-4B6E-ADBD-5F199CD0B606}" destId="{FD18CD6B-2C2B-43C7-BC6A-85F472F7F87D}" srcOrd="5" destOrd="0" presId="urn:microsoft.com/office/officeart/2005/8/layout/list1"/>
    <dgm:cxn modelId="{9A196D3A-0473-4F56-9403-11C86318F4E8}" type="presParOf" srcId="{C1F04BF4-CB18-4B6E-ADBD-5F199CD0B606}" destId="{DC8A2F04-CEFA-42A2-901F-CA7FBC3196FE}" srcOrd="6" destOrd="0" presId="urn:microsoft.com/office/officeart/2005/8/layout/list1"/>
    <dgm:cxn modelId="{74E693C8-0B14-4067-8CFF-F02084C88DBA}" type="presParOf" srcId="{C1F04BF4-CB18-4B6E-ADBD-5F199CD0B606}" destId="{0DD5739E-D3CD-47BB-921C-94CDC950FF9F}" srcOrd="7" destOrd="0" presId="urn:microsoft.com/office/officeart/2005/8/layout/list1"/>
    <dgm:cxn modelId="{20AC400C-685A-45FB-9736-696C79284174}" type="presParOf" srcId="{C1F04BF4-CB18-4B6E-ADBD-5F199CD0B606}" destId="{F334D9F3-F225-4275-B27C-D6B38B267292}" srcOrd="8" destOrd="0" presId="urn:microsoft.com/office/officeart/2005/8/layout/list1"/>
    <dgm:cxn modelId="{706B1F6D-1F92-4404-A2CD-53DD0174FDC6}" type="presParOf" srcId="{F334D9F3-F225-4275-B27C-D6B38B267292}" destId="{588E7D38-5391-4725-BA00-62D07949F8E9}" srcOrd="0" destOrd="0" presId="urn:microsoft.com/office/officeart/2005/8/layout/list1"/>
    <dgm:cxn modelId="{159C798D-A4EB-42AB-893F-2B0CFF19E4D1}" type="presParOf" srcId="{F334D9F3-F225-4275-B27C-D6B38B267292}" destId="{295A4736-87D7-4351-9C2B-DD88AB616FF3}" srcOrd="1" destOrd="0" presId="urn:microsoft.com/office/officeart/2005/8/layout/list1"/>
    <dgm:cxn modelId="{BA31B7EB-A30B-4786-96A6-63FCF9C24B85}" type="presParOf" srcId="{C1F04BF4-CB18-4B6E-ADBD-5F199CD0B606}" destId="{37F68601-6EB6-47B9-86AB-27FDDF94757D}" srcOrd="9" destOrd="0" presId="urn:microsoft.com/office/officeart/2005/8/layout/list1"/>
    <dgm:cxn modelId="{64447F36-16F1-49D0-B70F-DD312E8DC4C4}" type="presParOf" srcId="{C1F04BF4-CB18-4B6E-ADBD-5F199CD0B606}" destId="{FD41B716-7B0F-478B-87D2-205244B9C9D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9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9586E016-E9B1-43F3-AB26-6DAA767318C0}" type="datetimeFigureOut">
              <a:rPr lang="en-US" smtClean="0"/>
              <a:pPr/>
              <a:t>6/15/2016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8186"/>
            <a:ext cx="2971800" cy="49909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8186"/>
            <a:ext cx="2971800" cy="49909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5CF1FFB5-9D4E-48C4-9A3B-44B58C4390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991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22D82-3C0C-4CAB-B62E-6B87667D3468}" type="datetimeFigureOut">
              <a:rPr lang="en-US" smtClean="0"/>
              <a:pPr/>
              <a:t>6/15/2016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5DF9C89-9C20-4B0D-AC3C-50124F8ADC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824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22D82-3C0C-4CAB-B62E-6B87667D3468}" type="datetimeFigureOut">
              <a:rPr lang="en-US" smtClean="0"/>
              <a:pPr/>
              <a:t>6/15/2016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5DF9C89-9C20-4B0D-AC3C-50124F8ADC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39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22D82-3C0C-4CAB-B62E-6B87667D3468}" type="datetimeFigureOut">
              <a:rPr lang="en-US" smtClean="0"/>
              <a:pPr/>
              <a:t>6/15/2016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5DF9C89-9C20-4B0D-AC3C-50124F8ADC5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838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22D82-3C0C-4CAB-B62E-6B87667D3468}" type="datetimeFigureOut">
              <a:rPr lang="en-US" smtClean="0"/>
              <a:pPr/>
              <a:t>6/15/2016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5DF9C89-9C20-4B0D-AC3C-50124F8ADC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6792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22D82-3C0C-4CAB-B62E-6B87667D3468}" type="datetimeFigureOut">
              <a:rPr lang="en-US" smtClean="0"/>
              <a:pPr/>
              <a:t>6/15/2016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5DF9C89-9C20-4B0D-AC3C-50124F8ADC5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8758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22D82-3C0C-4CAB-B62E-6B87667D3468}" type="datetimeFigureOut">
              <a:rPr lang="en-US" smtClean="0"/>
              <a:pPr/>
              <a:t>6/15/2016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5DF9C89-9C20-4B0D-AC3C-50124F8ADC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0977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22D82-3C0C-4CAB-B62E-6B87667D3468}" type="datetimeFigureOut">
              <a:rPr lang="en-US" smtClean="0"/>
              <a:pPr/>
              <a:t>6/15/2016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F9C89-9C20-4B0D-AC3C-50124F8ADC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1597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22D82-3C0C-4CAB-B62E-6B87667D3468}" type="datetimeFigureOut">
              <a:rPr lang="en-US" smtClean="0"/>
              <a:pPr/>
              <a:t>6/15/2016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F9C89-9C20-4B0D-AC3C-50124F8ADC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41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22D82-3C0C-4CAB-B62E-6B87667D3468}" type="datetimeFigureOut">
              <a:rPr lang="en-US" smtClean="0"/>
              <a:pPr/>
              <a:t>6/15/2016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F9C89-9C20-4B0D-AC3C-50124F8ADC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065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22D82-3C0C-4CAB-B62E-6B87667D3468}" type="datetimeFigureOut">
              <a:rPr lang="en-US" smtClean="0"/>
              <a:pPr/>
              <a:t>6/15/2016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5DF9C89-9C20-4B0D-AC3C-50124F8ADC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685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22D82-3C0C-4CAB-B62E-6B87667D3468}" type="datetimeFigureOut">
              <a:rPr lang="en-US" smtClean="0"/>
              <a:pPr/>
              <a:t>6/15/2016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5DF9C89-9C20-4B0D-AC3C-50124F8ADC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832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22D82-3C0C-4CAB-B62E-6B87667D3468}" type="datetimeFigureOut">
              <a:rPr lang="en-US" smtClean="0"/>
              <a:pPr/>
              <a:t>6/15/2016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5DF9C89-9C20-4B0D-AC3C-50124F8ADC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496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22D82-3C0C-4CAB-B62E-6B87667D3468}" type="datetimeFigureOut">
              <a:rPr lang="en-US" smtClean="0"/>
              <a:pPr/>
              <a:t>6/15/2016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F9C89-9C20-4B0D-AC3C-50124F8ADC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324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22D82-3C0C-4CAB-B62E-6B87667D3468}" type="datetimeFigureOut">
              <a:rPr lang="en-US" smtClean="0"/>
              <a:pPr/>
              <a:t>6/15/2016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F9C89-9C20-4B0D-AC3C-50124F8ADC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579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22D82-3C0C-4CAB-B62E-6B87667D3468}" type="datetimeFigureOut">
              <a:rPr lang="en-US" smtClean="0"/>
              <a:pPr/>
              <a:t>6/15/2016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F9C89-9C20-4B0D-AC3C-50124F8ADC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073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22D82-3C0C-4CAB-B62E-6B87667D3468}" type="datetimeFigureOut">
              <a:rPr lang="en-US" smtClean="0"/>
              <a:pPr/>
              <a:t>6/15/2016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5DF9C89-9C20-4B0D-AC3C-50124F8ADC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076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22D82-3C0C-4CAB-B62E-6B87667D3468}" type="datetimeFigureOut">
              <a:rPr lang="en-US" smtClean="0"/>
              <a:pPr/>
              <a:t>6/15/2016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5DF9C89-9C20-4B0D-AC3C-50124F8ADC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86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office@birodi.rs" TargetMode="External"/><Relationship Id="rId2" Type="http://schemas.openxmlformats.org/officeDocument/2006/relationships/hyperlink" Target="http://www.birodi.rs/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eg"/><Relationship Id="rId4" Type="http://schemas.openxmlformats.org/officeDocument/2006/relationships/hyperlink" Target="http://www.tvojstav.rs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jpeg"/><Relationship Id="rId9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025" y="3638550"/>
            <a:ext cx="10993438" cy="5794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Gotham Pro" pitchFamily="50" charset="0"/>
              </a:rPr>
              <a:t>         </a:t>
            </a:r>
            <a:r>
              <a:rPr lang="sr-Latn-RS" b="1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Gotham Pro" pitchFamily="50" charset="0"/>
              </a:rPr>
              <a:t>Monitoring</a:t>
            </a:r>
            <a: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Gotham Pro" pitchFamily="50" charset="0"/>
              </a:rPr>
              <a:t> </a:t>
            </a:r>
            <a:b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Gotham Pro" pitchFamily="50" charset="0"/>
              </a:rPr>
            </a:br>
            <a: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Gotham Pro" pitchFamily="50" charset="0"/>
              </a:rPr>
              <a:t>         </a:t>
            </a:r>
            <a:r>
              <a:rPr lang="sr-Latn-RS" b="1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Gotham Pro" pitchFamily="50" charset="0"/>
              </a:rPr>
              <a:t>medija</a:t>
            </a:r>
            <a:endParaRPr lang="en-US" b="1" dirty="0">
              <a:solidFill>
                <a:schemeClr val="accent1">
                  <a:lumMod val="60000"/>
                  <a:lumOff val="40000"/>
                </a:schemeClr>
              </a:solidFill>
              <a:cs typeface="Gotham Pro" pitchFamily="50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8488" y="579438"/>
            <a:ext cx="3322637" cy="1023937"/>
          </a:xfrm>
        </p:spPr>
        <p:txBody>
          <a:bodyPr rtlCol="0">
            <a:noAutofit/>
          </a:bodyPr>
          <a:lstStyle/>
          <a:p>
            <a:pPr eaLnBrk="1" fontAlgn="auto" hangingPunct="1">
              <a:defRPr/>
            </a:pPr>
            <a:r>
              <a:rPr lang="sr-Latn-RS" sz="5400" dirty="0" smtClean="0">
                <a:solidFill>
                  <a:schemeClr val="accent1"/>
                </a:solidFill>
                <a:latin typeface="+mj-lt"/>
                <a:cs typeface="Gotham Pro" pitchFamily="50" charset="0"/>
              </a:rPr>
              <a:t>Izbori</a:t>
            </a:r>
            <a:endParaRPr lang="en-US" sz="5400" b="1" dirty="0">
              <a:solidFill>
                <a:schemeClr val="accent1"/>
              </a:solidFill>
              <a:latin typeface="+mj-lt"/>
              <a:cs typeface="Gotham Pro" pitchFamily="50" charset="0"/>
            </a:endParaRPr>
          </a:p>
        </p:txBody>
      </p:sp>
      <p:sp>
        <p:nvSpPr>
          <p:cNvPr id="23556" name="TextBox 4"/>
          <p:cNvSpPr txBox="1">
            <a:spLocks noChangeArrowheads="1"/>
          </p:cNvSpPr>
          <p:nvPr/>
        </p:nvSpPr>
        <p:spPr bwMode="auto">
          <a:xfrm rot="10800000" flipH="1" flipV="1">
            <a:off x="598488" y="5635625"/>
            <a:ext cx="10779125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>
                <a:solidFill>
                  <a:schemeClr val="tx2"/>
                </a:solidFill>
                <a:latin typeface="Gill Sans MT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>
                <a:solidFill>
                  <a:schemeClr val="tx2"/>
                </a:solidFill>
                <a:latin typeface="Gill Sans MT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>
                <a:solidFill>
                  <a:schemeClr val="tx2"/>
                </a:solidFill>
                <a:latin typeface="Gill Sans MT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>
                <a:solidFill>
                  <a:schemeClr val="tx2"/>
                </a:solidFill>
                <a:latin typeface="Gill Sans MT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>
                <a:solidFill>
                  <a:schemeClr val="tx2"/>
                </a:solidFill>
                <a:latin typeface="Gill Sans MT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>
                <a:solidFill>
                  <a:schemeClr val="tx2"/>
                </a:solidFill>
                <a:latin typeface="Gill Sans MT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>
                <a:solidFill>
                  <a:schemeClr val="tx2"/>
                </a:solidFill>
                <a:latin typeface="Gill Sans MT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>
                <a:solidFill>
                  <a:schemeClr val="tx2"/>
                </a:solidFill>
                <a:latin typeface="Gill Sans MT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>
                <a:solidFill>
                  <a:schemeClr val="tx2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b="1" dirty="0" smtClean="0">
                <a:solidFill>
                  <a:schemeClr val="bg1"/>
                </a:solidFill>
                <a:ea typeface="Gotham Pro"/>
                <a:cs typeface="Gotham Pro"/>
              </a:rPr>
              <a:t>            </a:t>
            </a:r>
            <a:r>
              <a:rPr lang="en-US" altLang="en-US" b="1" dirty="0" smtClean="0">
                <a:solidFill>
                  <a:schemeClr val="accent1">
                    <a:lumMod val="75000"/>
                  </a:schemeClr>
                </a:solidFill>
                <a:ea typeface="Gotham Pro"/>
                <a:cs typeface="Gotham Pro"/>
              </a:rPr>
              <a:t>BIRO </a:t>
            </a:r>
            <a:r>
              <a:rPr lang="en-US" altLang="en-US" b="1" dirty="0">
                <a:solidFill>
                  <a:schemeClr val="accent1">
                    <a:lumMod val="75000"/>
                  </a:schemeClr>
                </a:solidFill>
                <a:ea typeface="Gotham Pro"/>
                <a:cs typeface="Gotham Pro"/>
              </a:rPr>
              <a:t>ZA DRUŠTVENA ISTRAŽIVANJA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600" dirty="0" smtClean="0">
                <a:solidFill>
                  <a:schemeClr val="accent1">
                    <a:lumMod val="75000"/>
                  </a:schemeClr>
                </a:solidFill>
                <a:ea typeface="Gotham Pro"/>
                <a:cs typeface="Gotham Pro"/>
              </a:rPr>
              <a:t>             Beograd</a:t>
            </a:r>
            <a:r>
              <a:rPr lang="en-US" altLang="en-US" sz="1600" dirty="0">
                <a:solidFill>
                  <a:schemeClr val="accent1">
                    <a:lumMod val="75000"/>
                  </a:schemeClr>
                </a:solidFill>
                <a:ea typeface="Gotham Pro"/>
                <a:cs typeface="Gotham Pro"/>
              </a:rPr>
              <a:t>, 2016 </a:t>
            </a:r>
          </a:p>
        </p:txBody>
      </p:sp>
      <p:pic>
        <p:nvPicPr>
          <p:cNvPr id="23557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5150" y="708025"/>
            <a:ext cx="6062663" cy="588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8" name="Rectangle 5"/>
          <p:cNvSpPr>
            <a:spLocks noChangeArrowheads="1"/>
          </p:cNvSpPr>
          <p:nvPr/>
        </p:nvSpPr>
        <p:spPr bwMode="auto">
          <a:xfrm>
            <a:off x="652463" y="1542346"/>
            <a:ext cx="326866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>
                <a:solidFill>
                  <a:schemeClr val="tx2"/>
                </a:solidFill>
                <a:latin typeface="Gill Sans MT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>
                <a:solidFill>
                  <a:schemeClr val="tx2"/>
                </a:solidFill>
                <a:latin typeface="Gill Sans MT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>
                <a:solidFill>
                  <a:schemeClr val="tx2"/>
                </a:solidFill>
                <a:latin typeface="Gill Sans MT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>
                <a:solidFill>
                  <a:schemeClr val="tx2"/>
                </a:solidFill>
                <a:latin typeface="Gill Sans MT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>
                <a:solidFill>
                  <a:schemeClr val="tx2"/>
                </a:solidFill>
                <a:latin typeface="Gill Sans MT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>
                <a:solidFill>
                  <a:schemeClr val="tx2"/>
                </a:solidFill>
                <a:latin typeface="Gill Sans MT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>
                <a:solidFill>
                  <a:schemeClr val="tx2"/>
                </a:solidFill>
                <a:latin typeface="Gill Sans MT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>
                <a:solidFill>
                  <a:schemeClr val="tx2"/>
                </a:solidFill>
                <a:latin typeface="Gill Sans MT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>
                <a:solidFill>
                  <a:schemeClr val="tx2"/>
                </a:solidFill>
                <a:latin typeface="Gill Sans MT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af-ZA" sz="5400" b="1" dirty="0">
                <a:solidFill>
                  <a:schemeClr val="accent1"/>
                </a:solidFill>
                <a:latin typeface="Helvetica" panose="020B0604020202020204" pitchFamily="34" charset="0"/>
                <a:ea typeface="Gotham Pro"/>
              </a:rPr>
              <a:t>2016</a:t>
            </a:r>
            <a:endParaRPr lang="en-US" altLang="af-ZA" sz="5400" dirty="0">
              <a:solidFill>
                <a:schemeClr val="tx1"/>
              </a:solidFill>
              <a:latin typeface="Helvetica" panose="020B0604020202020204" pitchFamily="34" charset="0"/>
              <a:ea typeface="Gotham Pro"/>
            </a:endParaRPr>
          </a:p>
        </p:txBody>
      </p:sp>
    </p:spTree>
    <p:extLst>
      <p:ext uri="{BB962C8B-B14F-4D97-AF65-F5344CB8AC3E}">
        <p14:creationId xmlns:p14="http://schemas.microsoft.com/office/powerpoint/2010/main" val="346980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1553879"/>
              </p:ext>
            </p:extLst>
          </p:nvPr>
        </p:nvGraphicFramePr>
        <p:xfrm>
          <a:off x="222070" y="90147"/>
          <a:ext cx="11969930" cy="740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97300"/>
                <a:gridCol w="5672630"/>
              </a:tblGrid>
              <a:tr h="2414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Mediji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Procenat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(vi</a:t>
                      </a:r>
                      <a:r>
                        <a:rPr lang="sr-Latn-RS" sz="1200" baseline="0" dirty="0" smtClean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šestruki odgovor)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14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RTS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60,2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14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TV Pinka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40,9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14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TV Prve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23,1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14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TV B92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19,3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14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Internet sajtovaisocijalnihmreža/Facebook, Twitter, Youtube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17,2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14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TV Happy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8,4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14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Kurir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6,6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14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Blic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6,2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14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Informer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5,6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14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Novosti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5,6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14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Nisam se informisao o izborima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5,3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14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Lokalne TV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4,8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14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TV N1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3,5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14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Preko</a:t>
                      </a:r>
                      <a:r>
                        <a:rPr lang="sr-Latn-RS" sz="1200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prijatelja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drugara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sr-Latn-RS" sz="1200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kolega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3,4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14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Politika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3,1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14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TV Vojvodine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14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Lokanog</a:t>
                      </a:r>
                      <a:r>
                        <a:rPr lang="sr-Latn-RS" sz="1200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radia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1,9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14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Preko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partijskih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aktivista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1,5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14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Stranački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sajtovi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1,1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14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Danas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0,9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14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Radija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B92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0,9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14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Radija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0,6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14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Preko</a:t>
                      </a:r>
                      <a:r>
                        <a:rPr lang="sr-Latn-RS" sz="1200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roditelja</a:t>
                      </a:r>
                      <a:r>
                        <a:rPr lang="sr-Latn-RS" sz="1200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sr-Latn-RS" sz="1200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drugih</a:t>
                      </a:r>
                      <a:r>
                        <a:rPr lang="sr-Latn-RS" sz="1200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ukućana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14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Radio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Beograda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0,4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14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Neposredno, bio samuključen u kampanju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14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Prisustvom na predizbornim aktivnostima stranka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571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Izborno informisanje u zavisnosti od starosti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2966951"/>
              </p:ext>
            </p:extLst>
          </p:nvPr>
        </p:nvGraphicFramePr>
        <p:xfrm>
          <a:off x="838200" y="1825625"/>
          <a:ext cx="10515602" cy="4316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4246"/>
                <a:gridCol w="1620339"/>
                <a:gridCol w="1620339"/>
                <a:gridCol w="1620339"/>
                <a:gridCol w="1620339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Garamond"/>
                          <a:ea typeface="Times New Roman"/>
                          <a:cs typeface="Arial"/>
                        </a:rPr>
                        <a:t>18-29</a:t>
                      </a:r>
                      <a:endParaRPr lang="en-US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Garamond"/>
                          <a:ea typeface="Times New Roman"/>
                          <a:cs typeface="Arial"/>
                        </a:rPr>
                        <a:t>30-44</a:t>
                      </a:r>
                      <a:endParaRPr lang="en-US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Garamond"/>
                          <a:ea typeface="Times New Roman"/>
                          <a:cs typeface="Arial"/>
                        </a:rPr>
                        <a:t>45-59</a:t>
                      </a:r>
                      <a:endParaRPr lang="en-US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Garamond"/>
                          <a:ea typeface="Times New Roman"/>
                          <a:cs typeface="Arial"/>
                        </a:rPr>
                        <a:t>60+</a:t>
                      </a:r>
                      <a:endParaRPr lang="en-US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RTS-a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35,71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61,60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65,29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68,68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TV Pinka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29,12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30,38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43,39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Garamond"/>
                          <a:ea typeface="Times New Roman"/>
                          <a:cs typeface="Arial"/>
                        </a:rPr>
                        <a:t>52,59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TV B92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10,99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11,81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FF"/>
                          </a:solidFill>
                          <a:latin typeface="Garamond"/>
                          <a:ea typeface="Times New Roman"/>
                          <a:cs typeface="Arial"/>
                        </a:rPr>
                        <a:t>29,34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21,84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Internet sajtovaisocijalnihmreža/Facebook, Twitter, Youtube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Garamond"/>
                          <a:ea typeface="Times New Roman"/>
                          <a:cs typeface="Arial"/>
                        </a:rPr>
                        <a:t>35,16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22,36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17,36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4,89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TV Happy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0,00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5,06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7,44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FF"/>
                          </a:solidFill>
                          <a:latin typeface="Garamond"/>
                          <a:ea typeface="Times New Roman"/>
                          <a:cs typeface="Arial"/>
                        </a:rPr>
                        <a:t>15,52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Kurir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1,10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12,24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5,37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6,32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Informer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1,10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4,64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6,61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7,76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Novosti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4,40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0,42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8,68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8,05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Nisam se informisao o izborima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Garamond"/>
                          <a:ea typeface="Times New Roman"/>
                          <a:cs typeface="Arial"/>
                        </a:rPr>
                        <a:t>12,64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3,38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4,96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2,59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Stranački sajtovi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Garamond"/>
                          <a:ea typeface="Times New Roman"/>
                          <a:cs typeface="Arial"/>
                        </a:rPr>
                        <a:t>6,04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0,00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0,00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0,00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190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3600" dirty="0" smtClean="0"/>
              <a:t>Izborno informisanje u zavisnosti od obrazovanja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70623"/>
              </p:ext>
            </p:extLst>
          </p:nvPr>
        </p:nvGraphicFramePr>
        <p:xfrm>
          <a:off x="1184563" y="2933988"/>
          <a:ext cx="105787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2886"/>
                <a:gridCol w="1933303"/>
                <a:gridCol w="2103120"/>
                <a:gridCol w="1959427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latin typeface="Garamond"/>
                          <a:ea typeface="Times New Roman"/>
                          <a:cs typeface="Arial"/>
                        </a:rPr>
                        <a:t>Osnovno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latin typeface="Garamond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latin typeface="Garamond"/>
                          <a:ea typeface="Times New Roman"/>
                          <a:cs typeface="Arial"/>
                        </a:rPr>
                        <a:t>i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latin typeface="Garamond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latin typeface="Garamond"/>
                          <a:ea typeface="Times New Roman"/>
                          <a:cs typeface="Arial"/>
                        </a:rPr>
                        <a:t>niže</a:t>
                      </a:r>
                      <a:endParaRPr lang="en-US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Garamond"/>
                          <a:ea typeface="Times New Roman"/>
                          <a:cs typeface="Arial"/>
                        </a:rPr>
                        <a:t>Srednje</a:t>
                      </a:r>
                      <a:endParaRPr lang="en-US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latin typeface="Garamond"/>
                          <a:ea typeface="Times New Roman"/>
                          <a:cs typeface="Arial"/>
                        </a:rPr>
                        <a:t>Više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latin typeface="Garamond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latin typeface="Garamond"/>
                          <a:ea typeface="Times New Roman"/>
                          <a:cs typeface="Arial"/>
                        </a:rPr>
                        <a:t>i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latin typeface="Garamond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latin typeface="Garamond"/>
                          <a:ea typeface="Times New Roman"/>
                          <a:cs typeface="Arial"/>
                        </a:rPr>
                        <a:t>visoko</a:t>
                      </a:r>
                      <a:endParaRPr lang="en-US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TV Pinka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FF"/>
                          </a:solidFill>
                          <a:latin typeface="Garamond"/>
                          <a:ea typeface="Times New Roman"/>
                          <a:cs typeface="Arial"/>
                        </a:rPr>
                        <a:t>51,06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38,46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28,65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Internet sajtovaisocijalnihmreža/Facebook, Twitter, Youtube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5,44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21,70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26,90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TV Happy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Garamond"/>
                          <a:ea typeface="Times New Roman"/>
                          <a:cs typeface="Arial"/>
                        </a:rPr>
                        <a:t>16,01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5,33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2,92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Politika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0,91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Garamond"/>
                          <a:ea typeface="Times New Roman"/>
                          <a:cs typeface="Arial"/>
                        </a:rPr>
                        <a:t>1,18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FF"/>
                          </a:solidFill>
                          <a:latin typeface="Garamond"/>
                          <a:ea typeface="Times New Roman"/>
                          <a:cs typeface="Arial"/>
                        </a:rPr>
                        <a:t>12,87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73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b="1" dirty="0"/>
              <a:t>Stav o pomoći televizija u sagledavanju pozitivnih i negativnih strana programa izbornih lista 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94651837"/>
              </p:ext>
            </p:extLst>
          </p:nvPr>
        </p:nvGraphicFramePr>
        <p:xfrm>
          <a:off x="839786" y="2505075"/>
          <a:ext cx="3629183" cy="2901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2676"/>
                <a:gridCol w="1176507"/>
              </a:tblGrid>
              <a:tr h="30151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4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Televizija 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400" dirty="0" smtClean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7143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RTS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42,8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143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Pink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34,4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143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Prva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22,2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143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B92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21,4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143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Nijedna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10,0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143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Happy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9,6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143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Ne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znam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/ne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mogu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da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procenim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2,8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468969" y="1681163"/>
            <a:ext cx="6886419" cy="823912"/>
          </a:xfrm>
        </p:spPr>
        <p:txBody>
          <a:bodyPr/>
          <a:lstStyle/>
          <a:p>
            <a:pPr algn="ctr"/>
            <a:r>
              <a:rPr lang="en-US" dirty="0" err="1" smtClean="0"/>
              <a:t>Starost</a:t>
            </a:r>
            <a:r>
              <a:rPr lang="en-US" dirty="0" smtClean="0"/>
              <a:t> </a:t>
            </a:r>
            <a:r>
              <a:rPr lang="en-US" dirty="0" err="1" smtClean="0"/>
              <a:t>ispitanika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39011560"/>
              </p:ext>
            </p:extLst>
          </p:nvPr>
        </p:nvGraphicFramePr>
        <p:xfrm>
          <a:off x="4494727" y="2505075"/>
          <a:ext cx="6860663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6256"/>
                <a:gridCol w="1668947"/>
                <a:gridCol w="863865"/>
                <a:gridCol w="863865"/>
                <a:gridCol w="863865"/>
                <a:gridCol w="863865"/>
              </a:tblGrid>
              <a:tr h="370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400" dirty="0" smtClean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Televizija</a:t>
                      </a:r>
                      <a:r>
                        <a:rPr lang="sr-Latn-RS" sz="1400" baseline="0" dirty="0" smtClean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sr-Latn-RS" sz="1400" dirty="0" smtClean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Prosek uzorka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18-29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30-44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45-59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60+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RTS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3333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42,8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27,47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43,04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40,50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FF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52,30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Pink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3333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34,4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15,93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21,52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35,54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FF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52,30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286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b="1" dirty="0" smtClean="0"/>
              <a:t>Stav o pomoći televizija u sagledavanju pozitivnih i negativnih strana programa izbornih lista 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34661740"/>
              </p:ext>
            </p:extLst>
          </p:nvPr>
        </p:nvGraphicFramePr>
        <p:xfrm>
          <a:off x="839786" y="2505075"/>
          <a:ext cx="5157788" cy="3183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8894"/>
                <a:gridCol w="2578894"/>
              </a:tblGrid>
              <a:tr h="45476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400" dirty="0" smtClean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Televizija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400" dirty="0" smtClean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5476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RTS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42,8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5476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Pink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34,4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5476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Prva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22,2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5476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B92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21,4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5476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Ni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jedna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10,0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5476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Happy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9,6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err="1" smtClean="0"/>
              <a:t>Nivo</a:t>
            </a:r>
            <a:r>
              <a:rPr lang="en-US" dirty="0" smtClean="0"/>
              <a:t> </a:t>
            </a:r>
            <a:r>
              <a:rPr lang="en-US" dirty="0" err="1" smtClean="0"/>
              <a:t>obrazovanja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427326538"/>
              </p:ext>
            </p:extLst>
          </p:nvPr>
        </p:nvGraphicFramePr>
        <p:xfrm>
          <a:off x="6172200" y="2505075"/>
          <a:ext cx="5183190" cy="12842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240"/>
                <a:gridCol w="1326822"/>
                <a:gridCol w="1155121"/>
                <a:gridCol w="897631"/>
                <a:gridCol w="1026376"/>
              </a:tblGrid>
              <a:tr h="40338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sr-Latn-RS" sz="1400" dirty="0" smtClean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Prosek uzorka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Osnovno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niže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Srednje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Višeivisoko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0338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333333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Pink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333333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34,4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FF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54,68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26,63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18,13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0338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333333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Happy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333333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9,6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FF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19,03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333333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5,92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2,34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930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b="1" dirty="0"/>
              <a:t>Stav o adekvastnosti vremena koje su stranke imale na raspolaganju da</a:t>
            </a:r>
            <a:r>
              <a:rPr lang="en-US" b="1" dirty="0"/>
              <a:t> </a:t>
            </a:r>
            <a:r>
              <a:rPr lang="en-US" b="1" dirty="0" err="1"/>
              <a:t>predstave</a:t>
            </a:r>
            <a:r>
              <a:rPr lang="en-US" b="1" dirty="0"/>
              <a:t> ono </a:t>
            </a:r>
            <a:r>
              <a:rPr lang="en-US" b="1" dirty="0" err="1"/>
              <a:t>što</a:t>
            </a:r>
            <a:r>
              <a:rPr lang="en-US" b="1" dirty="0"/>
              <a:t> </a:t>
            </a:r>
            <a:r>
              <a:rPr lang="en-US" b="1" dirty="0" err="1"/>
              <a:t>žele</a:t>
            </a:r>
            <a:r>
              <a:rPr lang="en-US" b="1" dirty="0" smtClean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3809485" cy="823912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58978097"/>
              </p:ext>
            </p:extLst>
          </p:nvPr>
        </p:nvGraphicFramePr>
        <p:xfrm>
          <a:off x="839788" y="2505075"/>
          <a:ext cx="3770849" cy="3684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3266"/>
                <a:gridCol w="1107583"/>
              </a:tblGrid>
              <a:tr h="46057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400" dirty="0" smtClean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Televizija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400" dirty="0" smtClean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6057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RTS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41,7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6057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Pink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31,2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6057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Prva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15,5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6057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Ni</a:t>
                      </a:r>
                      <a:r>
                        <a:rPr lang="sr-Latn-RS" sz="1400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j</a:t>
                      </a: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edna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14,5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6057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B92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12,8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6057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Ne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znam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/ne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mogu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da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procenim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8,6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6057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Happy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8,2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9273" y="1681163"/>
            <a:ext cx="6706115" cy="823912"/>
          </a:xfrm>
        </p:spPr>
        <p:txBody>
          <a:bodyPr/>
          <a:lstStyle/>
          <a:p>
            <a:r>
              <a:rPr lang="sr-Latn-RS" sz="1100" b="1" dirty="0" smtClean="0"/>
              <a:t>Nivo obrazovanja</a:t>
            </a:r>
            <a:endParaRPr lang="en-US" sz="1100" b="1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982162742"/>
              </p:ext>
            </p:extLst>
          </p:nvPr>
        </p:nvGraphicFramePr>
        <p:xfrm>
          <a:off x="4649788" y="2505075"/>
          <a:ext cx="6705600" cy="2067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669"/>
                <a:gridCol w="476931"/>
                <a:gridCol w="813716"/>
                <a:gridCol w="303884"/>
                <a:gridCol w="739305"/>
                <a:gridCol w="378295"/>
                <a:gridCol w="420195"/>
                <a:gridCol w="697405"/>
                <a:gridCol w="616240"/>
                <a:gridCol w="501360"/>
                <a:gridCol w="1117600"/>
              </a:tblGrid>
              <a:tr h="370840"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sr-Latn-RS" sz="1400" dirty="0" smtClean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Prosek uzorka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Osnovno i niže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Srednje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Više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visoko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Pink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31,2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FF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49,55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24,65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15,2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 gridSpan="1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Regionalne</a:t>
                      </a:r>
                      <a:r>
                        <a:rPr lang="en-US" sz="14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razlike</a:t>
                      </a:r>
                      <a:r>
                        <a:rPr lang="en-US" sz="14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sr-Latn-RS" sz="1400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Prosek uzorka</a:t>
                      </a: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Vojvodina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Beograd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Zapadna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Centralna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Srbija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Istočna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Jugoistočna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Srbija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Pink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31,2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32,97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21,21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33,8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36,2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54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Relevantnost</a:t>
            </a:r>
            <a:r>
              <a:rPr lang="en-US" dirty="0" smtClean="0"/>
              <a:t> </a:t>
            </a:r>
            <a:r>
              <a:rPr lang="en-US" dirty="0" err="1" smtClean="0"/>
              <a:t>tema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posmatranim</a:t>
            </a:r>
            <a:r>
              <a:rPr lang="en-US" dirty="0" smtClean="0"/>
              <a:t> </a:t>
            </a:r>
            <a:r>
              <a:rPr lang="en-US" dirty="0" err="1" smtClean="0"/>
              <a:t>televizijama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98996876"/>
              </p:ext>
            </p:extLst>
          </p:nvPr>
        </p:nvGraphicFramePr>
        <p:xfrm>
          <a:off x="839786" y="2505075"/>
          <a:ext cx="5110253" cy="3673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9639"/>
                <a:gridCol w="1210614"/>
              </a:tblGrid>
              <a:tr h="45920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5920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RTS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41,7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5920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Pink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31,2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5920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Prva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15,5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5920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Nijedna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14,5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5920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B92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12,8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5920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Ne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znam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/ne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mogu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da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procenim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8,6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5920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Happy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8,2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</a:t>
            </a:r>
            <a:r>
              <a:rPr lang="sr-Latn-RS" dirty="0" smtClean="0"/>
              <a:t>zborno ponašanje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695553086"/>
              </p:ext>
            </p:extLst>
          </p:nvPr>
        </p:nvGraphicFramePr>
        <p:xfrm>
          <a:off x="5962919" y="2505075"/>
          <a:ext cx="5392472" cy="3769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192"/>
                <a:gridCol w="618605"/>
                <a:gridCol w="533215"/>
                <a:gridCol w="575910"/>
                <a:gridCol w="575910"/>
                <a:gridCol w="575910"/>
                <a:gridCol w="575910"/>
                <a:gridCol w="575910"/>
                <a:gridCol w="575910"/>
              </a:tblGrid>
              <a:tr h="112910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sr-Latn-RS" sz="1400" dirty="0" smtClean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Prosek uzorka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Srbija pobedjuje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Za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pravednu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Srbiju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SPS, JS,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Zeleni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Srbije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SRS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Dveri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D S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S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,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Savez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za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bolju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Srbiju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Dosta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je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bilo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9773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RTS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41,7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48,54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23,48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44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46,86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37,98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44,44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22,58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9773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Pink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31,2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39,18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33,04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33,14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31,78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11,11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3,23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9773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Prva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15,5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18,71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6,96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24,67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9,71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11,63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37,04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12,9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6455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Ni jedna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14,5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7,02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FF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28,7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19,33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14,29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16,28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7,41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25,81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9773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Happy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8,2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12,87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4,35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7,33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5,71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10,85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54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Relevantnost</a:t>
            </a:r>
            <a:r>
              <a:rPr lang="en-US" dirty="0" smtClean="0"/>
              <a:t> </a:t>
            </a:r>
            <a:r>
              <a:rPr lang="en-US" dirty="0" err="1" smtClean="0"/>
              <a:t>tema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28432514"/>
              </p:ext>
            </p:extLst>
          </p:nvPr>
        </p:nvGraphicFramePr>
        <p:xfrm>
          <a:off x="839788" y="2505075"/>
          <a:ext cx="5157786" cy="3684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5395"/>
                <a:gridCol w="1232391"/>
              </a:tblGrid>
              <a:tr h="4605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Televizija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605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RTS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40,2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605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Pink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29,9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605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B92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19,8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605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Prva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605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Nijedna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15,7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605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Happy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7,8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605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Ne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znam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/ne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mogu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da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procenim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3,6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1400" b="1" dirty="0" smtClean="0"/>
              <a:t>Region</a:t>
            </a:r>
            <a:endParaRPr lang="en-US" sz="1400" b="1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532722352"/>
              </p:ext>
            </p:extLst>
          </p:nvPr>
        </p:nvGraphicFramePr>
        <p:xfrm>
          <a:off x="6172200" y="2505075"/>
          <a:ext cx="5183190" cy="3599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3865"/>
                <a:gridCol w="729896"/>
                <a:gridCol w="785611"/>
                <a:gridCol w="592428"/>
                <a:gridCol w="965915"/>
                <a:gridCol w="1245475"/>
              </a:tblGrid>
              <a:tr h="45937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</a:tr>
              <a:tr h="7815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sr-Latn-RS" sz="1400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Prosek uzorka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Vojvodina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Beograd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Zapadna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Centralna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Srbija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Istočna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Jugoistočna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Srbija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593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Pink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29,9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27,11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21,65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27,46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FF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45,7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59378">
                <a:tc grid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Nivo</a:t>
                      </a:r>
                      <a:r>
                        <a:rPr lang="en-US" sz="14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obrazovanja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210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sr-Latn-RS" sz="1400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Prosek uzorka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Osnovno i niže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Srednje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Više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visoko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0" marB="0" anchor="b"/>
                </a:tc>
              </a:tr>
              <a:tr h="4593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Pink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29,9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FF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42,9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25,84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16,96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0" marB="0" anchor="b"/>
                </a:tc>
              </a:tr>
              <a:tr h="4593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B92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19,8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12,99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21,1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28,65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685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b="1" dirty="0"/>
              <a:t>Stav da li </a:t>
            </a:r>
            <a:r>
              <a:rPr lang="en-US" b="1" dirty="0" err="1" smtClean="0"/>
              <a:t>televizije</a:t>
            </a:r>
            <a:r>
              <a:rPr lang="sr-Latn-RS" b="1" dirty="0" smtClean="0"/>
              <a:t> </a:t>
            </a:r>
            <a:r>
              <a:rPr lang="sr-Latn-RS" b="1" dirty="0"/>
              <a:t>pitaju političare ono sto bi ih oni pitali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68294829"/>
              </p:ext>
            </p:extLst>
          </p:nvPr>
        </p:nvGraphicFramePr>
        <p:xfrm>
          <a:off x="838200" y="1825625"/>
          <a:ext cx="4055772" cy="4201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3338"/>
                <a:gridCol w="1442434"/>
              </a:tblGrid>
              <a:tr h="5252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252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RTS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34,8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252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Pink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26,1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252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B92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21,1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252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Prva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14,2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252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Nijedna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12,4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252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Happy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8,9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252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Ne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znam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/ne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mogu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da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procenim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6,7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38845739"/>
              </p:ext>
            </p:extLst>
          </p:nvPr>
        </p:nvGraphicFramePr>
        <p:xfrm>
          <a:off x="5344732" y="1825625"/>
          <a:ext cx="6009065" cy="4150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6120"/>
                <a:gridCol w="1076589"/>
                <a:gridCol w="1076589"/>
                <a:gridCol w="1076589"/>
                <a:gridCol w="1076589"/>
                <a:gridCol w="1076589"/>
              </a:tblGrid>
              <a:tr h="5327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Prosek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Osnovno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niže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Srednje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Više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visoko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97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Pink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26,1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FF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40,18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20,91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14,04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69709">
                <a:tc grid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79914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Vojvodina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Beograd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Zapadna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Centralna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Srbija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Istočna i Jugoistočna Srbija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97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Pink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26,1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25,27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18,61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21,83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FF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40,27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69709">
                <a:tc grid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697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18-29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30-44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45-59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60+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697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Pink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26,1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14,29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19,83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24,79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FF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37,07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10828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televizija</a:t>
            </a:r>
            <a:r>
              <a:rPr lang="en-US" dirty="0" smtClean="0"/>
              <a:t> je </a:t>
            </a:r>
            <a:r>
              <a:rPr lang="en-US" dirty="0" err="1" smtClean="0"/>
              <a:t>vodila</a:t>
            </a:r>
            <a:r>
              <a:rPr lang="en-US" dirty="0" smtClean="0"/>
              <a:t> </a:t>
            </a:r>
            <a:r>
              <a:rPr lang="en-US" dirty="0" err="1" smtClean="0"/>
              <a:t>kampanju</a:t>
            </a:r>
            <a:r>
              <a:rPr lang="en-US" dirty="0" smtClean="0"/>
              <a:t> </a:t>
            </a:r>
            <a:r>
              <a:rPr lang="en-US" dirty="0" err="1" smtClean="0"/>
              <a:t>protiv</a:t>
            </a:r>
            <a:r>
              <a:rPr lang="en-US" dirty="0" smtClean="0"/>
              <a:t> </a:t>
            </a:r>
            <a:r>
              <a:rPr lang="en-US" dirty="0" err="1" smtClean="0"/>
              <a:t>vlasti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12347891"/>
              </p:ext>
            </p:extLst>
          </p:nvPr>
        </p:nvGraphicFramePr>
        <p:xfrm>
          <a:off x="838200" y="1825625"/>
          <a:ext cx="3695163" cy="3867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0910"/>
                <a:gridCol w="1674253"/>
              </a:tblGrid>
              <a:tr h="483482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</a:tr>
              <a:tr h="4834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Nijedna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30,7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834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Ne znam/ne mogu da procenim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19,5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834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B92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16,6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834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RTS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15,7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834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Pink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10,9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834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Prva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7,2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834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Happy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4,8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graphicFrame>
        <p:nvGraphicFramePr>
          <p:cNvPr id="11" name="Content Placeholder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77304968"/>
              </p:ext>
            </p:extLst>
          </p:nvPr>
        </p:nvGraphicFramePr>
        <p:xfrm>
          <a:off x="4816699" y="1825625"/>
          <a:ext cx="6543669" cy="5351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2072"/>
                <a:gridCol w="503687"/>
                <a:gridCol w="731158"/>
                <a:gridCol w="766587"/>
                <a:gridCol w="711979"/>
                <a:gridCol w="535064"/>
                <a:gridCol w="326078"/>
                <a:gridCol w="496882"/>
                <a:gridCol w="299720"/>
                <a:gridCol w="625221"/>
                <a:gridCol w="625221"/>
              </a:tblGrid>
              <a:tr h="334571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83642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Srbija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pobedjuje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Za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pravednu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Srbiju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SPS, JS I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Zeleni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Srbije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SRS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Dveri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D S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S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, 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Savez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za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bolju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Srbiju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Dosta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je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bilo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345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Ni jedna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30,7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24,56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43,48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34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33,71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20,16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22,22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FF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58,06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6691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Ne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znam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/ne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mogu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da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procenim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19,5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20,18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14,78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18,67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FF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31,78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3,7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9,68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669143">
                <a:tc gridSpan="1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6691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Osnovno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niže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Srednje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Više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visoko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6691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Ni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jedna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30,7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21,15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31,95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FF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45,61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6691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Ne znam/ne mogu da procenim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19,5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FF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28,7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15,19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14,04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6387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3193" y="701675"/>
            <a:ext cx="9717781" cy="101441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</a:t>
            </a:r>
            <a:r>
              <a:rPr lang="sr-Latn-RS" dirty="0" smtClean="0"/>
              <a:t>etodologija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1465692"/>
              </p:ext>
            </p:extLst>
          </p:nvPr>
        </p:nvGraphicFramePr>
        <p:xfrm>
          <a:off x="2614410" y="1609859"/>
          <a:ext cx="8272463" cy="48030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29127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televizija</a:t>
            </a:r>
            <a:r>
              <a:rPr lang="en-US" dirty="0" smtClean="0"/>
              <a:t> je </a:t>
            </a:r>
            <a:r>
              <a:rPr lang="en-US" dirty="0" err="1" smtClean="0"/>
              <a:t>vodila</a:t>
            </a:r>
            <a:r>
              <a:rPr lang="en-US" dirty="0" smtClean="0"/>
              <a:t> </a:t>
            </a:r>
            <a:r>
              <a:rPr lang="en-US" dirty="0" err="1" smtClean="0"/>
              <a:t>kampanju</a:t>
            </a:r>
            <a:r>
              <a:rPr lang="en-US" dirty="0" smtClean="0"/>
              <a:t> </a:t>
            </a:r>
            <a:r>
              <a:rPr lang="en-US" dirty="0" err="1" smtClean="0"/>
              <a:t>protiv</a:t>
            </a:r>
            <a:r>
              <a:rPr lang="en-US" dirty="0" smtClean="0"/>
              <a:t> </a:t>
            </a:r>
            <a:r>
              <a:rPr lang="sr-Latn-RS" dirty="0" smtClean="0"/>
              <a:t>opozicije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48764749"/>
              </p:ext>
            </p:extLst>
          </p:nvPr>
        </p:nvGraphicFramePr>
        <p:xfrm>
          <a:off x="838198" y="1825625"/>
          <a:ext cx="3124202" cy="4507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1875"/>
                <a:gridCol w="1302327"/>
              </a:tblGrid>
              <a:tr h="4834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834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Pink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34,5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834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Ne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znam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/ne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mogu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da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procenim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20,9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834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RTS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834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Ni </a:t>
                      </a: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edna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18,9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834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B92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8,8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834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Prva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8,7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834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Happy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7,5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834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Nisam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pratio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predizborne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TV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sadržaje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4,8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61612388"/>
              </p:ext>
            </p:extLst>
          </p:nvPr>
        </p:nvGraphicFramePr>
        <p:xfrm>
          <a:off x="4289425" y="1825625"/>
          <a:ext cx="7064379" cy="324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4931"/>
                <a:gridCol w="784931"/>
                <a:gridCol w="784931"/>
                <a:gridCol w="784931"/>
                <a:gridCol w="784931"/>
                <a:gridCol w="784931"/>
                <a:gridCol w="784931"/>
                <a:gridCol w="784931"/>
                <a:gridCol w="784931"/>
              </a:tblGrid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Osnovno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niže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Srednje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Više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visoko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Ne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znam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/ne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mogu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da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procenim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20,9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FF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31,72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15,38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15,79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Srbija pobedjuje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Za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pravednu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Srbiju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SPS, JS I Zeleni Srbije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SRS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Dveri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D S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S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,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Savez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za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bolju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Srbiju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Dosta je bilo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Pink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34,5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26,02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39,13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27,33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45,71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31,78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22,22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FF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61,29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58748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Izborno ponašanje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7078356"/>
              </p:ext>
            </p:extLst>
          </p:nvPr>
        </p:nvGraphicFramePr>
        <p:xfrm>
          <a:off x="838200" y="1825625"/>
          <a:ext cx="10314904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7452"/>
                <a:gridCol w="5157452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Lista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Aleksandar Vučić, Srbija pobedjuje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49,7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Ivica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Dačić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SPS I JS, Dragan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Marković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Palma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11,2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Dr. Vojislav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šešelj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SRS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8,3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Dosta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je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bilo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Saša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Radulović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6,1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Za pravednu Srbiju, Demokratska stranka (Nova, DSHV, ŽS)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6,3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Boris Tadić, čedomir Jovanović, Savez za bolju Srbiju, LDP, LSV I SDS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5,1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Dveri i D S S, Sanda Rašković Ivić i Boško Obradović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5,3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1715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Izborno ponašanje prema nivou obrazovanju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825627"/>
          <a:ext cx="10515600" cy="4503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7135"/>
                <a:gridCol w="2166155"/>
                <a:gridCol w="2166155"/>
                <a:gridCol w="2166155"/>
              </a:tblGrid>
              <a:tr h="66332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Osnovno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niže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Srednje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Više i visoko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486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Srbija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pobedjuje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68,11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41,39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30,77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486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Socijalistička partije Srbije, Jedinstvena Srbija i Zeleni Srbije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8,65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14,75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6,41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486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Srpska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radikalna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stranka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5,41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11,89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5,13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486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Dosta je bilo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0,54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5,33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21,79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486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pravednu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Srbiju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3,24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7,79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8,97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486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Savez za bolju Srbiju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9,19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3,28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1,28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486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Dveri i Demokratska stranka Srbije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9,84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3,85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05312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Izborno ponašaranje prema starosti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4104"/>
                <a:gridCol w="1650374"/>
                <a:gridCol w="1650374"/>
                <a:gridCol w="1650374"/>
                <a:gridCol w="1650374"/>
              </a:tblGrid>
              <a:tr h="37084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18-29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30-44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45-59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60+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Srbija pobedjuje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28,26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44,86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54,7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60,21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Socijalistička</a:t>
                      </a:r>
                      <a:r>
                        <a:rPr lang="en-US" sz="12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partije</a:t>
                      </a:r>
                      <a:r>
                        <a:rPr lang="en-US" sz="12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Srbije</a:t>
                      </a:r>
                      <a:r>
                        <a:rPr lang="en-US" sz="12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dirty="0" err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Jedinstvena</a:t>
                      </a:r>
                      <a:r>
                        <a:rPr lang="en-US" sz="12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Srbija</a:t>
                      </a:r>
                      <a:r>
                        <a:rPr lang="en-US" sz="12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2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Zeleni</a:t>
                      </a:r>
                      <a:r>
                        <a:rPr lang="en-US" sz="12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Srbije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15,22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3,74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5,98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17,28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Srpska radikalna stranka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17,39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13,08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1,71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4,71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Dosta je bilo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11,96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7,48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5,13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3,66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Za pravednu Srbiju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8,41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7,69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7,33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Savez za bolju Srbiju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FF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16,3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9,35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0,85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Dveri i Demokratska stranka Srbije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10,87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6,54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5,98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49507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060663" y="583167"/>
            <a:ext cx="8911687" cy="1280890"/>
          </a:xfrm>
        </p:spPr>
        <p:txBody>
          <a:bodyPr/>
          <a:lstStyle/>
          <a:p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Zaklju</a:t>
            </a:r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čci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589212" y="1446663"/>
            <a:ext cx="8915400" cy="4763068"/>
          </a:xfrm>
        </p:spPr>
        <p:txBody>
          <a:bodyPr>
            <a:normAutofit fontScale="92500" lnSpcReduction="10000"/>
          </a:bodyPr>
          <a:lstStyle/>
          <a:p>
            <a:r>
              <a:rPr lang="vi-VN" dirty="0" smtClean="0"/>
              <a:t>Istraživanje javnog stavova građana, tačnije onih koji su pratili izbornu kampanju govore prisutnosti podrške „opredeljnom“, odnosno navijačkom novinarstvu, bilo da je reč o promociji ili kritici stranka vlasti ili opozicije. Javno mnjenjenje očekuje, ali ne u tako izraženom procentu da mediji budu neko ko analizira, zapitkuje propituje i tako nudi informacije iz više izvora ostavljajući građaninu da se opredeli u tome šta je ispravno.</a:t>
            </a:r>
          </a:p>
          <a:p>
            <a:r>
              <a:rPr lang="vi-VN" dirty="0" smtClean="0"/>
              <a:t>Televizija je i dalje dominantan izvor informisanja. Za razliku od starijih i manje obrazovanih ispitanika, koji su se o izborima informisali iz „druge ruke“ preko TV, tačniije pre svega RTS i Pinka, B92 i TV Prva, mladi se informišu nešto više od ostalih preko interneta. Internet populacija ide korak dalje i informiše se iz „prve ruke“, putem internet prezentacija stranaka i partijske online dokumentacije. Što se tiče prisustva izbornim događajima, kao izvora informisanja, ono je zanemarivo.</a:t>
            </a:r>
          </a:p>
          <a:p>
            <a:r>
              <a:rPr lang="vi-VN" dirty="0" smtClean="0"/>
              <a:t>Sve ovo nas vodi ka zaključku da imamo lenju javnost, koja želi servirane informacije, odnosno infoemacije koje će, za pretpostaviti, da utvrde postojeće stavove o strankama.</a:t>
            </a:r>
          </a:p>
          <a:p>
            <a:r>
              <a:rPr lang="vi-VN" dirty="0" smtClean="0"/>
              <a:t>Radio televizija Pink je bila mediji čijim izveštavanje je statistički značajno bilo pozitivno ocenjeno od ispitanika koji su manjeg obrazovanja, veće starosti i neretko ispitanika koji žive u istočnoj i jugoističnoj Srbiji.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4943475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0" y="1241425"/>
            <a:ext cx="12192000" cy="3678238"/>
          </a:xfrm>
        </p:spPr>
        <p:txBody>
          <a:bodyPr/>
          <a:lstStyle/>
          <a:p>
            <a:pPr algn="ctr" eaLnBrk="1" hangingPunct="1">
              <a:buFont typeface="Wingdings 2" panose="05020102010507070707" pitchFamily="18" charset="2"/>
              <a:buNone/>
              <a:defRPr/>
            </a:pPr>
            <a:r>
              <a:rPr lang="sr-Latn-RS" sz="3200" b="1" dirty="0" smtClean="0">
                <a:solidFill>
                  <a:schemeClr val="bg1"/>
                </a:solidFill>
              </a:rPr>
              <a:t>Hvala na pažnji!</a:t>
            </a:r>
            <a:endParaRPr lang="en-US" sz="3200" b="1" dirty="0" smtClean="0">
              <a:solidFill>
                <a:schemeClr val="bg1"/>
              </a:solidFill>
            </a:endParaRPr>
          </a:p>
          <a:p>
            <a:pPr algn="ctr" eaLnBrk="1" hangingPunct="1">
              <a:buFont typeface="Wingdings 2" panose="05020102010507070707" pitchFamily="18" charset="2"/>
              <a:buNone/>
              <a:defRPr/>
            </a:pPr>
            <a:endParaRPr lang="sr-Latn-RS" sz="3200" b="1" dirty="0" smtClean="0">
              <a:solidFill>
                <a:schemeClr val="bg1"/>
              </a:solidFill>
            </a:endParaRPr>
          </a:p>
          <a:p>
            <a:pPr algn="ctr" eaLnBrk="1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sr-Latn-RS" sz="1400" b="1" dirty="0" smtClean="0">
                <a:solidFill>
                  <a:schemeClr val="accent3">
                    <a:lumMod val="75000"/>
                  </a:schemeClr>
                </a:solidFill>
                <a:hlinkClick r:id="rId2"/>
              </a:rPr>
              <a:t>www.birodi.rs</a:t>
            </a:r>
            <a:endParaRPr lang="en-US" sz="1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 eaLnBrk="1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1400" b="1" dirty="0" smtClean="0">
                <a:solidFill>
                  <a:schemeClr val="accent3">
                    <a:lumMod val="75000"/>
                  </a:schemeClr>
                </a:solidFill>
                <a:hlinkClick r:id="rId3"/>
              </a:rPr>
              <a:t>office@birodi.rs</a:t>
            </a:r>
            <a:r>
              <a:rPr lang="en-US" sz="14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endParaRPr lang="sr-Latn-RS" sz="1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 eaLnBrk="1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sr-Latn-RS" sz="1400" b="1" dirty="0" smtClean="0">
                <a:solidFill>
                  <a:schemeClr val="accent3">
                    <a:lumMod val="75000"/>
                  </a:schemeClr>
                </a:solidFill>
                <a:hlinkClick r:id="rId4"/>
              </a:rPr>
              <a:t>www.tvojstav.rs</a:t>
            </a:r>
            <a:r>
              <a:rPr lang="sr-Latn-RS" sz="14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endParaRPr lang="en-US" sz="1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pic>
        <p:nvPicPr>
          <p:cNvPr id="41988" name="Picture 3" descr="D:\My Documents\Downloads\birodi_min (1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4" t="4832" r="3438" b="2322"/>
          <a:stretch>
            <a:fillRect/>
          </a:stretch>
        </p:blipFill>
        <p:spPr bwMode="auto">
          <a:xfrm>
            <a:off x="5008563" y="5156200"/>
            <a:ext cx="2174875" cy="12033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531813" y="390525"/>
            <a:ext cx="11288712" cy="820738"/>
          </a:xfrm>
          <a:prstGeom prst="rect">
            <a:avLst/>
          </a:prstGeom>
        </p:spPr>
        <p:txBody>
          <a:bodyPr/>
          <a:lstStyle/>
          <a:p>
            <a:pPr marL="304800" indent="-304800" algn="ctr" eaLnBrk="1" fontAlgn="auto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defRPr/>
            </a:pPr>
            <a:r>
              <a:rPr lang="sr-Latn-RS" sz="2000" b="1">
                <a:solidFill>
                  <a:schemeClr val="bg1">
                    <a:lumMod val="75000"/>
                  </a:schemeClr>
                </a:solidFill>
                <a:latin typeface="+mj-lt"/>
                <a:cs typeface="Gotham Pro" pitchFamily="50" charset="0"/>
              </a:rPr>
              <a:t>IZBORI</a:t>
            </a:r>
            <a:r>
              <a:rPr lang="en-US" sz="2000" b="1">
                <a:solidFill>
                  <a:schemeClr val="bg1">
                    <a:lumMod val="75000"/>
                  </a:schemeClr>
                </a:solidFill>
                <a:latin typeface="Helvetica" pitchFamily="34" charset="0"/>
                <a:ea typeface="Gotham Pro" pitchFamily="50" charset="0"/>
              </a:rPr>
              <a:t> 2016                                                                                                </a:t>
            </a:r>
            <a:r>
              <a:rPr lang="sr-Latn-RS" sz="2000" b="1">
                <a:solidFill>
                  <a:schemeClr val="bg1">
                    <a:lumMod val="75000"/>
                  </a:schemeClr>
                </a:solidFill>
                <a:cs typeface="Gotham Pro" pitchFamily="50" charset="0"/>
              </a:rPr>
              <a:t>MONITORING</a:t>
            </a:r>
            <a:r>
              <a:rPr lang="en-US" sz="2000" b="1">
                <a:solidFill>
                  <a:schemeClr val="bg1">
                    <a:lumMod val="75000"/>
                  </a:schemeClr>
                </a:solidFill>
                <a:cs typeface="Gotham Pro" pitchFamily="50" charset="0"/>
              </a:rPr>
              <a:t> </a:t>
            </a:r>
            <a:r>
              <a:rPr lang="sr-Latn-RS" sz="2000" b="1">
                <a:solidFill>
                  <a:schemeClr val="bg1">
                    <a:lumMod val="75000"/>
                  </a:schemeClr>
                </a:solidFill>
                <a:cs typeface="Gotham Pro" pitchFamily="50" charset="0"/>
              </a:rPr>
              <a:t>MEDIJA</a:t>
            </a:r>
            <a:endParaRPr lang="en-US" sz="2000" b="1">
              <a:solidFill>
                <a:schemeClr val="bg1">
                  <a:lumMod val="75000"/>
                </a:schemeClr>
              </a:solidFill>
              <a:cs typeface="Gotham Pro" pitchFamily="50" charset="0"/>
            </a:endParaRPr>
          </a:p>
          <a:p>
            <a:pPr marL="304800" indent="-304800" eaLnBrk="1" fontAlgn="auto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defRPr/>
            </a:pPr>
            <a:endParaRPr lang="en-US" sz="2000" b="1" dirty="0">
              <a:solidFill>
                <a:schemeClr val="bg1">
                  <a:lumMod val="75000"/>
                </a:schemeClr>
              </a:solidFill>
              <a:latin typeface="+mj-lt"/>
              <a:cs typeface="Gotham Pro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86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1659" y="932670"/>
            <a:ext cx="10198484" cy="803564"/>
          </a:xfrm>
        </p:spPr>
        <p:txBody>
          <a:bodyPr>
            <a:normAutofit/>
          </a:bodyPr>
          <a:lstStyle/>
          <a:p>
            <a:r>
              <a:rPr lang="en-US" dirty="0" smtClean="0"/>
              <a:t>                                                                           </a:t>
            </a:r>
            <a:endParaRPr lang="af-ZA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677862" y="1413164"/>
          <a:ext cx="10849119" cy="50846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1634" y="251630"/>
            <a:ext cx="1227137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4293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677862" y="1302327"/>
          <a:ext cx="11015374" cy="5398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0964" y="499052"/>
            <a:ext cx="1625600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660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387927" y="1274618"/>
          <a:ext cx="11402291" cy="4767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8393" y="390995"/>
            <a:ext cx="1525588" cy="106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7516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677862" y="928255"/>
          <a:ext cx="10904537" cy="5527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4" descr="B92-logo-201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7749" y="56285"/>
            <a:ext cx="1177925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0365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677862" y="1163782"/>
          <a:ext cx="11237047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844"/>
          <a:stretch>
            <a:fillRect/>
          </a:stretch>
        </p:blipFill>
        <p:spPr bwMode="auto">
          <a:xfrm>
            <a:off x="9743204" y="348096"/>
            <a:ext cx="15811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8283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025" y="701675"/>
            <a:ext cx="11029950" cy="101441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                                              </a:t>
            </a:r>
            <a:r>
              <a:rPr lang="en-US" sz="3200" b="1" dirty="0" smtClean="0"/>
              <a:t>ZASTUPLJENOST  TEMA</a:t>
            </a:r>
            <a:endParaRPr lang="af-ZA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46113" y="2052638"/>
          <a:ext cx="10769600" cy="37385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346200"/>
                <a:gridCol w="1346200"/>
                <a:gridCol w="1346200"/>
                <a:gridCol w="1346200"/>
                <a:gridCol w="1346200"/>
                <a:gridCol w="1390122"/>
                <a:gridCol w="1302278"/>
              </a:tblGrid>
              <a:tr h="1188738">
                <a:tc>
                  <a:txBody>
                    <a:bodyPr/>
                    <a:lstStyle/>
                    <a:p>
                      <a:pPr algn="ctr"/>
                      <a:endParaRPr lang="af-ZA" sz="1800" i="1" dirty="0"/>
                    </a:p>
                  </a:txBody>
                  <a:tcPr marL="91436" marR="91436" marT="45721" marB="45721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f-ZA" sz="1800" i="1" dirty="0"/>
                    </a:p>
                  </a:txBody>
                  <a:tcPr marL="91436" marR="91436" marT="45721" marB="45721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af-ZA" sz="1800" i="1" dirty="0"/>
                    </a:p>
                  </a:txBody>
                  <a:tcPr marL="91436" marR="91436" marT="45721" marB="45721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af-ZA" sz="1800" i="1" dirty="0"/>
                    </a:p>
                  </a:txBody>
                  <a:tcPr marL="91436" marR="91436" marT="45721" marB="45721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af-ZA" sz="1800" i="1" dirty="0"/>
                    </a:p>
                  </a:txBody>
                  <a:tcPr marL="91436" marR="91436" marT="45721" marB="45721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RS" sz="1800" i="1" dirty="0" smtClean="0"/>
                    </a:p>
                    <a:p>
                      <a:pPr algn="ctr"/>
                      <a:endParaRPr lang="sr-Latn-RS" sz="1800" i="1" dirty="0" smtClean="0"/>
                    </a:p>
                    <a:p>
                      <a:pPr algn="ctr"/>
                      <a:endParaRPr lang="sr-Latn-RS" sz="1800" i="1" dirty="0" smtClean="0"/>
                    </a:p>
                    <a:p>
                      <a:pPr algn="ctr"/>
                      <a:r>
                        <a:rPr lang="sr-Latn-RS" sz="1800" i="1" dirty="0" smtClean="0"/>
                        <a:t> </a:t>
                      </a:r>
                      <a:endParaRPr lang="af-ZA" sz="1800" i="1" dirty="0"/>
                    </a:p>
                  </a:txBody>
                  <a:tcPr marL="91436" marR="91436" marT="45721" marB="45721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af-ZA" sz="1800" i="1" dirty="0"/>
                    </a:p>
                  </a:txBody>
                  <a:tcPr marL="91436" marR="91436" marT="45721" marB="45721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af-ZA" sz="1800" i="1" dirty="0"/>
                    </a:p>
                  </a:txBody>
                  <a:tcPr marL="91436" marR="91436" marT="45721" marB="45721" anchor="ctr">
                    <a:solidFill>
                      <a:schemeClr val="bg1"/>
                    </a:solidFill>
                  </a:tcPr>
                </a:tc>
              </a:tr>
              <a:tr h="849941">
                <a:tc>
                  <a:txBody>
                    <a:bodyPr/>
                    <a:lstStyle/>
                    <a:p>
                      <a:pPr algn="ctr"/>
                      <a:r>
                        <a:rPr lang="sr-Latn-R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Izborne teme</a:t>
                      </a:r>
                    </a:p>
                    <a:p>
                      <a:pPr algn="ctr"/>
                      <a:r>
                        <a:rPr lang="sr-Latn-R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28,3%</a:t>
                      </a:r>
                      <a:endParaRPr lang="af-ZA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45721" marB="45721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Izborne teme</a:t>
                      </a:r>
                    </a:p>
                    <a:p>
                      <a:pPr algn="ctr"/>
                      <a:r>
                        <a:rPr lang="sr-Latn-R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33,9%</a:t>
                      </a:r>
                      <a:endParaRPr lang="af-ZA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45721" marB="45721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Izborne teme</a:t>
                      </a:r>
                    </a:p>
                    <a:p>
                      <a:pPr algn="ctr"/>
                      <a:r>
                        <a:rPr lang="sr-Latn-R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18,4%</a:t>
                      </a:r>
                      <a:endParaRPr lang="af-ZA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45721" marB="457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Suočavanje sa prošlošću</a:t>
                      </a:r>
                      <a:r>
                        <a:rPr lang="sr-Latn-R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sr-Latn-R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41,8%</a:t>
                      </a:r>
                      <a:endParaRPr lang="af-ZA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45721" marB="457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Kritika Vlade</a:t>
                      </a:r>
                    </a:p>
                    <a:p>
                      <a:pPr algn="ctr"/>
                      <a:r>
                        <a:rPr lang="sr-Latn-R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31,3%</a:t>
                      </a:r>
                      <a:endParaRPr lang="af-ZA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45721" marB="457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Kritika Vlade</a:t>
                      </a:r>
                    </a:p>
                    <a:p>
                      <a:pPr algn="ctr"/>
                      <a:r>
                        <a:rPr lang="sr-Latn-R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26,9%</a:t>
                      </a:r>
                      <a:endParaRPr lang="af-ZA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af-ZA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45721" marB="45721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Izborne teme</a:t>
                      </a:r>
                    </a:p>
                    <a:p>
                      <a:pPr algn="ctr"/>
                      <a:r>
                        <a:rPr lang="sr-Latn-R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34,6%</a:t>
                      </a:r>
                      <a:endParaRPr lang="af-ZA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45721" marB="45721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Ekonomija, privreda</a:t>
                      </a:r>
                    </a:p>
                    <a:p>
                      <a:pPr algn="ctr"/>
                      <a:r>
                        <a:rPr lang="sr-Latn-R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18%</a:t>
                      </a:r>
                      <a:endParaRPr lang="af-ZA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45721" marB="45721" anchor="ctr"/>
                </a:tc>
              </a:tr>
              <a:tr h="849941">
                <a:tc>
                  <a:txBody>
                    <a:bodyPr/>
                    <a:lstStyle/>
                    <a:p>
                      <a:pPr algn="ctr"/>
                      <a:r>
                        <a:rPr lang="sr-Latn-R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Kritika prethodnih režima</a:t>
                      </a:r>
                    </a:p>
                    <a:p>
                      <a:pPr algn="ctr"/>
                      <a:r>
                        <a:rPr lang="sr-Latn-R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16,5%</a:t>
                      </a:r>
                      <a:endParaRPr lang="af-ZA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45721" marB="457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Kritika Vlade</a:t>
                      </a:r>
                    </a:p>
                    <a:p>
                      <a:pPr algn="ctr"/>
                      <a:r>
                        <a:rPr lang="sr-Latn-R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21,6%</a:t>
                      </a:r>
                      <a:endParaRPr lang="af-ZA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45721" marB="457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Siromaštvo i nezaposlenost</a:t>
                      </a:r>
                    </a:p>
                    <a:p>
                      <a:pPr algn="ctr"/>
                      <a:r>
                        <a:rPr lang="sr-Latn-R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13,2%</a:t>
                      </a:r>
                      <a:endParaRPr lang="af-ZA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45721" marB="457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Kritika Vlade</a:t>
                      </a:r>
                    </a:p>
                    <a:p>
                      <a:pPr algn="ctr"/>
                      <a:r>
                        <a:rPr lang="sr-Latn-R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12,1%</a:t>
                      </a:r>
                      <a:endParaRPr lang="af-ZA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45721" marB="45721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Izborne teme</a:t>
                      </a:r>
                    </a:p>
                    <a:p>
                      <a:pPr algn="ctr"/>
                      <a:r>
                        <a:rPr lang="sr-Latn-R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31,3%</a:t>
                      </a:r>
                      <a:endParaRPr lang="af-ZA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45721" marB="45721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Izborne teme</a:t>
                      </a:r>
                    </a:p>
                    <a:p>
                      <a:pPr algn="ctr"/>
                      <a:r>
                        <a:rPr lang="sr-Latn-R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17,8%</a:t>
                      </a:r>
                      <a:endParaRPr lang="af-ZA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45721" marB="457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Decentralizacija</a:t>
                      </a:r>
                    </a:p>
                    <a:p>
                      <a:pPr algn="ctr"/>
                      <a:r>
                        <a:rPr lang="sr-Latn-R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15,4%</a:t>
                      </a:r>
                      <a:endParaRPr lang="af-ZA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45721" marB="457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Nacionalni interes</a:t>
                      </a:r>
                    </a:p>
                    <a:p>
                      <a:pPr algn="ctr"/>
                      <a:r>
                        <a:rPr lang="sr-Latn-R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12%</a:t>
                      </a:r>
                      <a:endParaRPr lang="af-ZA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45721" marB="45721" anchor="ctr"/>
                </a:tc>
              </a:tr>
              <a:tr h="849941">
                <a:tc>
                  <a:txBody>
                    <a:bodyPr/>
                    <a:lstStyle/>
                    <a:p>
                      <a:pPr algn="ctr"/>
                      <a:r>
                        <a:rPr lang="sr-Latn-R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Stari, penzioneri</a:t>
                      </a:r>
                    </a:p>
                    <a:p>
                      <a:pPr algn="ctr"/>
                      <a:r>
                        <a:rPr lang="sr-Latn-R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7,9%</a:t>
                      </a:r>
                      <a:endParaRPr lang="af-ZA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45721" marB="45721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Stari, penzioneri</a:t>
                      </a:r>
                    </a:p>
                    <a:p>
                      <a:pPr algn="ctr"/>
                      <a:r>
                        <a:rPr lang="sr-Latn-R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6,4%</a:t>
                      </a:r>
                      <a:endParaRPr lang="af-ZA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45721" marB="457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Ekonomija, privreda</a:t>
                      </a:r>
                    </a:p>
                    <a:p>
                      <a:pPr algn="ctr"/>
                      <a:r>
                        <a:rPr lang="sr-Latn-R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6,6%</a:t>
                      </a:r>
                      <a:endParaRPr lang="af-ZA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45721" marB="45721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Izborne teme</a:t>
                      </a:r>
                    </a:p>
                    <a:p>
                      <a:pPr algn="ctr"/>
                      <a:r>
                        <a:rPr lang="sr-Latn-R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10,4%</a:t>
                      </a:r>
                      <a:endParaRPr lang="af-ZA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af-ZA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45721" marB="457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Radnici, protesti</a:t>
                      </a:r>
                    </a:p>
                    <a:p>
                      <a:pPr algn="ctr"/>
                      <a:r>
                        <a:rPr lang="sr-Latn-R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12,5%</a:t>
                      </a:r>
                      <a:endParaRPr lang="af-ZA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45721" marB="457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Vladavina prava,</a:t>
                      </a:r>
                      <a:r>
                        <a:rPr lang="sr-Latn-R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demokratija</a:t>
                      </a:r>
                    </a:p>
                    <a:p>
                      <a:pPr algn="ctr"/>
                      <a:r>
                        <a:rPr lang="sr-Latn-R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11,2%</a:t>
                      </a:r>
                      <a:endParaRPr lang="af-ZA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45721" marB="457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Korupcija,</a:t>
                      </a:r>
                      <a:r>
                        <a:rPr lang="sr-Latn-R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kriminal</a:t>
                      </a:r>
                    </a:p>
                    <a:p>
                      <a:pPr algn="ctr"/>
                      <a:r>
                        <a:rPr lang="sr-Latn-R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11,5%</a:t>
                      </a:r>
                      <a:endParaRPr lang="af-ZA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45721" marB="45721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Izborne teme</a:t>
                      </a:r>
                    </a:p>
                    <a:p>
                      <a:pPr algn="ctr"/>
                      <a:r>
                        <a:rPr lang="sr-Latn-R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12%</a:t>
                      </a:r>
                      <a:endParaRPr lang="af-ZA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45721" marB="45721" anchor="ctr"/>
                </a:tc>
              </a:tr>
            </a:tbl>
          </a:graphicData>
        </a:graphic>
      </p:graphicFrame>
      <p:pic>
        <p:nvPicPr>
          <p:cNvPr id="41010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25" r="12466"/>
          <a:stretch>
            <a:fillRect/>
          </a:stretch>
        </p:blipFill>
        <p:spPr bwMode="auto">
          <a:xfrm>
            <a:off x="6080125" y="2205038"/>
            <a:ext cx="121920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1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405063"/>
            <a:ext cx="1344613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2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2270125"/>
            <a:ext cx="1303338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3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33" t="29868" r="22571" b="35236"/>
          <a:stretch>
            <a:fillRect/>
          </a:stretch>
        </p:blipFill>
        <p:spPr bwMode="auto">
          <a:xfrm>
            <a:off x="4708525" y="2471738"/>
            <a:ext cx="1274763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4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613" y="2339975"/>
            <a:ext cx="1287462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5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775" y="2225675"/>
            <a:ext cx="1293813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6" name="Picture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2190750"/>
            <a:ext cx="1325563" cy="98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7" name="Picture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7450" y="2308225"/>
            <a:ext cx="133985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374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Izborno-medijska</a:t>
            </a:r>
            <a:r>
              <a:rPr lang="en-US" dirty="0" smtClean="0"/>
              <a:t> </a:t>
            </a:r>
            <a:r>
              <a:rPr lang="en-US" dirty="0" err="1" smtClean="0"/>
              <a:t>kultura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5646230"/>
              </p:ext>
            </p:extLst>
          </p:nvPr>
        </p:nvGraphicFramePr>
        <p:xfrm>
          <a:off x="838198" y="1825623"/>
          <a:ext cx="10211874" cy="4265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5937"/>
                <a:gridCol w="5105937"/>
              </a:tblGrid>
              <a:tr h="545046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Procenat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saglasnosti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4504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Predstavljanje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strančkih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programa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funkcionera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65,3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4504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Promociju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onog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sto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su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uradlile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stranke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koje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su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do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izbora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bile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na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vlasti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62,3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4504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Analizu onog sto su uradile stranke koje su do izbora bile na vlasti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68,5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4504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Promovisanje stranaka koje rade u interesu gradjana i javnog interesa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66,9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4504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Analiza i preispitivanje onoga što stranke obećavale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64,8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4504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Da pitaju ono što bih ja pitao stranke/liste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</a:rPr>
                        <a:t>64,5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431489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286</TotalTime>
  <Words>1502</Words>
  <Application>Microsoft Office PowerPoint</Application>
  <PresentationFormat>Widescreen</PresentationFormat>
  <Paragraphs>692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7" baseType="lpstr">
      <vt:lpstr>Arial</vt:lpstr>
      <vt:lpstr>Calibri</vt:lpstr>
      <vt:lpstr>Century Gothic</vt:lpstr>
      <vt:lpstr>Garamond</vt:lpstr>
      <vt:lpstr>Gill Sans MT</vt:lpstr>
      <vt:lpstr>Gotham Pro</vt:lpstr>
      <vt:lpstr>Helvetica</vt:lpstr>
      <vt:lpstr>Tahoma</vt:lpstr>
      <vt:lpstr>Times New Roman</vt:lpstr>
      <vt:lpstr>Wingdings 2</vt:lpstr>
      <vt:lpstr>Wingdings 3</vt:lpstr>
      <vt:lpstr>Wisp</vt:lpstr>
      <vt:lpstr>         Monitoring           medija</vt:lpstr>
      <vt:lpstr>Metodologija </vt:lpstr>
      <vt:lpstr>                                                                           </vt:lpstr>
      <vt:lpstr>PowerPoint Presentation</vt:lpstr>
      <vt:lpstr>PowerPoint Presentation</vt:lpstr>
      <vt:lpstr>PowerPoint Presentation</vt:lpstr>
      <vt:lpstr>PowerPoint Presentation</vt:lpstr>
      <vt:lpstr>                                              ZASTUPLJENOST  TEMA</vt:lpstr>
      <vt:lpstr>Izborno-medijska kultura</vt:lpstr>
      <vt:lpstr>PowerPoint Presentation</vt:lpstr>
      <vt:lpstr>Izborno informisanje u zavisnosti od starosti</vt:lpstr>
      <vt:lpstr>Izborno informisanje u zavisnosti od obrazovanja</vt:lpstr>
      <vt:lpstr>Stav o pomoći televizija u sagledavanju pozitivnih i negativnih strana programa izbornih lista </vt:lpstr>
      <vt:lpstr>Stav o pomoći televizija u sagledavanju pozitivnih i negativnih strana programa izbornih lista </vt:lpstr>
      <vt:lpstr>Stav o adekvastnosti vremena koje su stranke imale na raspolaganju da predstave ono što žele.</vt:lpstr>
      <vt:lpstr>Relevantnost tema na posmatranim televizijama </vt:lpstr>
      <vt:lpstr>Relevantnost tema </vt:lpstr>
      <vt:lpstr>Stav da li televizije pitaju političare ono sto bi ih oni pitali </vt:lpstr>
      <vt:lpstr>Koja televizija je vodila kampanju protiv vlasti</vt:lpstr>
      <vt:lpstr>Koja televizija je vodila kampanju protiv opozicije</vt:lpstr>
      <vt:lpstr>Izborno ponašanje</vt:lpstr>
      <vt:lpstr>Izborno ponašanje prema nivou obrazovanju</vt:lpstr>
      <vt:lpstr>Izborno ponašaranje prema starosti</vt:lpstr>
      <vt:lpstr>Zaključci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BIRODI2</dc:creator>
  <cp:lastModifiedBy>Snezana</cp:lastModifiedBy>
  <cp:revision>25</cp:revision>
  <cp:lastPrinted>2016-06-14T16:45:14Z</cp:lastPrinted>
  <dcterms:created xsi:type="dcterms:W3CDTF">2016-06-14T14:52:39Z</dcterms:created>
  <dcterms:modified xsi:type="dcterms:W3CDTF">2016-06-15T12:31:57Z</dcterms:modified>
</cp:coreProperties>
</file>