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01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5" r:id="rId3"/>
    <p:sldId id="276" r:id="rId4"/>
    <p:sldId id="277" r:id="rId5"/>
    <p:sldId id="257" r:id="rId6"/>
    <p:sldId id="261" r:id="rId7"/>
    <p:sldId id="266" r:id="rId8"/>
    <p:sldId id="268" r:id="rId9"/>
    <p:sldId id="267" r:id="rId10"/>
    <p:sldId id="269" r:id="rId11"/>
    <p:sldId id="270" r:id="rId12"/>
    <p:sldId id="278" r:id="rId13"/>
  </p:sldIdLst>
  <p:sldSz cx="12192000" cy="6858000"/>
  <p:notesSz cx="7053263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62" autoAdjust="0"/>
    <p:restoredTop sz="94660"/>
  </p:normalViewPr>
  <p:slideViewPr>
    <p:cSldViewPr snapToGrid="0">
      <p:cViewPr varScale="1">
        <p:scale>
          <a:sx n="74" d="100"/>
          <a:sy n="74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efan\Downloads\169-rezultati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'169-rezultati'!$A$13:$A$21</c:f>
              <c:strCache>
                <c:ptCount val="9"/>
                <c:pt idx="0">
                  <c:v>Danas je sve u takvom neredu, da niko više ne zna ko govori istinu </c:v>
                </c:pt>
                <c:pt idx="1">
                  <c:v>Kada čovek razmišlja o svojoj buducnosti u Srbiji, može biti optimista</c:v>
                </c:pt>
                <c:pt idx="2">
                  <c:v>Kada se osvrnem na ono što se dešavalo u proteklih godinu dana, postajem vrlo nesiguran i nervozan</c:v>
                </c:pt>
                <c:pt idx="3">
                  <c:v>Moralni principi danas nemaju nikakvu vrednost</c:v>
                </c:pt>
                <c:pt idx="4">
                  <c:v>Najveći broj ljudi nema potrebnu ozbiljnost i odgovornost </c:v>
                </c:pt>
                <c:pt idx="5">
                  <c:v>Ranije su ljudi bili bolji, pošto je svako želeo nešto korisno/konstruktivno da uradi</c:v>
                </c:pt>
                <c:pt idx="6">
                  <c:v>Svako je sebi najbliži</c:v>
                </c:pt>
                <c:pt idx="7">
                  <c:v>Svako ko je danas zaposlen ne mora da misli na sutrasnjicu</c:v>
                </c:pt>
                <c:pt idx="8">
                  <c:v>U životu je najbitnije ne biti poražen</c:v>
                </c:pt>
              </c:strCache>
            </c:strRef>
          </c:cat>
          <c:val>
            <c:numRef>
              <c:f>'169-rezultati'!$B$13:$B$21</c:f>
              <c:numCache>
                <c:formatCode>General</c:formatCode>
                <c:ptCount val="9"/>
                <c:pt idx="0">
                  <c:v>77.5</c:v>
                </c:pt>
                <c:pt idx="1">
                  <c:v>47.1</c:v>
                </c:pt>
                <c:pt idx="2">
                  <c:v>55.6</c:v>
                </c:pt>
                <c:pt idx="3">
                  <c:v>63.1</c:v>
                </c:pt>
                <c:pt idx="4">
                  <c:v>73</c:v>
                </c:pt>
                <c:pt idx="5">
                  <c:v>75.400000000000006</c:v>
                </c:pt>
                <c:pt idx="6">
                  <c:v>74.3</c:v>
                </c:pt>
                <c:pt idx="7">
                  <c:v>10.4</c:v>
                </c:pt>
                <c:pt idx="8">
                  <c:v>59.5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596859760"/>
        <c:axId val="-596856496"/>
      </c:barChart>
      <c:catAx>
        <c:axId val="-5968597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700" baseline="0"/>
            </a:pPr>
            <a:endParaRPr lang="en-US"/>
          </a:p>
        </c:txPr>
        <c:crossAx val="-596856496"/>
        <c:crosses val="autoZero"/>
        <c:auto val="1"/>
        <c:lblAlgn val="ctr"/>
        <c:lblOffset val="100"/>
        <c:noMultiLvlLbl val="0"/>
      </c:catAx>
      <c:valAx>
        <c:axId val="-5968564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5968597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B98CE0-C457-4299-8EBF-923AE0C6E240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902EDC-AF19-4411-A94A-FE7AEC3D28CE}">
      <dgm:prSet phldrT="[Text]"/>
      <dgm:spPr/>
      <dgm:t>
        <a:bodyPr/>
        <a:lstStyle/>
        <a:p>
          <a:r>
            <a:rPr lang="sr-Latn-RS" dirty="0" smtClean="0"/>
            <a:t>Legitimitet</a:t>
          </a:r>
          <a:endParaRPr lang="en-US" dirty="0"/>
        </a:p>
      </dgm:t>
    </dgm:pt>
    <dgm:pt modelId="{BA19BF88-A09A-4FB3-AB0B-31FD2A914779}" type="parTrans" cxnId="{E37F6693-3317-436D-AABE-4A03944613B5}">
      <dgm:prSet/>
      <dgm:spPr/>
      <dgm:t>
        <a:bodyPr/>
        <a:lstStyle/>
        <a:p>
          <a:endParaRPr lang="en-US"/>
        </a:p>
      </dgm:t>
    </dgm:pt>
    <dgm:pt modelId="{38E37216-EF83-453E-B317-8FB556CFAA18}" type="sibTrans" cxnId="{E37F6693-3317-436D-AABE-4A03944613B5}">
      <dgm:prSet/>
      <dgm:spPr/>
      <dgm:t>
        <a:bodyPr/>
        <a:lstStyle/>
        <a:p>
          <a:endParaRPr lang="en-US"/>
        </a:p>
      </dgm:t>
    </dgm:pt>
    <dgm:pt modelId="{676C3B4A-DBB2-4788-821D-F5AC1A8DE77A}">
      <dgm:prSet phldrT="[Text]"/>
      <dgm:spPr/>
      <dgm:t>
        <a:bodyPr/>
        <a:lstStyle/>
        <a:p>
          <a:r>
            <a:rPr lang="sr-Latn-RS" dirty="0" smtClean="0"/>
            <a:t>Legalitet</a:t>
          </a:r>
          <a:endParaRPr lang="en-US" dirty="0"/>
        </a:p>
      </dgm:t>
    </dgm:pt>
    <dgm:pt modelId="{1060B86B-8A3A-49D2-A691-A1385EB3205C}" type="sibTrans" cxnId="{5C97474D-0CCE-474D-9F22-6F59CA5B7449}">
      <dgm:prSet/>
      <dgm:spPr/>
      <dgm:t>
        <a:bodyPr/>
        <a:lstStyle/>
        <a:p>
          <a:endParaRPr lang="en-US"/>
        </a:p>
      </dgm:t>
    </dgm:pt>
    <dgm:pt modelId="{91384894-7CA3-4B27-8CA5-DF6AA7D4256C}" type="parTrans" cxnId="{5C97474D-0CCE-474D-9F22-6F59CA5B7449}">
      <dgm:prSet/>
      <dgm:spPr/>
      <dgm:t>
        <a:bodyPr/>
        <a:lstStyle/>
        <a:p>
          <a:endParaRPr lang="en-US"/>
        </a:p>
      </dgm:t>
    </dgm:pt>
    <dgm:pt modelId="{529DC373-E126-4D8E-9FF1-779EAF2D3ACF}" type="pres">
      <dgm:prSet presAssocID="{20B98CE0-C457-4299-8EBF-923AE0C6E24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257E0AD-AB78-4031-AAD4-DD795BDBAD4A}" type="pres">
      <dgm:prSet presAssocID="{676C3B4A-DBB2-4788-821D-F5AC1A8DE77A}" presName="node" presStyleLbl="node1" presStyleIdx="0" presStyleCnt="2" custAng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33C38A-C7DE-4F6F-ACC3-833DA5A00504}" type="pres">
      <dgm:prSet presAssocID="{1060B86B-8A3A-49D2-A691-A1385EB3205C}" presName="sibTrans" presStyleLbl="sibTrans2D1" presStyleIdx="0" presStyleCnt="2"/>
      <dgm:spPr/>
      <dgm:t>
        <a:bodyPr/>
        <a:lstStyle/>
        <a:p>
          <a:endParaRPr lang="en-US"/>
        </a:p>
      </dgm:t>
    </dgm:pt>
    <dgm:pt modelId="{27F4FCB4-D14D-4E42-9D03-7A70ECDBCC76}" type="pres">
      <dgm:prSet presAssocID="{1060B86B-8A3A-49D2-A691-A1385EB3205C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88ECE8D4-38EA-46DE-8EAD-B2572D50636D}" type="pres">
      <dgm:prSet presAssocID="{1C902EDC-AF19-4411-A94A-FE7AEC3D28CE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0B936A-3F69-4577-867E-4F678F033AC9}" type="pres">
      <dgm:prSet presAssocID="{38E37216-EF83-453E-B317-8FB556CFAA18}" presName="sibTrans" presStyleLbl="sibTrans2D1" presStyleIdx="1" presStyleCnt="2"/>
      <dgm:spPr/>
      <dgm:t>
        <a:bodyPr/>
        <a:lstStyle/>
        <a:p>
          <a:endParaRPr lang="en-US"/>
        </a:p>
      </dgm:t>
    </dgm:pt>
    <dgm:pt modelId="{95F220D8-2F55-499B-A2AC-8B5B8B554008}" type="pres">
      <dgm:prSet presAssocID="{38E37216-EF83-453E-B317-8FB556CFAA18}" presName="connectorText" presStyleLbl="sibTrans2D1" presStyleIdx="1" presStyleCnt="2"/>
      <dgm:spPr/>
      <dgm:t>
        <a:bodyPr/>
        <a:lstStyle/>
        <a:p>
          <a:endParaRPr lang="en-US"/>
        </a:p>
      </dgm:t>
    </dgm:pt>
  </dgm:ptLst>
  <dgm:cxnLst>
    <dgm:cxn modelId="{0AC0B30E-C602-4B32-98EC-6DF6C6109593}" type="presOf" srcId="{1060B86B-8A3A-49D2-A691-A1385EB3205C}" destId="{27F4FCB4-D14D-4E42-9D03-7A70ECDBCC76}" srcOrd="1" destOrd="0" presId="urn:microsoft.com/office/officeart/2005/8/layout/cycle7"/>
    <dgm:cxn modelId="{5C97474D-0CCE-474D-9F22-6F59CA5B7449}" srcId="{20B98CE0-C457-4299-8EBF-923AE0C6E240}" destId="{676C3B4A-DBB2-4788-821D-F5AC1A8DE77A}" srcOrd="0" destOrd="0" parTransId="{91384894-7CA3-4B27-8CA5-DF6AA7D4256C}" sibTransId="{1060B86B-8A3A-49D2-A691-A1385EB3205C}"/>
    <dgm:cxn modelId="{D3854059-2C19-49B5-98A7-E44A46188FEB}" type="presOf" srcId="{1C902EDC-AF19-4411-A94A-FE7AEC3D28CE}" destId="{88ECE8D4-38EA-46DE-8EAD-B2572D50636D}" srcOrd="0" destOrd="0" presId="urn:microsoft.com/office/officeart/2005/8/layout/cycle7"/>
    <dgm:cxn modelId="{5B61C6CC-7431-40F1-BC2E-920401A88FAF}" type="presOf" srcId="{38E37216-EF83-453E-B317-8FB556CFAA18}" destId="{95F220D8-2F55-499B-A2AC-8B5B8B554008}" srcOrd="1" destOrd="0" presId="urn:microsoft.com/office/officeart/2005/8/layout/cycle7"/>
    <dgm:cxn modelId="{BF9223E0-A1B4-4C97-B272-3E0486ADC6C4}" type="presOf" srcId="{38E37216-EF83-453E-B317-8FB556CFAA18}" destId="{A70B936A-3F69-4577-867E-4F678F033AC9}" srcOrd="0" destOrd="0" presId="urn:microsoft.com/office/officeart/2005/8/layout/cycle7"/>
    <dgm:cxn modelId="{65283D88-70B6-4134-8BD2-72D5F45E991B}" type="presOf" srcId="{20B98CE0-C457-4299-8EBF-923AE0C6E240}" destId="{529DC373-E126-4D8E-9FF1-779EAF2D3ACF}" srcOrd="0" destOrd="0" presId="urn:microsoft.com/office/officeart/2005/8/layout/cycle7"/>
    <dgm:cxn modelId="{CB20DEE9-269C-4CDF-A892-5DDE874873A9}" type="presOf" srcId="{1060B86B-8A3A-49D2-A691-A1385EB3205C}" destId="{9333C38A-C7DE-4F6F-ACC3-833DA5A00504}" srcOrd="0" destOrd="0" presId="urn:microsoft.com/office/officeart/2005/8/layout/cycle7"/>
    <dgm:cxn modelId="{E37F6693-3317-436D-AABE-4A03944613B5}" srcId="{20B98CE0-C457-4299-8EBF-923AE0C6E240}" destId="{1C902EDC-AF19-4411-A94A-FE7AEC3D28CE}" srcOrd="1" destOrd="0" parTransId="{BA19BF88-A09A-4FB3-AB0B-31FD2A914779}" sibTransId="{38E37216-EF83-453E-B317-8FB556CFAA18}"/>
    <dgm:cxn modelId="{96D2AB8E-B92A-40E0-ADD7-ED79DA38B4E4}" type="presOf" srcId="{676C3B4A-DBB2-4788-821D-F5AC1A8DE77A}" destId="{1257E0AD-AB78-4031-AAD4-DD795BDBAD4A}" srcOrd="0" destOrd="0" presId="urn:microsoft.com/office/officeart/2005/8/layout/cycle7"/>
    <dgm:cxn modelId="{FC1E06E4-5CAF-4727-8D96-5CD98D5A7B2B}" type="presParOf" srcId="{529DC373-E126-4D8E-9FF1-779EAF2D3ACF}" destId="{1257E0AD-AB78-4031-AAD4-DD795BDBAD4A}" srcOrd="0" destOrd="0" presId="urn:microsoft.com/office/officeart/2005/8/layout/cycle7"/>
    <dgm:cxn modelId="{6D202E6B-BF53-4998-AF62-91DFC154B149}" type="presParOf" srcId="{529DC373-E126-4D8E-9FF1-779EAF2D3ACF}" destId="{9333C38A-C7DE-4F6F-ACC3-833DA5A00504}" srcOrd="1" destOrd="0" presId="urn:microsoft.com/office/officeart/2005/8/layout/cycle7"/>
    <dgm:cxn modelId="{D16E057E-8966-489D-8376-E217FF34D9E8}" type="presParOf" srcId="{9333C38A-C7DE-4F6F-ACC3-833DA5A00504}" destId="{27F4FCB4-D14D-4E42-9D03-7A70ECDBCC76}" srcOrd="0" destOrd="0" presId="urn:microsoft.com/office/officeart/2005/8/layout/cycle7"/>
    <dgm:cxn modelId="{B9808E0B-4F75-4E54-BB35-7467B55CC5EB}" type="presParOf" srcId="{529DC373-E126-4D8E-9FF1-779EAF2D3ACF}" destId="{88ECE8D4-38EA-46DE-8EAD-B2572D50636D}" srcOrd="2" destOrd="0" presId="urn:microsoft.com/office/officeart/2005/8/layout/cycle7"/>
    <dgm:cxn modelId="{DD3382E9-B060-4EA8-A529-FC186823A778}" type="presParOf" srcId="{529DC373-E126-4D8E-9FF1-779EAF2D3ACF}" destId="{A70B936A-3F69-4577-867E-4F678F033AC9}" srcOrd="3" destOrd="0" presId="urn:microsoft.com/office/officeart/2005/8/layout/cycle7"/>
    <dgm:cxn modelId="{D70230A7-D1FD-42C7-A225-729D90031A78}" type="presParOf" srcId="{A70B936A-3F69-4577-867E-4F678F033AC9}" destId="{95F220D8-2F55-499B-A2AC-8B5B8B554008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CE9C3E-F6E0-41B6-8E65-7457118150EF}" type="doc">
      <dgm:prSet loTypeId="urn:microsoft.com/office/officeart/2005/8/layout/radial4" loCatId="relationship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A96259F-F618-4446-9F3C-73A81EAC2321}">
      <dgm:prSet phldrT="[Text]"/>
      <dgm:spPr/>
      <dgm:t>
        <a:bodyPr/>
        <a:lstStyle/>
        <a:p>
          <a:r>
            <a:rPr lang="en-US" dirty="0" err="1" smtClean="0"/>
            <a:t>Integrist</a:t>
          </a:r>
          <a:endParaRPr lang="sr-Latn-RS" dirty="0" smtClean="0"/>
        </a:p>
        <a:p>
          <a:r>
            <a:rPr lang="sr-Latn-RS" dirty="0" smtClean="0"/>
            <a:t>predstavka</a:t>
          </a:r>
          <a:r>
            <a:rPr lang="en-US" dirty="0" smtClean="0"/>
            <a:t> </a:t>
          </a:r>
          <a:endParaRPr lang="en-US" dirty="0"/>
        </a:p>
      </dgm:t>
    </dgm:pt>
    <dgm:pt modelId="{AE92A3EE-5BFE-4C30-A9AB-30B62DBC6BCF}" type="parTrans" cxnId="{061502F1-288E-43CD-B89F-0120CD5DA14D}">
      <dgm:prSet/>
      <dgm:spPr/>
      <dgm:t>
        <a:bodyPr/>
        <a:lstStyle/>
        <a:p>
          <a:endParaRPr lang="en-US"/>
        </a:p>
      </dgm:t>
    </dgm:pt>
    <dgm:pt modelId="{63EB5F21-1B81-4F44-B11C-8503B795C48E}" type="sibTrans" cxnId="{061502F1-288E-43CD-B89F-0120CD5DA14D}">
      <dgm:prSet/>
      <dgm:spPr/>
      <dgm:t>
        <a:bodyPr/>
        <a:lstStyle/>
        <a:p>
          <a:endParaRPr lang="en-US"/>
        </a:p>
      </dgm:t>
    </dgm:pt>
    <dgm:pt modelId="{D05FBAEF-EE77-4621-8F21-4C94056CB8B1}">
      <dgm:prSet phldrT="[Text]"/>
      <dgm:spPr/>
      <dgm:t>
        <a:bodyPr/>
        <a:lstStyle/>
        <a:p>
          <a:r>
            <a:rPr lang="sr-Latn-RS" dirty="0" smtClean="0"/>
            <a:t>Gradskom/opštinskom veću ili skupštini</a:t>
          </a:r>
          <a:endParaRPr lang="en-US" dirty="0"/>
        </a:p>
      </dgm:t>
    </dgm:pt>
    <dgm:pt modelId="{7F4627A8-CF8C-4EDB-92BD-E6CC29BDF0E5}" type="parTrans" cxnId="{E58EC2BB-1635-451B-8B89-2707ACAB6100}">
      <dgm:prSet/>
      <dgm:spPr/>
      <dgm:t>
        <a:bodyPr/>
        <a:lstStyle/>
        <a:p>
          <a:endParaRPr lang="en-US"/>
        </a:p>
      </dgm:t>
    </dgm:pt>
    <dgm:pt modelId="{1909101A-80BD-47F7-B85A-9D9F67B936AC}" type="sibTrans" cxnId="{E58EC2BB-1635-451B-8B89-2707ACAB6100}">
      <dgm:prSet/>
      <dgm:spPr/>
      <dgm:t>
        <a:bodyPr/>
        <a:lstStyle/>
        <a:p>
          <a:endParaRPr lang="en-US"/>
        </a:p>
      </dgm:t>
    </dgm:pt>
    <dgm:pt modelId="{CF6A7730-19D3-4C48-973A-C054B6088727}">
      <dgm:prSet phldrT="[Text]" custT="1"/>
      <dgm:spPr/>
      <dgm:t>
        <a:bodyPr/>
        <a:lstStyle/>
        <a:p>
          <a:r>
            <a:rPr lang="sr-Latn-RS" sz="1400" dirty="0" smtClean="0"/>
            <a:t>Lokalnom antikorupcijskom forumu/Lokalnom koordinatoru za integritet/Ombusmanu</a:t>
          </a:r>
          <a:endParaRPr lang="en-US" sz="1400" dirty="0"/>
        </a:p>
      </dgm:t>
    </dgm:pt>
    <dgm:pt modelId="{E03B1947-7E7D-40DD-B6F9-D50A2CF5E1A0}" type="parTrans" cxnId="{2CC6F5F8-3E23-4F04-A38D-606BEB2CAEE6}">
      <dgm:prSet/>
      <dgm:spPr/>
      <dgm:t>
        <a:bodyPr/>
        <a:lstStyle/>
        <a:p>
          <a:endParaRPr lang="en-US"/>
        </a:p>
      </dgm:t>
    </dgm:pt>
    <dgm:pt modelId="{6B18DFFC-1AD6-4F0B-9D63-B62F8151F0BF}" type="sibTrans" cxnId="{2CC6F5F8-3E23-4F04-A38D-606BEB2CAEE6}">
      <dgm:prSet/>
      <dgm:spPr/>
      <dgm:t>
        <a:bodyPr/>
        <a:lstStyle/>
        <a:p>
          <a:endParaRPr lang="en-US"/>
        </a:p>
      </dgm:t>
    </dgm:pt>
    <dgm:pt modelId="{10F80CDC-78BA-4589-9735-5988E30EB3EC}">
      <dgm:prSet phldrT="[Text]" custT="1"/>
      <dgm:spPr/>
      <dgm:t>
        <a:bodyPr/>
        <a:lstStyle/>
        <a:p>
          <a:r>
            <a:rPr lang="sr-Latn-RS" sz="1400" dirty="0" smtClean="0"/>
            <a:t>Medijima i</a:t>
          </a:r>
        </a:p>
        <a:p>
          <a:r>
            <a:rPr lang="sr-Latn-RS" sz="1400" dirty="0" smtClean="0"/>
            <a:t>organzacijama civilnog društva </a:t>
          </a:r>
          <a:endParaRPr lang="en-US" sz="1400" dirty="0"/>
        </a:p>
      </dgm:t>
    </dgm:pt>
    <dgm:pt modelId="{710CCE47-507C-4EA4-B927-64EDE44C496B}" type="parTrans" cxnId="{B6BE9099-9AE5-404F-82E6-F56ABA93CAE4}">
      <dgm:prSet/>
      <dgm:spPr/>
      <dgm:t>
        <a:bodyPr/>
        <a:lstStyle/>
        <a:p>
          <a:endParaRPr lang="en-US"/>
        </a:p>
      </dgm:t>
    </dgm:pt>
    <dgm:pt modelId="{398E5976-4F73-4B95-B936-A7BC55666CEF}" type="sibTrans" cxnId="{B6BE9099-9AE5-404F-82E6-F56ABA93CAE4}">
      <dgm:prSet/>
      <dgm:spPr/>
      <dgm:t>
        <a:bodyPr/>
        <a:lstStyle/>
        <a:p>
          <a:endParaRPr lang="en-US"/>
        </a:p>
      </dgm:t>
    </dgm:pt>
    <dgm:pt modelId="{6622726B-A80E-4539-9924-5170FFCFF8D3}">
      <dgm:prSet/>
      <dgm:spPr/>
      <dgm:t>
        <a:bodyPr/>
        <a:lstStyle/>
        <a:p>
          <a:r>
            <a:rPr lang="sr-Latn-RS" dirty="0" smtClean="0"/>
            <a:t>Instituciji na koju se odnosi predstavka/ osobi zaduženoj za plan integriteta</a:t>
          </a:r>
          <a:endParaRPr lang="en-US" dirty="0"/>
        </a:p>
      </dgm:t>
    </dgm:pt>
    <dgm:pt modelId="{3D5C6990-6DE9-48BF-BB77-AF73EF11A763}" type="parTrans" cxnId="{5F9F863A-2A46-47E5-91EC-0BEDD733150D}">
      <dgm:prSet/>
      <dgm:spPr/>
      <dgm:t>
        <a:bodyPr/>
        <a:lstStyle/>
        <a:p>
          <a:endParaRPr lang="en-US"/>
        </a:p>
      </dgm:t>
    </dgm:pt>
    <dgm:pt modelId="{624F6AFC-D6F9-4A24-A973-2C88BB9B81AF}" type="sibTrans" cxnId="{5F9F863A-2A46-47E5-91EC-0BEDD733150D}">
      <dgm:prSet/>
      <dgm:spPr/>
      <dgm:t>
        <a:bodyPr/>
        <a:lstStyle/>
        <a:p>
          <a:endParaRPr lang="en-US"/>
        </a:p>
      </dgm:t>
    </dgm:pt>
    <dgm:pt modelId="{57C1221B-2B94-4DF1-A873-B10915A9A354}">
      <dgm:prSet/>
      <dgm:spPr/>
      <dgm:t>
        <a:bodyPr/>
        <a:lstStyle/>
        <a:p>
          <a:r>
            <a:rPr lang="sr-Latn-RS" dirty="0" smtClean="0"/>
            <a:t>Agenciji za borbu protiv korupcije; sektor za integriet</a:t>
          </a:r>
          <a:endParaRPr lang="en-US" dirty="0"/>
        </a:p>
      </dgm:t>
    </dgm:pt>
    <dgm:pt modelId="{2AD5C28C-BB70-42C7-87A1-D42539577CF1}" type="parTrans" cxnId="{4A6F4D37-8D90-4A9E-BE90-C5B9375B739C}">
      <dgm:prSet/>
      <dgm:spPr/>
      <dgm:t>
        <a:bodyPr/>
        <a:lstStyle/>
        <a:p>
          <a:endParaRPr lang="en-US"/>
        </a:p>
      </dgm:t>
    </dgm:pt>
    <dgm:pt modelId="{C0625D8F-D465-4A35-9AF1-E96FADF40926}" type="sibTrans" cxnId="{4A6F4D37-8D90-4A9E-BE90-C5B9375B739C}">
      <dgm:prSet/>
      <dgm:spPr/>
      <dgm:t>
        <a:bodyPr/>
        <a:lstStyle/>
        <a:p>
          <a:endParaRPr lang="en-US"/>
        </a:p>
      </dgm:t>
    </dgm:pt>
    <dgm:pt modelId="{C6435FBA-BA3D-4969-BA4B-97A5E6CACA06}" type="pres">
      <dgm:prSet presAssocID="{82CE9C3E-F6E0-41B6-8E65-7457118150E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79ED934-1B7E-4F12-9266-E0C32CA6C1CF}" type="pres">
      <dgm:prSet presAssocID="{0A96259F-F618-4446-9F3C-73A81EAC2321}" presName="centerShape" presStyleLbl="node0" presStyleIdx="0" presStyleCnt="1"/>
      <dgm:spPr/>
      <dgm:t>
        <a:bodyPr/>
        <a:lstStyle/>
        <a:p>
          <a:endParaRPr lang="en-US"/>
        </a:p>
      </dgm:t>
    </dgm:pt>
    <dgm:pt modelId="{7B8BFE48-DD57-44BB-A1DB-4DCFA4ACE301}" type="pres">
      <dgm:prSet presAssocID="{7F4627A8-CF8C-4EDB-92BD-E6CC29BDF0E5}" presName="parTrans" presStyleLbl="bgSibTrans2D1" presStyleIdx="0" presStyleCnt="5" custAng="10800000" custScaleX="42356" custScaleY="113288" custLinFactNeighborX="28480" custLinFactNeighborY="11152"/>
      <dgm:spPr/>
      <dgm:t>
        <a:bodyPr/>
        <a:lstStyle/>
        <a:p>
          <a:endParaRPr lang="en-US"/>
        </a:p>
      </dgm:t>
    </dgm:pt>
    <dgm:pt modelId="{51F2E773-36CD-4E5E-B2D6-60DD14CDC568}" type="pres">
      <dgm:prSet presAssocID="{D05FBAEF-EE77-4621-8F21-4C94056CB8B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252C04-02F8-4586-9402-0258FF38329F}" type="pres">
      <dgm:prSet presAssocID="{E03B1947-7E7D-40DD-B6F9-D50A2CF5E1A0}" presName="parTrans" presStyleLbl="bgSibTrans2D1" presStyleIdx="1" presStyleCnt="5" custAng="10800000" custScaleX="41305" custLinFactNeighborX="23519" custLinFactNeighborY="56201"/>
      <dgm:spPr/>
      <dgm:t>
        <a:bodyPr/>
        <a:lstStyle/>
        <a:p>
          <a:endParaRPr lang="en-US"/>
        </a:p>
      </dgm:t>
    </dgm:pt>
    <dgm:pt modelId="{7BEBD853-0137-438B-BF27-B217C660935E}" type="pres">
      <dgm:prSet presAssocID="{CF6A7730-19D3-4C48-973A-C054B608872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9A6716-264D-4638-A153-D7E809380560}" type="pres">
      <dgm:prSet presAssocID="{710CCE47-507C-4EA4-B927-64EDE44C496B}" presName="parTrans" presStyleLbl="bgSibTrans2D1" presStyleIdx="2" presStyleCnt="5" custAng="10800000" custScaleX="53546" custLinFactNeighborY="88623"/>
      <dgm:spPr/>
      <dgm:t>
        <a:bodyPr/>
        <a:lstStyle/>
        <a:p>
          <a:endParaRPr lang="en-US"/>
        </a:p>
      </dgm:t>
    </dgm:pt>
    <dgm:pt modelId="{200E032E-FFEC-420A-87D2-08F0623FEFC7}" type="pres">
      <dgm:prSet presAssocID="{10F80CDC-78BA-4589-9735-5988E30EB3E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9C1FC5-C647-4AFD-B8F4-6B62CBD35FEF}" type="pres">
      <dgm:prSet presAssocID="{3D5C6990-6DE9-48BF-BB77-AF73EF11A763}" presName="parTrans" presStyleLbl="bgSibTrans2D1" presStyleIdx="3" presStyleCnt="5" custAng="10706468" custScaleX="37559" custLinFactNeighborX="-19487" custLinFactNeighborY="75654"/>
      <dgm:spPr/>
      <dgm:t>
        <a:bodyPr/>
        <a:lstStyle/>
        <a:p>
          <a:endParaRPr lang="en-US"/>
        </a:p>
      </dgm:t>
    </dgm:pt>
    <dgm:pt modelId="{CAF7DCAE-183E-4B53-BF87-E275C18D7A1D}" type="pres">
      <dgm:prSet presAssocID="{6622726B-A80E-4539-9924-5170FFCFF8D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EA55DF-701A-4637-8E1C-64CF2E87FFC3}" type="pres">
      <dgm:prSet presAssocID="{2AD5C28C-BB70-42C7-87A1-D42539577CF1}" presName="parTrans" presStyleLbl="bgSibTrans2D1" presStyleIdx="4" presStyleCnt="5" custAng="38102" custFlipHor="1" custScaleX="51870" custLinFactNeighborX="-29598" custLinFactNeighborY="0"/>
      <dgm:spPr/>
      <dgm:t>
        <a:bodyPr/>
        <a:lstStyle/>
        <a:p>
          <a:endParaRPr lang="en-US"/>
        </a:p>
      </dgm:t>
    </dgm:pt>
    <dgm:pt modelId="{3038608F-BB02-467B-885F-ABB18CFCC920}" type="pres">
      <dgm:prSet presAssocID="{57C1221B-2B94-4DF1-A873-B10915A9A354}" presName="node" presStyleLbl="node1" presStyleIdx="4" presStyleCnt="5" custRadScaleRad="113416" custRadScaleInc="-17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C3D8C5E-17DC-425F-A167-7A9BF57DB2F2}" type="presOf" srcId="{710CCE47-507C-4EA4-B927-64EDE44C496B}" destId="{829A6716-264D-4638-A153-D7E809380560}" srcOrd="0" destOrd="0" presId="urn:microsoft.com/office/officeart/2005/8/layout/radial4"/>
    <dgm:cxn modelId="{7C54283A-6107-4007-96B3-30D30886E240}" type="presOf" srcId="{6622726B-A80E-4539-9924-5170FFCFF8D3}" destId="{CAF7DCAE-183E-4B53-BF87-E275C18D7A1D}" srcOrd="0" destOrd="0" presId="urn:microsoft.com/office/officeart/2005/8/layout/radial4"/>
    <dgm:cxn modelId="{5F9F863A-2A46-47E5-91EC-0BEDD733150D}" srcId="{0A96259F-F618-4446-9F3C-73A81EAC2321}" destId="{6622726B-A80E-4539-9924-5170FFCFF8D3}" srcOrd="3" destOrd="0" parTransId="{3D5C6990-6DE9-48BF-BB77-AF73EF11A763}" sibTransId="{624F6AFC-D6F9-4A24-A973-2C88BB9B81AF}"/>
    <dgm:cxn modelId="{4A6F4D37-8D90-4A9E-BE90-C5B9375B739C}" srcId="{0A96259F-F618-4446-9F3C-73A81EAC2321}" destId="{57C1221B-2B94-4DF1-A873-B10915A9A354}" srcOrd="4" destOrd="0" parTransId="{2AD5C28C-BB70-42C7-87A1-D42539577CF1}" sibTransId="{C0625D8F-D465-4A35-9AF1-E96FADF40926}"/>
    <dgm:cxn modelId="{56CF3211-5F5E-4609-B9DD-209E44D247D2}" type="presOf" srcId="{82CE9C3E-F6E0-41B6-8E65-7457118150EF}" destId="{C6435FBA-BA3D-4969-BA4B-97A5E6CACA06}" srcOrd="0" destOrd="0" presId="urn:microsoft.com/office/officeart/2005/8/layout/radial4"/>
    <dgm:cxn modelId="{061502F1-288E-43CD-B89F-0120CD5DA14D}" srcId="{82CE9C3E-F6E0-41B6-8E65-7457118150EF}" destId="{0A96259F-F618-4446-9F3C-73A81EAC2321}" srcOrd="0" destOrd="0" parTransId="{AE92A3EE-5BFE-4C30-A9AB-30B62DBC6BCF}" sibTransId="{63EB5F21-1B81-4F44-B11C-8503B795C48E}"/>
    <dgm:cxn modelId="{DDB495F4-7C16-4C53-ACF0-B4800B036AF5}" type="presOf" srcId="{57C1221B-2B94-4DF1-A873-B10915A9A354}" destId="{3038608F-BB02-467B-885F-ABB18CFCC920}" srcOrd="0" destOrd="0" presId="urn:microsoft.com/office/officeart/2005/8/layout/radial4"/>
    <dgm:cxn modelId="{CFA892D9-1863-4943-875E-FD4EE7F9CCA5}" type="presOf" srcId="{2AD5C28C-BB70-42C7-87A1-D42539577CF1}" destId="{9AEA55DF-701A-4637-8E1C-64CF2E87FFC3}" srcOrd="0" destOrd="0" presId="urn:microsoft.com/office/officeart/2005/8/layout/radial4"/>
    <dgm:cxn modelId="{F1AB8645-A26D-43B4-85B3-FE091B3CE3B5}" type="presOf" srcId="{CF6A7730-19D3-4C48-973A-C054B6088727}" destId="{7BEBD853-0137-438B-BF27-B217C660935E}" srcOrd="0" destOrd="0" presId="urn:microsoft.com/office/officeart/2005/8/layout/radial4"/>
    <dgm:cxn modelId="{55FDD297-212A-4326-9B0E-52A85A0AFA15}" type="presOf" srcId="{0A96259F-F618-4446-9F3C-73A81EAC2321}" destId="{279ED934-1B7E-4F12-9266-E0C32CA6C1CF}" srcOrd="0" destOrd="0" presId="urn:microsoft.com/office/officeart/2005/8/layout/radial4"/>
    <dgm:cxn modelId="{312588EF-9C20-4207-BDCF-376E63A60720}" type="presOf" srcId="{10F80CDC-78BA-4589-9735-5988E30EB3EC}" destId="{200E032E-FFEC-420A-87D2-08F0623FEFC7}" srcOrd="0" destOrd="0" presId="urn:microsoft.com/office/officeart/2005/8/layout/radial4"/>
    <dgm:cxn modelId="{2CC6F5F8-3E23-4F04-A38D-606BEB2CAEE6}" srcId="{0A96259F-F618-4446-9F3C-73A81EAC2321}" destId="{CF6A7730-19D3-4C48-973A-C054B6088727}" srcOrd="1" destOrd="0" parTransId="{E03B1947-7E7D-40DD-B6F9-D50A2CF5E1A0}" sibTransId="{6B18DFFC-1AD6-4F0B-9D63-B62F8151F0BF}"/>
    <dgm:cxn modelId="{A26AA8CB-E52E-4C89-8D67-2225D77D2434}" type="presOf" srcId="{3D5C6990-6DE9-48BF-BB77-AF73EF11A763}" destId="{2F9C1FC5-C647-4AFD-B8F4-6B62CBD35FEF}" srcOrd="0" destOrd="0" presId="urn:microsoft.com/office/officeart/2005/8/layout/radial4"/>
    <dgm:cxn modelId="{B6BE9099-9AE5-404F-82E6-F56ABA93CAE4}" srcId="{0A96259F-F618-4446-9F3C-73A81EAC2321}" destId="{10F80CDC-78BA-4589-9735-5988E30EB3EC}" srcOrd="2" destOrd="0" parTransId="{710CCE47-507C-4EA4-B927-64EDE44C496B}" sibTransId="{398E5976-4F73-4B95-B936-A7BC55666CEF}"/>
    <dgm:cxn modelId="{52F766A1-CA4D-4FA8-A3F0-258E02BDFE1D}" type="presOf" srcId="{D05FBAEF-EE77-4621-8F21-4C94056CB8B1}" destId="{51F2E773-36CD-4E5E-B2D6-60DD14CDC568}" srcOrd="0" destOrd="0" presId="urn:microsoft.com/office/officeart/2005/8/layout/radial4"/>
    <dgm:cxn modelId="{05FFF898-6D0A-44FD-9994-E5B9A31DD963}" type="presOf" srcId="{7F4627A8-CF8C-4EDB-92BD-E6CC29BDF0E5}" destId="{7B8BFE48-DD57-44BB-A1DB-4DCFA4ACE301}" srcOrd="0" destOrd="0" presId="urn:microsoft.com/office/officeart/2005/8/layout/radial4"/>
    <dgm:cxn modelId="{395EC7AE-1E8B-4988-9B06-C2F8E41506D2}" type="presOf" srcId="{E03B1947-7E7D-40DD-B6F9-D50A2CF5E1A0}" destId="{5F252C04-02F8-4586-9402-0258FF38329F}" srcOrd="0" destOrd="0" presId="urn:microsoft.com/office/officeart/2005/8/layout/radial4"/>
    <dgm:cxn modelId="{E58EC2BB-1635-451B-8B89-2707ACAB6100}" srcId="{0A96259F-F618-4446-9F3C-73A81EAC2321}" destId="{D05FBAEF-EE77-4621-8F21-4C94056CB8B1}" srcOrd="0" destOrd="0" parTransId="{7F4627A8-CF8C-4EDB-92BD-E6CC29BDF0E5}" sibTransId="{1909101A-80BD-47F7-B85A-9D9F67B936AC}"/>
    <dgm:cxn modelId="{48AE58DA-2F12-48E9-B38E-9B8E1F6A0624}" type="presParOf" srcId="{C6435FBA-BA3D-4969-BA4B-97A5E6CACA06}" destId="{279ED934-1B7E-4F12-9266-E0C32CA6C1CF}" srcOrd="0" destOrd="0" presId="urn:microsoft.com/office/officeart/2005/8/layout/radial4"/>
    <dgm:cxn modelId="{27471AD7-9962-42F7-BB57-1E3E29308062}" type="presParOf" srcId="{C6435FBA-BA3D-4969-BA4B-97A5E6CACA06}" destId="{7B8BFE48-DD57-44BB-A1DB-4DCFA4ACE301}" srcOrd="1" destOrd="0" presId="urn:microsoft.com/office/officeart/2005/8/layout/radial4"/>
    <dgm:cxn modelId="{ED26937C-9403-4F8E-9145-69D67ABF5264}" type="presParOf" srcId="{C6435FBA-BA3D-4969-BA4B-97A5E6CACA06}" destId="{51F2E773-36CD-4E5E-B2D6-60DD14CDC568}" srcOrd="2" destOrd="0" presId="urn:microsoft.com/office/officeart/2005/8/layout/radial4"/>
    <dgm:cxn modelId="{1D4AEE5F-2F76-4BA7-8934-FF95A3EBF849}" type="presParOf" srcId="{C6435FBA-BA3D-4969-BA4B-97A5E6CACA06}" destId="{5F252C04-02F8-4586-9402-0258FF38329F}" srcOrd="3" destOrd="0" presId="urn:microsoft.com/office/officeart/2005/8/layout/radial4"/>
    <dgm:cxn modelId="{015607DD-6025-4539-A326-E8051F1FB97D}" type="presParOf" srcId="{C6435FBA-BA3D-4969-BA4B-97A5E6CACA06}" destId="{7BEBD853-0137-438B-BF27-B217C660935E}" srcOrd="4" destOrd="0" presId="urn:microsoft.com/office/officeart/2005/8/layout/radial4"/>
    <dgm:cxn modelId="{01B2F2AE-C857-4375-A8E8-BB51605A0776}" type="presParOf" srcId="{C6435FBA-BA3D-4969-BA4B-97A5E6CACA06}" destId="{829A6716-264D-4638-A153-D7E809380560}" srcOrd="5" destOrd="0" presId="urn:microsoft.com/office/officeart/2005/8/layout/radial4"/>
    <dgm:cxn modelId="{8B900A1E-7509-43FF-B688-CB22A08F078F}" type="presParOf" srcId="{C6435FBA-BA3D-4969-BA4B-97A5E6CACA06}" destId="{200E032E-FFEC-420A-87D2-08F0623FEFC7}" srcOrd="6" destOrd="0" presId="urn:microsoft.com/office/officeart/2005/8/layout/radial4"/>
    <dgm:cxn modelId="{4EFA3A69-36C3-472F-BA10-2FB443310F51}" type="presParOf" srcId="{C6435FBA-BA3D-4969-BA4B-97A5E6CACA06}" destId="{2F9C1FC5-C647-4AFD-B8F4-6B62CBD35FEF}" srcOrd="7" destOrd="0" presId="urn:microsoft.com/office/officeart/2005/8/layout/radial4"/>
    <dgm:cxn modelId="{A57FE61C-630E-4B5E-9387-9EDA29A559CB}" type="presParOf" srcId="{C6435FBA-BA3D-4969-BA4B-97A5E6CACA06}" destId="{CAF7DCAE-183E-4B53-BF87-E275C18D7A1D}" srcOrd="8" destOrd="0" presId="urn:microsoft.com/office/officeart/2005/8/layout/radial4"/>
    <dgm:cxn modelId="{F5622B92-0FB9-4EF5-B4B2-FC0B5F3DC635}" type="presParOf" srcId="{C6435FBA-BA3D-4969-BA4B-97A5E6CACA06}" destId="{9AEA55DF-701A-4637-8E1C-64CF2E87FFC3}" srcOrd="9" destOrd="0" presId="urn:microsoft.com/office/officeart/2005/8/layout/radial4"/>
    <dgm:cxn modelId="{46FDD934-41DA-4C03-B73B-BA7FC028E572}" type="presParOf" srcId="{C6435FBA-BA3D-4969-BA4B-97A5E6CACA06}" destId="{3038608F-BB02-467B-885F-ABB18CFCC920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D0BFFBC-4984-4EE4-BB35-79CCDE603A48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EF5A38-88B0-412A-9C93-8640D17F0546}">
      <dgm:prSet phldrT="[Text]"/>
      <dgm:spPr/>
      <dgm:t>
        <a:bodyPr/>
        <a:lstStyle/>
        <a:p>
          <a:r>
            <a:rPr lang="en-US" dirty="0" smtClean="0"/>
            <a:t>B</a:t>
          </a:r>
          <a:r>
            <a:rPr lang="sr-Latn-RS" dirty="0" smtClean="0"/>
            <a:t>aza za lokalna tela za borbu protiv korupcije </a:t>
          </a:r>
        </a:p>
      </dgm:t>
    </dgm:pt>
    <dgm:pt modelId="{303F7295-1BD2-48EF-B70B-65DA0A34C18B}" type="parTrans" cxnId="{9E7A80F2-2E28-4DF4-A4E0-135F297AD864}">
      <dgm:prSet/>
      <dgm:spPr/>
      <dgm:t>
        <a:bodyPr/>
        <a:lstStyle/>
        <a:p>
          <a:endParaRPr lang="en-US"/>
        </a:p>
      </dgm:t>
    </dgm:pt>
    <dgm:pt modelId="{C460E50E-2E77-4474-8797-1A88869856CA}" type="sibTrans" cxnId="{9E7A80F2-2E28-4DF4-A4E0-135F297AD864}">
      <dgm:prSet/>
      <dgm:spPr/>
      <dgm:t>
        <a:bodyPr/>
        <a:lstStyle/>
        <a:p>
          <a:endParaRPr lang="en-US"/>
        </a:p>
      </dgm:t>
    </dgm:pt>
    <dgm:pt modelId="{36D18E2E-C8C2-4983-B7D3-74FFF72A9C77}">
      <dgm:prSet phldrT="[Text]"/>
      <dgm:spPr/>
      <dgm:t>
        <a:bodyPr/>
        <a:lstStyle/>
        <a:p>
          <a:r>
            <a:rPr lang="en-US" dirty="0" smtClean="0"/>
            <a:t>M</a:t>
          </a:r>
          <a:r>
            <a:rPr lang="sr-Latn-RS" dirty="0" smtClean="0"/>
            <a:t>edijska </a:t>
          </a:r>
          <a:r>
            <a:rPr lang="en-US" dirty="0" err="1" smtClean="0"/>
            <a:t>podr</a:t>
          </a:r>
          <a:r>
            <a:rPr lang="sr-Latn-RS" dirty="0" smtClean="0"/>
            <a:t>ška</a:t>
          </a:r>
          <a:r>
            <a:rPr lang="en-US" dirty="0" smtClean="0"/>
            <a:t> </a:t>
          </a:r>
          <a:r>
            <a:rPr lang="sr-Latn-RS" dirty="0" smtClean="0"/>
            <a:t>uzbunjivacima </a:t>
          </a:r>
          <a:endParaRPr lang="en-US" b="1" dirty="0"/>
        </a:p>
      </dgm:t>
    </dgm:pt>
    <dgm:pt modelId="{9A2B9065-01B5-4FC4-AA8B-6E4EA25C8F64}" type="parTrans" cxnId="{6920BF18-2610-4764-BD0B-6EAC50ABD6DF}">
      <dgm:prSet/>
      <dgm:spPr/>
      <dgm:t>
        <a:bodyPr/>
        <a:lstStyle/>
        <a:p>
          <a:endParaRPr lang="en-US"/>
        </a:p>
      </dgm:t>
    </dgm:pt>
    <dgm:pt modelId="{3454B0C4-0816-409C-BA5E-E7FEB733C9CE}" type="sibTrans" cxnId="{6920BF18-2610-4764-BD0B-6EAC50ABD6DF}">
      <dgm:prSet/>
      <dgm:spPr/>
      <dgm:t>
        <a:bodyPr/>
        <a:lstStyle/>
        <a:p>
          <a:endParaRPr lang="en-US"/>
        </a:p>
      </dgm:t>
    </dgm:pt>
    <dgm:pt modelId="{28400666-1BB7-4CCE-AE2C-E8E443E38FC2}">
      <dgm:prSet phldrT="[Text]"/>
      <dgm:spPr/>
      <dgm:t>
        <a:bodyPr/>
        <a:lstStyle/>
        <a:p>
          <a:r>
            <a:rPr lang="sr-Latn-RS" dirty="0" smtClean="0"/>
            <a:t>Psihosocijalna podrska uzbunjivacima</a:t>
          </a:r>
          <a:endParaRPr lang="en-US" dirty="0"/>
        </a:p>
      </dgm:t>
    </dgm:pt>
    <dgm:pt modelId="{31C06425-E3C6-485A-8D97-9490A00DA673}" type="parTrans" cxnId="{30E4A673-253C-4A48-9384-36652A9D2EB3}">
      <dgm:prSet/>
      <dgm:spPr/>
      <dgm:t>
        <a:bodyPr/>
        <a:lstStyle/>
        <a:p>
          <a:endParaRPr lang="en-US"/>
        </a:p>
      </dgm:t>
    </dgm:pt>
    <dgm:pt modelId="{7F84BA1B-4EDF-4051-AF1E-0AC5BCCC8500}" type="sibTrans" cxnId="{30E4A673-253C-4A48-9384-36652A9D2EB3}">
      <dgm:prSet/>
      <dgm:spPr/>
      <dgm:t>
        <a:bodyPr/>
        <a:lstStyle/>
        <a:p>
          <a:endParaRPr lang="en-US"/>
        </a:p>
      </dgm:t>
    </dgm:pt>
    <dgm:pt modelId="{0121A369-BEA7-441B-B059-47BF90563DC1}" type="pres">
      <dgm:prSet presAssocID="{CD0BFFBC-4984-4EE4-BB35-79CCDE603A4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CD60DA2-D6CD-45D5-BDBD-77B9DD76F527}" type="pres">
      <dgm:prSet presAssocID="{FEEF5A38-88B0-412A-9C93-8640D17F054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43436B-3109-474F-AACF-5CE8B95A22A1}" type="pres">
      <dgm:prSet presAssocID="{C460E50E-2E77-4474-8797-1A88869856CA}" presName="sibTrans" presStyleLbl="sibTrans2D1" presStyleIdx="0" presStyleCnt="3"/>
      <dgm:spPr/>
      <dgm:t>
        <a:bodyPr/>
        <a:lstStyle/>
        <a:p>
          <a:endParaRPr lang="en-US"/>
        </a:p>
      </dgm:t>
    </dgm:pt>
    <dgm:pt modelId="{46BD0A23-BB34-4C36-A127-CB1D0E4E0EBD}" type="pres">
      <dgm:prSet presAssocID="{C460E50E-2E77-4474-8797-1A88869856CA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39E94BA3-03FD-452D-8AE2-E46D4B5531B7}" type="pres">
      <dgm:prSet presAssocID="{36D18E2E-C8C2-4983-B7D3-74FFF72A9C7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EB7560-FBCB-451A-BC22-013FC16D561F}" type="pres">
      <dgm:prSet presAssocID="{3454B0C4-0816-409C-BA5E-E7FEB733C9CE}" presName="sibTrans" presStyleLbl="sibTrans2D1" presStyleIdx="1" presStyleCnt="3"/>
      <dgm:spPr/>
      <dgm:t>
        <a:bodyPr/>
        <a:lstStyle/>
        <a:p>
          <a:endParaRPr lang="en-US"/>
        </a:p>
      </dgm:t>
    </dgm:pt>
    <dgm:pt modelId="{CEC02A8C-2985-4EAC-8668-4A4991D45651}" type="pres">
      <dgm:prSet presAssocID="{3454B0C4-0816-409C-BA5E-E7FEB733C9CE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A4546C95-C452-4162-8C4D-208BA14DF8C3}" type="pres">
      <dgm:prSet presAssocID="{28400666-1BB7-4CCE-AE2C-E8E443E38FC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CF336C-FD2A-4878-BB9B-480978FC7DD5}" type="pres">
      <dgm:prSet presAssocID="{7F84BA1B-4EDF-4051-AF1E-0AC5BCCC8500}" presName="sibTrans" presStyleLbl="sibTrans2D1" presStyleIdx="2" presStyleCnt="3"/>
      <dgm:spPr/>
      <dgm:t>
        <a:bodyPr/>
        <a:lstStyle/>
        <a:p>
          <a:endParaRPr lang="en-US"/>
        </a:p>
      </dgm:t>
    </dgm:pt>
    <dgm:pt modelId="{EDCB678F-22C3-4BA5-A741-91A0F9E98851}" type="pres">
      <dgm:prSet presAssocID="{7F84BA1B-4EDF-4051-AF1E-0AC5BCCC8500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5D4856CA-9109-4E71-BBC8-030014DE57EC}" type="presOf" srcId="{FEEF5A38-88B0-412A-9C93-8640D17F0546}" destId="{8CD60DA2-D6CD-45D5-BDBD-77B9DD76F527}" srcOrd="0" destOrd="0" presId="urn:microsoft.com/office/officeart/2005/8/layout/cycle7"/>
    <dgm:cxn modelId="{4EFF9E0A-47D8-44AB-8689-2268CAB002E7}" type="presOf" srcId="{3454B0C4-0816-409C-BA5E-E7FEB733C9CE}" destId="{CEC02A8C-2985-4EAC-8668-4A4991D45651}" srcOrd="1" destOrd="0" presId="urn:microsoft.com/office/officeart/2005/8/layout/cycle7"/>
    <dgm:cxn modelId="{DE3C3AC3-143C-4223-9827-320D51714F32}" type="presOf" srcId="{C460E50E-2E77-4474-8797-1A88869856CA}" destId="{46BD0A23-BB34-4C36-A127-CB1D0E4E0EBD}" srcOrd="1" destOrd="0" presId="urn:microsoft.com/office/officeart/2005/8/layout/cycle7"/>
    <dgm:cxn modelId="{6920BF18-2610-4764-BD0B-6EAC50ABD6DF}" srcId="{CD0BFFBC-4984-4EE4-BB35-79CCDE603A48}" destId="{36D18E2E-C8C2-4983-B7D3-74FFF72A9C77}" srcOrd="1" destOrd="0" parTransId="{9A2B9065-01B5-4FC4-AA8B-6E4EA25C8F64}" sibTransId="{3454B0C4-0816-409C-BA5E-E7FEB733C9CE}"/>
    <dgm:cxn modelId="{30E4A673-253C-4A48-9384-36652A9D2EB3}" srcId="{CD0BFFBC-4984-4EE4-BB35-79CCDE603A48}" destId="{28400666-1BB7-4CCE-AE2C-E8E443E38FC2}" srcOrd="2" destOrd="0" parTransId="{31C06425-E3C6-485A-8D97-9490A00DA673}" sibTransId="{7F84BA1B-4EDF-4051-AF1E-0AC5BCCC8500}"/>
    <dgm:cxn modelId="{DDAE5029-81E5-4670-9B3B-3A468864AAAE}" type="presOf" srcId="{7F84BA1B-4EDF-4051-AF1E-0AC5BCCC8500}" destId="{EDCB678F-22C3-4BA5-A741-91A0F9E98851}" srcOrd="1" destOrd="0" presId="urn:microsoft.com/office/officeart/2005/8/layout/cycle7"/>
    <dgm:cxn modelId="{BA63B382-550E-48F8-A033-8082E624E597}" type="presOf" srcId="{CD0BFFBC-4984-4EE4-BB35-79CCDE603A48}" destId="{0121A369-BEA7-441B-B059-47BF90563DC1}" srcOrd="0" destOrd="0" presId="urn:microsoft.com/office/officeart/2005/8/layout/cycle7"/>
    <dgm:cxn modelId="{8AF803B5-50EC-46A9-93EE-2B964138C2BF}" type="presOf" srcId="{36D18E2E-C8C2-4983-B7D3-74FFF72A9C77}" destId="{39E94BA3-03FD-452D-8AE2-E46D4B5531B7}" srcOrd="0" destOrd="0" presId="urn:microsoft.com/office/officeart/2005/8/layout/cycle7"/>
    <dgm:cxn modelId="{0AB4355A-D9F5-497E-8364-99A2FA060813}" type="presOf" srcId="{3454B0C4-0816-409C-BA5E-E7FEB733C9CE}" destId="{4EEB7560-FBCB-451A-BC22-013FC16D561F}" srcOrd="0" destOrd="0" presId="urn:microsoft.com/office/officeart/2005/8/layout/cycle7"/>
    <dgm:cxn modelId="{9E7A80F2-2E28-4DF4-A4E0-135F297AD864}" srcId="{CD0BFFBC-4984-4EE4-BB35-79CCDE603A48}" destId="{FEEF5A38-88B0-412A-9C93-8640D17F0546}" srcOrd="0" destOrd="0" parTransId="{303F7295-1BD2-48EF-B70B-65DA0A34C18B}" sibTransId="{C460E50E-2E77-4474-8797-1A88869856CA}"/>
    <dgm:cxn modelId="{7D3B4C7F-F4DB-4BF9-A04A-BAA04F044C80}" type="presOf" srcId="{7F84BA1B-4EDF-4051-AF1E-0AC5BCCC8500}" destId="{79CF336C-FD2A-4878-BB9B-480978FC7DD5}" srcOrd="0" destOrd="0" presId="urn:microsoft.com/office/officeart/2005/8/layout/cycle7"/>
    <dgm:cxn modelId="{58CF0026-1B6B-45C2-9881-7621DB3F493B}" type="presOf" srcId="{28400666-1BB7-4CCE-AE2C-E8E443E38FC2}" destId="{A4546C95-C452-4162-8C4D-208BA14DF8C3}" srcOrd="0" destOrd="0" presId="urn:microsoft.com/office/officeart/2005/8/layout/cycle7"/>
    <dgm:cxn modelId="{F8749E40-E4D0-4BCB-A03A-2E1D2346204F}" type="presOf" srcId="{C460E50E-2E77-4474-8797-1A88869856CA}" destId="{0343436B-3109-474F-AACF-5CE8B95A22A1}" srcOrd="0" destOrd="0" presId="urn:microsoft.com/office/officeart/2005/8/layout/cycle7"/>
    <dgm:cxn modelId="{EDBBC677-7FB9-464A-9696-B336647D4996}" type="presParOf" srcId="{0121A369-BEA7-441B-B059-47BF90563DC1}" destId="{8CD60DA2-D6CD-45D5-BDBD-77B9DD76F527}" srcOrd="0" destOrd="0" presId="urn:microsoft.com/office/officeart/2005/8/layout/cycle7"/>
    <dgm:cxn modelId="{1A6BFFD1-4E06-4AC6-A9F5-795FFFFB087C}" type="presParOf" srcId="{0121A369-BEA7-441B-B059-47BF90563DC1}" destId="{0343436B-3109-474F-AACF-5CE8B95A22A1}" srcOrd="1" destOrd="0" presId="urn:microsoft.com/office/officeart/2005/8/layout/cycle7"/>
    <dgm:cxn modelId="{8545E340-10B8-4B9B-90D3-1EE67745D8B5}" type="presParOf" srcId="{0343436B-3109-474F-AACF-5CE8B95A22A1}" destId="{46BD0A23-BB34-4C36-A127-CB1D0E4E0EBD}" srcOrd="0" destOrd="0" presId="urn:microsoft.com/office/officeart/2005/8/layout/cycle7"/>
    <dgm:cxn modelId="{660CE57D-69AC-4236-A7C5-64D4C7D7E18A}" type="presParOf" srcId="{0121A369-BEA7-441B-B059-47BF90563DC1}" destId="{39E94BA3-03FD-452D-8AE2-E46D4B5531B7}" srcOrd="2" destOrd="0" presId="urn:microsoft.com/office/officeart/2005/8/layout/cycle7"/>
    <dgm:cxn modelId="{93EFCEDC-0FAC-4F91-84B2-893875354522}" type="presParOf" srcId="{0121A369-BEA7-441B-B059-47BF90563DC1}" destId="{4EEB7560-FBCB-451A-BC22-013FC16D561F}" srcOrd="3" destOrd="0" presId="urn:microsoft.com/office/officeart/2005/8/layout/cycle7"/>
    <dgm:cxn modelId="{3DD8993A-3BC1-4DBA-AE0B-E76A534A2BAC}" type="presParOf" srcId="{4EEB7560-FBCB-451A-BC22-013FC16D561F}" destId="{CEC02A8C-2985-4EAC-8668-4A4991D45651}" srcOrd="0" destOrd="0" presId="urn:microsoft.com/office/officeart/2005/8/layout/cycle7"/>
    <dgm:cxn modelId="{D4E55002-EB6E-4214-81EA-625CA2F94ED7}" type="presParOf" srcId="{0121A369-BEA7-441B-B059-47BF90563DC1}" destId="{A4546C95-C452-4162-8C4D-208BA14DF8C3}" srcOrd="4" destOrd="0" presId="urn:microsoft.com/office/officeart/2005/8/layout/cycle7"/>
    <dgm:cxn modelId="{C41EC029-39F2-4B14-8833-D7417F049D07}" type="presParOf" srcId="{0121A369-BEA7-441B-B059-47BF90563DC1}" destId="{79CF336C-FD2A-4878-BB9B-480978FC7DD5}" srcOrd="5" destOrd="0" presId="urn:microsoft.com/office/officeart/2005/8/layout/cycle7"/>
    <dgm:cxn modelId="{A72BFD12-24E3-417E-BC14-AB72D260A3A6}" type="presParOf" srcId="{79CF336C-FD2A-4878-BB9B-480978FC7DD5}" destId="{EDCB678F-22C3-4BA5-A741-91A0F9E98851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59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738" y="0"/>
            <a:ext cx="3055937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E75C7-BE97-45CD-B80D-71655948E574}" type="datetimeFigureOut">
              <a:rPr lang="en-US" smtClean="0"/>
              <a:t>13-Jan-17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559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738" y="8842375"/>
            <a:ext cx="3055937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7BE18E-07F5-4309-8D2D-2CE03A9B6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7037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1598A4D6-7B8A-43B4-85FB-1A6592BEC8C5}" type="datetimeFigureOut">
              <a:rPr lang="en-US" smtClean="0"/>
              <a:t>13-Jan-17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63638"/>
            <a:ext cx="5586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80004"/>
            <a:ext cx="5642610" cy="3665458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31A6C9ED-5095-458B-9405-150821BB5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295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6352838" y="-8504238"/>
            <a:ext cx="32707263" cy="18399126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993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6569" y="4343594"/>
            <a:ext cx="5481791" cy="411131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71046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13-Jan-17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834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13-Jan-17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399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13-Jan-17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6501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13-Jan-17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9596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13-Jan-17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6507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13-Jan-17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9033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13-Jan-17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4320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13-Jan-17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480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13-Jan-17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827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13-Jan-17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952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13-Jan-17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849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13-Jan-17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693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13-Jan-17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742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13-Jan-17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139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13-Jan-17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690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13-Jan-17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141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13-Jan-17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725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  <p:sldLayoutId id="2147483813" r:id="rId12"/>
    <p:sldLayoutId id="2147483814" r:id="rId13"/>
    <p:sldLayoutId id="2147483815" r:id="rId14"/>
    <p:sldLayoutId id="2147483816" r:id="rId15"/>
    <p:sldLayoutId id="21474838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rodi.rs/" TargetMode="External"/><Relationship Id="rId2" Type="http://schemas.openxmlformats.org/officeDocument/2006/relationships/hyperlink" Target="mailto:office@birodi.r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Integritet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antikoruptivni</a:t>
            </a:r>
            <a:r>
              <a:rPr lang="en-US" dirty="0" smtClean="0"/>
              <a:t> </a:t>
            </a:r>
            <a:r>
              <a:rPr lang="en-US" dirty="0" err="1" smtClean="0"/>
              <a:t>aktivizam</a:t>
            </a:r>
            <a:r>
              <a:rPr lang="en-US" dirty="0" smtClean="0"/>
              <a:t> - </a:t>
            </a:r>
            <a:r>
              <a:rPr lang="en-US" dirty="0" err="1" smtClean="0"/>
              <a:t>uzbunjivanje</a:t>
            </a:r>
            <a:endParaRPr lang="en-US" dirty="0"/>
          </a:p>
        </p:txBody>
      </p:sp>
      <p:pic>
        <p:nvPicPr>
          <p:cNvPr id="4" name="Picture 3" descr="C:\Jelena\JELENA\5015093265446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50299" y="5155884"/>
            <a:ext cx="1960701" cy="10715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4422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9094503"/>
              </p:ext>
            </p:extLst>
          </p:nvPr>
        </p:nvGraphicFramePr>
        <p:xfrm>
          <a:off x="248257" y="906604"/>
          <a:ext cx="10474303" cy="54091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56219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Klub građana od integriteta/uzbunjivača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0495153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1519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endParaRPr lang="en-US" sz="2400" dirty="0" smtClean="0"/>
          </a:p>
          <a:p>
            <a:pPr algn="ctr"/>
            <a:r>
              <a:rPr lang="en-US" sz="2400" dirty="0" err="1" smtClean="0"/>
              <a:t>Hvala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p</a:t>
            </a:r>
            <a:r>
              <a:rPr lang="sr-Latn-RS" sz="2400" dirty="0" err="1" smtClean="0"/>
              <a:t>ažnji</a:t>
            </a:r>
            <a:r>
              <a:rPr lang="sr-Latn-RS" sz="2400" dirty="0" smtClean="0"/>
              <a:t>!</a:t>
            </a:r>
          </a:p>
          <a:p>
            <a:pPr algn="ctr"/>
            <a:endParaRPr lang="sr-Latn-RS" dirty="0"/>
          </a:p>
          <a:p>
            <a:pPr algn="ctr"/>
            <a:endParaRPr lang="sr-Latn-RS" dirty="0" smtClean="0"/>
          </a:p>
          <a:p>
            <a:pPr algn="ctr"/>
            <a:r>
              <a:rPr lang="sr-Latn-RS" sz="1800" dirty="0" smtClean="0"/>
              <a:t>Biro za društvena istraživanja</a:t>
            </a:r>
          </a:p>
          <a:p>
            <a:pPr algn="ctr"/>
            <a:r>
              <a:rPr lang="sr-Latn-RS" sz="1800" dirty="0" smtClean="0"/>
              <a:t>Gospodar </a:t>
            </a:r>
            <a:r>
              <a:rPr lang="sr-Latn-RS" sz="1800" dirty="0" err="1" smtClean="0"/>
              <a:t>Jevremova</a:t>
            </a:r>
            <a:r>
              <a:rPr lang="sr-Latn-RS" sz="1800" dirty="0" smtClean="0"/>
              <a:t> 47a</a:t>
            </a:r>
          </a:p>
          <a:p>
            <a:pPr algn="ctr"/>
            <a:r>
              <a:rPr lang="sr-Latn-RS" sz="1800" dirty="0" smtClean="0"/>
              <a:t>Beograd</a:t>
            </a:r>
          </a:p>
          <a:p>
            <a:pPr algn="ctr"/>
            <a:endParaRPr lang="sr-Latn-RS" sz="1800" dirty="0"/>
          </a:p>
          <a:p>
            <a:pPr algn="ctr"/>
            <a:r>
              <a:rPr lang="en-US" sz="1800" dirty="0" smtClean="0">
                <a:hlinkClick r:id="rId2"/>
              </a:rPr>
              <a:t>o</a:t>
            </a:r>
            <a:r>
              <a:rPr lang="sr-Latn-RS" sz="1800" dirty="0" err="1" smtClean="0">
                <a:hlinkClick r:id="rId2"/>
              </a:rPr>
              <a:t>ffice</a:t>
            </a:r>
            <a:r>
              <a:rPr lang="en-US" sz="1800" dirty="0" smtClean="0">
                <a:hlinkClick r:id="rId2"/>
              </a:rPr>
              <a:t>@birodi.rs</a:t>
            </a:r>
            <a:endParaRPr lang="en-US" sz="1800" dirty="0" smtClean="0"/>
          </a:p>
          <a:p>
            <a:pPr algn="ctr"/>
            <a:r>
              <a:rPr lang="en-US" sz="1800" dirty="0" smtClean="0">
                <a:hlinkClick r:id="rId3"/>
              </a:rPr>
              <a:t>www.birodi.rs</a:t>
            </a:r>
            <a:r>
              <a:rPr lang="en-US" sz="1800" dirty="0" smtClean="0"/>
              <a:t> </a:t>
            </a:r>
          </a:p>
          <a:p>
            <a:pPr algn="ctr"/>
            <a:endParaRPr lang="en-US" dirty="0"/>
          </a:p>
        </p:txBody>
      </p:sp>
      <p:pic>
        <p:nvPicPr>
          <p:cNvPr id="4" name="Picture 3" descr="C:\Jelena\JELENA\50150932654462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2213" y="578097"/>
            <a:ext cx="1960701" cy="10715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21304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057400" y="685800"/>
            <a:ext cx="8229600" cy="533400"/>
          </a:xfrm>
        </p:spPr>
        <p:txBody>
          <a:bodyPr>
            <a:normAutofit/>
          </a:bodyPr>
          <a:lstStyle/>
          <a:p>
            <a:pPr algn="ctr"/>
            <a:r>
              <a:rPr lang="sr-Latn-RS" sz="1600" dirty="0" smtClean="0"/>
              <a:t>Faze u borbi protiv korupcije</a:t>
            </a:r>
            <a:endParaRPr lang="en-US" sz="1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622902"/>
              </p:ext>
            </p:extLst>
          </p:nvPr>
        </p:nvGraphicFramePr>
        <p:xfrm>
          <a:off x="736977" y="1215195"/>
          <a:ext cx="10890915" cy="5180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67"/>
                <a:gridCol w="8514715"/>
                <a:gridCol w="1584133"/>
              </a:tblGrid>
              <a:tr h="69890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b="1" kern="1200" dirty="0" err="1">
                          <a:latin typeface="Arial"/>
                          <a:ea typeface="Calibri"/>
                          <a:cs typeface="Arial"/>
                        </a:rPr>
                        <a:t>Ocena</a:t>
                      </a:r>
                      <a:r>
                        <a:rPr lang="en-US" sz="800" b="1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endParaRPr lang="en-US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b="1" kern="1200" dirty="0" err="1">
                          <a:latin typeface="Arial"/>
                          <a:ea typeface="Calibri"/>
                          <a:cs typeface="Arial"/>
                        </a:rPr>
                        <a:t>Dominatno</a:t>
                      </a:r>
                      <a:r>
                        <a:rPr lang="en-US" sz="800" b="1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800" b="1" kern="1200" dirty="0" err="1">
                          <a:latin typeface="Arial"/>
                          <a:ea typeface="Calibri"/>
                          <a:cs typeface="Arial"/>
                        </a:rPr>
                        <a:t>stanja</a:t>
                      </a:r>
                      <a:r>
                        <a:rPr lang="en-US" sz="800" b="1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800" b="1" kern="1200" dirty="0" err="1">
                          <a:latin typeface="Arial"/>
                          <a:ea typeface="Calibri"/>
                          <a:cs typeface="Arial"/>
                        </a:rPr>
                        <a:t>borbe</a:t>
                      </a:r>
                      <a:r>
                        <a:rPr lang="en-US" sz="800" b="1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800" b="1" kern="1200" dirty="0" err="1">
                          <a:latin typeface="Arial"/>
                          <a:ea typeface="Calibri"/>
                          <a:cs typeface="Arial"/>
                        </a:rPr>
                        <a:t>protiv</a:t>
                      </a:r>
                      <a:r>
                        <a:rPr lang="en-US" sz="800" b="1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800" b="1" kern="1200" dirty="0" err="1">
                          <a:latin typeface="Arial"/>
                          <a:ea typeface="Calibri"/>
                          <a:cs typeface="Arial"/>
                        </a:rPr>
                        <a:t>korupcije</a:t>
                      </a:r>
                      <a:r>
                        <a:rPr lang="en-US" sz="800" b="1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endParaRPr lang="en-US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800" b="1" kern="1200">
                          <a:latin typeface="Arial"/>
                          <a:ea typeface="Calibri"/>
                          <a:cs typeface="Arial"/>
                        </a:rPr>
                        <a:t>Faza </a:t>
                      </a:r>
                      <a:endParaRPr lang="en-US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</a:tr>
              <a:tr h="376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kern="1200">
                          <a:latin typeface="Arial"/>
                          <a:ea typeface="Calibri"/>
                          <a:cs typeface="Arial"/>
                        </a:rPr>
                        <a:t>0</a:t>
                      </a:r>
                      <a:endParaRPr lang="en-US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Nema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borbe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protiv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korupcije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nema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boraca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protiv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korupcije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,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stanje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totalnih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diktatura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ili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ratnih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sukoba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endParaRPr lang="en-US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kern="1200">
                          <a:latin typeface="Arial"/>
                          <a:ea typeface="Calibri"/>
                          <a:cs typeface="Arial"/>
                        </a:rPr>
                        <a:t>Zarobljeni korupcijom </a:t>
                      </a:r>
                      <a:endParaRPr lang="en-US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</a:tr>
              <a:tr h="3813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kern="1200">
                          <a:latin typeface="Arial"/>
                          <a:ea typeface="Calibri"/>
                          <a:cs typeface="Arial"/>
                        </a:rPr>
                        <a:t>1-</a:t>
                      </a:r>
                      <a:endParaRPr lang="en-US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kern="1200" dirty="0" smtClean="0">
                          <a:latin typeface="Arial"/>
                          <a:ea typeface="Calibri"/>
                          <a:cs typeface="Arial"/>
                        </a:rPr>
                        <a:t>Ne postoji institucionlanio</a:t>
                      </a:r>
                      <a:r>
                        <a:rPr lang="sr-Latn-RS" sz="1100" kern="1200" baseline="0" dirty="0" smtClean="0">
                          <a:latin typeface="Arial"/>
                          <a:ea typeface="Calibri"/>
                          <a:cs typeface="Arial"/>
                        </a:rPr>
                        <a:t> normativni okviri, b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orci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protiv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korupcije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se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diskriminišu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sa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ciljem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da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se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borba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protiv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korupcije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učini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nemogućom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i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/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ili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društveno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nepoželjnim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ponašanjem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endParaRPr lang="en-US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200">
                          <a:latin typeface="Arial"/>
                          <a:ea typeface="Times New Roman"/>
                          <a:cs typeface="Arial"/>
                        </a:rPr>
                        <a:t>Tribunska</a:t>
                      </a:r>
                      <a:endParaRPr lang="en-US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</a:tr>
              <a:tr h="3813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kern="1200">
                          <a:latin typeface="Arial"/>
                          <a:ea typeface="Calibri"/>
                          <a:cs typeface="Arial"/>
                        </a:rPr>
                        <a:t>1</a:t>
                      </a:r>
                      <a:endParaRPr lang="en-US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kern="1200" dirty="0" smtClean="0">
                          <a:latin typeface="Arial"/>
                          <a:ea typeface="Calibri"/>
                          <a:cs typeface="Arial"/>
                        </a:rPr>
                        <a:t>Ne postoji institucionlanio</a:t>
                      </a:r>
                      <a:r>
                        <a:rPr lang="sr-Latn-RS" sz="1100" kern="1200" baseline="0" dirty="0" smtClean="0">
                          <a:latin typeface="Arial"/>
                          <a:ea typeface="Calibri"/>
                          <a:cs typeface="Arial"/>
                        </a:rPr>
                        <a:t> normativni okviri, </a:t>
                      </a:r>
                      <a:r>
                        <a:rPr lang="sr-Latn-RS" sz="1100" kern="1200" dirty="0" smtClean="0">
                          <a:latin typeface="Arial"/>
                          <a:ea typeface="Calibri"/>
                          <a:cs typeface="Arial"/>
                        </a:rPr>
                        <a:t>b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orci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protiv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korupcije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se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tolerišu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,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odnosno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destimulišu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kroz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mehanizme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kooptiranja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u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korupciju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endParaRPr lang="en-US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74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kern="1200">
                          <a:latin typeface="Arial"/>
                          <a:ea typeface="Calibri"/>
                          <a:cs typeface="Arial"/>
                        </a:rPr>
                        <a:t>1+</a:t>
                      </a:r>
                      <a:endParaRPr lang="en-US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100" kern="1200" dirty="0" smtClean="0">
                          <a:latin typeface="Arial"/>
                          <a:ea typeface="Calibri"/>
                          <a:cs typeface="Arial"/>
                        </a:rPr>
                        <a:t>Ne postoji institucionlanio</a:t>
                      </a:r>
                      <a:r>
                        <a:rPr lang="sr-Latn-RS" sz="1100" kern="1200" baseline="0" dirty="0" smtClean="0">
                          <a:latin typeface="Arial"/>
                          <a:ea typeface="Calibri"/>
                          <a:cs typeface="Arial"/>
                        </a:rPr>
                        <a:t> normativni okviri,b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orci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protiv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korupcije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imaju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jasan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sistem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integriteta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,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organizovani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i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uticajni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u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društvu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na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način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da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mogu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da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sprovedu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efektivne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akcije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koje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dovode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do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jačanja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svesti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i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interesa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o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značaju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borbe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protiv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korupcije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,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odnosno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da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sa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se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inicira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procesuiranje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slučajeva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korupcije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endParaRPr lang="en-US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6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latin typeface="Arial"/>
                          <a:ea typeface="Calibri"/>
                          <a:cs typeface="Arial"/>
                        </a:rPr>
                        <a:t>2-</a:t>
                      </a:r>
                      <a:endParaRPr lang="en-US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Usvojen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pravni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okvir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, a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antkorupcijska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sr-Latn-RS" sz="1100" kern="1200" dirty="0" smtClean="0">
                          <a:latin typeface="Arial"/>
                          <a:ea typeface="Calibri"/>
                          <a:cs typeface="Arial"/>
                        </a:rPr>
                        <a:t>tela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sr-Latn-RS" sz="1100" kern="1200" baseline="0" dirty="0" smtClean="0">
                          <a:latin typeface="Arial"/>
                          <a:ea typeface="Calibri"/>
                          <a:cs typeface="Arial"/>
                        </a:rPr>
                        <a:t> su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sr-Latn-RS" sz="1100" kern="1200" dirty="0" smtClean="0">
                          <a:latin typeface="Arial"/>
                          <a:ea typeface="Calibri"/>
                          <a:cs typeface="Arial"/>
                        </a:rPr>
                        <a:t>nedovoljno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neautomna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i</a:t>
                      </a:r>
                      <a:r>
                        <a:rPr lang="sr-Latn-RS" sz="1100" kern="1200" dirty="0" smtClean="0">
                          <a:latin typeface="Arial"/>
                          <a:ea typeface="Calibri"/>
                          <a:cs typeface="Arial"/>
                        </a:rPr>
                        <a:t> bez potrebnog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integriteta</a:t>
                      </a:r>
                      <a:endParaRPr lang="en-US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solidFill>
                      <a:srgbClr val="F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200" dirty="0" err="1">
                          <a:latin typeface="Arial"/>
                          <a:ea typeface="Times New Roman"/>
                          <a:cs typeface="Arial"/>
                        </a:rPr>
                        <a:t>Normativno-institucionalna</a:t>
                      </a:r>
                      <a:endParaRPr lang="en-US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</a:tr>
              <a:tr h="3813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kern="1200">
                          <a:latin typeface="Arial"/>
                          <a:ea typeface="Calibri"/>
                          <a:cs typeface="Arial"/>
                        </a:rPr>
                        <a:t>2</a:t>
                      </a:r>
                      <a:endParaRPr lang="en-US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Usvojen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pravni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okvir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postoji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antikorupcijska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sr-Latn-RS" sz="1100" kern="1200" dirty="0" smtClean="0">
                          <a:latin typeface="Arial"/>
                          <a:ea typeface="Calibri"/>
                          <a:cs typeface="Arial"/>
                        </a:rPr>
                        <a:t>tela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koja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je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izgradila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mehanizme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integriteta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ali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je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neučinkovita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,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nepostoje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adekvatni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uslovi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za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rad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endParaRPr lang="en-US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13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kern="1200">
                          <a:latin typeface="Arial"/>
                          <a:ea typeface="Calibri"/>
                          <a:cs typeface="Arial"/>
                        </a:rPr>
                        <a:t>2+</a:t>
                      </a:r>
                      <a:endParaRPr lang="en-US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Usvojen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pravni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okvir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,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antikorupcijska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tela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sama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ili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u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saradnji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sa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ostalim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antikorupcijskim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akterima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postupa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u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skladu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sa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zakonskim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obavezama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,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što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rezultiraju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otkrivanja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,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procesuiranja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,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sankcionisanja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i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pružanja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podrške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borcima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protiv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korupcije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endParaRPr lang="en-US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6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kern="1200">
                          <a:latin typeface="Arial"/>
                          <a:ea typeface="Calibri"/>
                          <a:cs typeface="Arial"/>
                        </a:rPr>
                        <a:t>3- </a:t>
                      </a:r>
                      <a:endParaRPr lang="en-US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Antikorupcijska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zajednica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sprovodi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aktivnosti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koje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rezultiraju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razvoju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integriteta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na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nivou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pojedinaca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,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institucija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i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profesija</a:t>
                      </a:r>
                      <a:endParaRPr lang="en-US" sz="1100" dirty="0" smtClean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200">
                          <a:latin typeface="Arial"/>
                          <a:ea typeface="Times New Roman"/>
                          <a:cs typeface="Arial"/>
                        </a:rPr>
                        <a:t>Socijalizacijska</a:t>
                      </a:r>
                      <a:endParaRPr lang="en-US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</a:tr>
              <a:tr h="3813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kern="1200">
                          <a:latin typeface="Arial"/>
                          <a:ea typeface="Calibri"/>
                          <a:cs typeface="Arial"/>
                        </a:rPr>
                        <a:t>3</a:t>
                      </a:r>
                      <a:endParaRPr lang="en-US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100" kern="1200" dirty="0" smtClean="0">
                          <a:latin typeface="Arial"/>
                          <a:ea typeface="Calibri"/>
                          <a:cs typeface="Arial"/>
                        </a:rPr>
                        <a:t>Centar</a:t>
                      </a:r>
                      <a:r>
                        <a:rPr lang="sr-Latn-RS" sz="1100" kern="1200" baseline="0" dirty="0" smtClean="0">
                          <a:latin typeface="Arial"/>
                          <a:ea typeface="Calibri"/>
                          <a:cs typeface="Arial"/>
                        </a:rPr>
                        <a:t> borbe protiv korcije postaje društvo koje sprovodi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aktivnosti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koje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rezultiraju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razvoju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prevencije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korupcije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kroz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stvaranje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antikoruptivnog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ambijenta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sr-Latn-RS" sz="1100" kern="1200" dirty="0" smtClean="0">
                          <a:latin typeface="Arial"/>
                          <a:ea typeface="Calibri"/>
                          <a:cs typeface="Arial"/>
                        </a:rPr>
                        <a:t>, tj. integriteta </a:t>
                      </a:r>
                      <a:r>
                        <a:rPr lang="sr-Latn-RS" sz="1100" kern="1200" dirty="0" smtClean="0"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r>
                        <a:rPr lang="sr-Latn-RS" sz="1100" kern="1200" baseline="0" dirty="0" smtClean="0">
                          <a:latin typeface="Arial"/>
                          <a:ea typeface="Calibri"/>
                          <a:cs typeface="Times New Roman"/>
                        </a:rPr>
                        <a:t> complaince </a:t>
                      </a:r>
                      <a:endParaRPr lang="en-US" sz="1100" dirty="0" smtClean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13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kern="1200">
                          <a:latin typeface="Arial"/>
                          <a:ea typeface="Calibri"/>
                          <a:cs typeface="Arial"/>
                        </a:rPr>
                        <a:t>3+ </a:t>
                      </a:r>
                      <a:endParaRPr lang="en-US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100" kern="1200" dirty="0" smtClean="0">
                          <a:latin typeface="Arial"/>
                          <a:ea typeface="Calibri"/>
                          <a:cs typeface="Arial"/>
                        </a:rPr>
                        <a:t>Centar</a:t>
                      </a:r>
                      <a:r>
                        <a:rPr lang="sr-Latn-RS" sz="1100" kern="1200" baseline="0" dirty="0" smtClean="0">
                          <a:latin typeface="Arial"/>
                          <a:ea typeface="Calibri"/>
                          <a:cs typeface="Arial"/>
                        </a:rPr>
                        <a:t> borbe protiv korcije postaje društvo koje sprovodi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aktivnosti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koje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rezultiraju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razvoju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prevencije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korupcije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kroz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stvaranje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antikoruptivnog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ambijenta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sr-Latn-RS" sz="1100" kern="1200" dirty="0" smtClean="0">
                          <a:latin typeface="Arial"/>
                          <a:ea typeface="Calibri"/>
                          <a:cs typeface="Arial"/>
                        </a:rPr>
                        <a:t>, tj. integriteta </a:t>
                      </a:r>
                      <a:r>
                        <a:rPr lang="sr-Latn-RS" sz="1100" kern="1200" dirty="0" smtClean="0"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r>
                        <a:rPr lang="sr-Latn-RS" sz="1100" kern="1200" baseline="0" dirty="0" smtClean="0">
                          <a:latin typeface="Arial"/>
                          <a:ea typeface="Calibri"/>
                          <a:cs typeface="Times New Roman"/>
                        </a:rPr>
                        <a:t> valu</a:t>
                      </a:r>
                      <a:endParaRPr lang="en-US" sz="1100" dirty="0" smtClean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13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kern="1200">
                          <a:latin typeface="Arial"/>
                          <a:ea typeface="Calibri"/>
                          <a:cs typeface="Arial"/>
                        </a:rPr>
                        <a:t>4</a:t>
                      </a:r>
                      <a:endParaRPr lang="en-US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Prestaje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potreba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za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sr-Latn-RS" sz="1100" kern="1200" dirty="0" smtClean="0">
                          <a:latin typeface="Arial"/>
                          <a:ea typeface="Calibri"/>
                          <a:cs typeface="Arial"/>
                        </a:rPr>
                        <a:t> posebnim</a:t>
                      </a:r>
                      <a:r>
                        <a:rPr lang="sr-Latn-RS" sz="1100" kern="1200" baseline="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 smtClean="0">
                          <a:latin typeface="Arial"/>
                          <a:ea typeface="Calibri"/>
                          <a:cs typeface="Arial"/>
                        </a:rPr>
                        <a:t>antikorupcijskim</a:t>
                      </a:r>
                      <a:r>
                        <a:rPr lang="en-US" sz="1100" kern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telima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,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integritet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građana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i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institucije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na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nivou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koji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garantuje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efikasno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otkrivanje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,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sankcionisanje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i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društvenu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osudu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koruptivnog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latin typeface="Arial"/>
                          <a:ea typeface="Calibri"/>
                          <a:cs typeface="Arial"/>
                        </a:rPr>
                        <a:t>ponašanja</a:t>
                      </a:r>
                      <a:r>
                        <a:rPr lang="en-US" sz="1100" kern="12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endParaRPr lang="en-US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200" dirty="0" err="1">
                          <a:latin typeface="Arial"/>
                          <a:ea typeface="Times New Roman"/>
                          <a:cs typeface="Arial"/>
                        </a:rPr>
                        <a:t>Slobodni</a:t>
                      </a:r>
                      <a:r>
                        <a:rPr lang="en-US" sz="800" kern="1200" dirty="0"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800" kern="1200" dirty="0" err="1">
                          <a:latin typeface="Arial"/>
                          <a:ea typeface="Times New Roman"/>
                          <a:cs typeface="Arial"/>
                        </a:rPr>
                        <a:t>od</a:t>
                      </a:r>
                      <a:r>
                        <a:rPr lang="en-US" sz="800" kern="1200" dirty="0"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800" kern="1200" dirty="0" err="1">
                          <a:latin typeface="Arial"/>
                          <a:ea typeface="Times New Roman"/>
                          <a:cs typeface="Arial"/>
                        </a:rPr>
                        <a:t>korupcije</a:t>
                      </a:r>
                      <a:r>
                        <a:rPr lang="en-US" sz="800" kern="1200" dirty="0"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997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dirty="0" smtClean="0"/>
              <a:t>Održivost borbe protiv korupcije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1935164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5501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 bwMode="auto">
          <a:xfrm>
            <a:off x="2209800" y="1905000"/>
            <a:ext cx="3657600" cy="3505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 dirty="0">
              <a:solidFill>
                <a:schemeClr val="bg1"/>
              </a:solidFill>
              <a:latin typeface="Calibri" pitchFamily="32" charset="0"/>
              <a:ea typeface="SimSun" charset="-12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 dirty="0">
              <a:solidFill>
                <a:schemeClr val="bg1"/>
              </a:solidFill>
              <a:latin typeface="Calibri" pitchFamily="32" charset="0"/>
              <a:ea typeface="SimSun" charset="-12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sr-Latn-RS" sz="3200" b="1" dirty="0">
                <a:solidFill>
                  <a:schemeClr val="tx1"/>
                </a:solidFill>
                <a:latin typeface="Calibri" pitchFamily="32" charset="0"/>
                <a:ea typeface="SimSun" charset="-122"/>
              </a:rPr>
              <a:t>Borba protiv korupcije</a:t>
            </a:r>
            <a:r>
              <a:rPr lang="en-US" dirty="0">
                <a:solidFill>
                  <a:schemeClr val="bg1"/>
                </a:solidFill>
                <a:latin typeface="Calibri" pitchFamily="32" charset="0"/>
                <a:ea typeface="SimSun" charset="-122"/>
              </a:rPr>
              <a:t> 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6477000" y="1905000"/>
            <a:ext cx="3581400" cy="3657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 sz="2000" b="1" dirty="0" smtClean="0">
              <a:solidFill>
                <a:schemeClr val="tx1"/>
              </a:solidFill>
              <a:latin typeface="Calibri" pitchFamily="32" charset="0"/>
              <a:ea typeface="SimSun" charset="-12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sr-Latn-RS" sz="2000" b="1" dirty="0" smtClean="0">
                <a:solidFill>
                  <a:schemeClr val="tx1"/>
                </a:solidFill>
                <a:latin typeface="Calibri" pitchFamily="32" charset="0"/>
                <a:ea typeface="SimSun" charset="-122"/>
              </a:rPr>
              <a:t>Vladavina </a:t>
            </a:r>
            <a:r>
              <a:rPr lang="sr-Latn-RS" sz="2000" b="1" dirty="0">
                <a:solidFill>
                  <a:schemeClr val="tx1"/>
                </a:solidFill>
                <a:latin typeface="Calibri" pitchFamily="32" charset="0"/>
                <a:ea typeface="SimSun" charset="-122"/>
              </a:rPr>
              <a:t>prava, tržišna ekonomija socijalno odgovorna, društvena, društvena uključenost i pluralizam identita</a:t>
            </a:r>
            <a:endParaRPr lang="en-US" sz="2000" dirty="0">
              <a:solidFill>
                <a:schemeClr val="bg1"/>
              </a:solidFill>
              <a:latin typeface="Calibri" pitchFamily="32" charset="0"/>
              <a:ea typeface="SimSun" charset="-122"/>
            </a:endParaRPr>
          </a:p>
        </p:txBody>
      </p:sp>
      <p:sp>
        <p:nvSpPr>
          <p:cNvPr id="7" name="Right Arrow 6"/>
          <p:cNvSpPr/>
          <p:nvPr/>
        </p:nvSpPr>
        <p:spPr bwMode="auto">
          <a:xfrm>
            <a:off x="5410200" y="1143000"/>
            <a:ext cx="1447800" cy="7620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>
              <a:solidFill>
                <a:schemeClr val="bg1"/>
              </a:solidFill>
              <a:latin typeface="Calibri" pitchFamily="32" charset="0"/>
              <a:ea typeface="SimSun" charset="-122"/>
            </a:endParaRPr>
          </a:p>
        </p:txBody>
      </p:sp>
      <p:sp>
        <p:nvSpPr>
          <p:cNvPr id="8" name="Right Arrow 7"/>
          <p:cNvSpPr/>
          <p:nvPr/>
        </p:nvSpPr>
        <p:spPr bwMode="auto">
          <a:xfrm rot="10800000">
            <a:off x="5410200" y="5257800"/>
            <a:ext cx="1447800" cy="7620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>
              <a:solidFill>
                <a:schemeClr val="bg1"/>
              </a:solidFill>
              <a:latin typeface="Calibri" pitchFamily="32" charset="0"/>
              <a:ea typeface="SimSun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707193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Šta</a:t>
            </a:r>
            <a:r>
              <a:rPr lang="en-US" b="1" dirty="0"/>
              <a:t> je </a:t>
            </a:r>
            <a:r>
              <a:rPr lang="en-US" b="1" dirty="0" err="1"/>
              <a:t>anomija</a:t>
            </a:r>
            <a:r>
              <a:rPr lang="en-US" b="1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Anomija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stanje</a:t>
            </a:r>
            <a:r>
              <a:rPr lang="en-US" dirty="0"/>
              <a:t> </a:t>
            </a:r>
            <a:r>
              <a:rPr lang="en-US" dirty="0" err="1" smtClean="0"/>
              <a:t>pojedinca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karakteriše</a:t>
            </a:r>
            <a:r>
              <a:rPr lang="en-US" dirty="0"/>
              <a:t> </a:t>
            </a:r>
            <a:r>
              <a:rPr lang="en-US" dirty="0" err="1"/>
              <a:t>prisutnost</a:t>
            </a:r>
            <a:r>
              <a:rPr lang="en-US" dirty="0"/>
              <a:t> </a:t>
            </a:r>
            <a:r>
              <a:rPr lang="en-US" dirty="0" err="1"/>
              <a:t>osećaja</a:t>
            </a:r>
            <a:r>
              <a:rPr lang="en-US" dirty="0"/>
              <a:t> </a:t>
            </a:r>
            <a:r>
              <a:rPr lang="en-US" dirty="0" err="1"/>
              <a:t>besperspektivnosti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besmisla</a:t>
            </a:r>
            <a:r>
              <a:rPr lang="en-US" dirty="0" smtClean="0"/>
              <a:t>.</a:t>
            </a:r>
            <a:endParaRPr lang="sr-Latn-RS" dirty="0" smtClean="0"/>
          </a:p>
          <a:p>
            <a:r>
              <a:rPr lang="en-US" dirty="0" smtClean="0"/>
              <a:t>To </a:t>
            </a:r>
            <a:r>
              <a:rPr lang="en-US" dirty="0" err="1"/>
              <a:t>stvara</a:t>
            </a:r>
            <a:r>
              <a:rPr lang="en-US" dirty="0"/>
              <a:t> </a:t>
            </a:r>
            <a:r>
              <a:rPr lang="en-US" dirty="0" err="1"/>
              <a:t>spremnost</a:t>
            </a:r>
            <a:r>
              <a:rPr lang="en-US" dirty="0"/>
              <a:t> </a:t>
            </a:r>
            <a:r>
              <a:rPr lang="en-US" dirty="0" err="1" smtClean="0"/>
              <a:t>pojedinca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ciljeve</a:t>
            </a:r>
            <a:r>
              <a:rPr lang="en-US" dirty="0"/>
              <a:t> </a:t>
            </a:r>
            <a:r>
              <a:rPr lang="en-US" dirty="0" err="1"/>
              <a:t>ostvaruje</a:t>
            </a:r>
            <a:r>
              <a:rPr lang="en-US" dirty="0"/>
              <a:t> ne </a:t>
            </a:r>
            <a:r>
              <a:rPr lang="en-US" dirty="0" err="1"/>
              <a:t>birajući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. </a:t>
            </a:r>
            <a:endParaRPr lang="sr-Latn-RS" dirty="0" smtClean="0"/>
          </a:p>
          <a:p>
            <a:r>
              <a:rPr lang="sr-Latn-RS" dirty="0" smtClean="0"/>
              <a:t>Pojavne forme anomije su:</a:t>
            </a:r>
            <a:r>
              <a:rPr lang="en-US" dirty="0" smtClean="0"/>
              <a:t> </a:t>
            </a:r>
            <a:r>
              <a:rPr lang="en-US" dirty="0" err="1" smtClean="0"/>
              <a:t>neodgovornost</a:t>
            </a:r>
            <a:r>
              <a:rPr lang="en-US" dirty="0" smtClean="0"/>
              <a:t>, </a:t>
            </a:r>
            <a:r>
              <a:rPr lang="en-US" dirty="0" err="1" smtClean="0"/>
              <a:t>nekonstruktivnost</a:t>
            </a:r>
            <a:r>
              <a:rPr lang="en-US" dirty="0" smtClean="0"/>
              <a:t>, </a:t>
            </a:r>
            <a:r>
              <a:rPr lang="en-US" dirty="0" err="1" smtClean="0"/>
              <a:t>neetičnos</a:t>
            </a:r>
            <a:r>
              <a:rPr lang="sr-Latn-RS" dirty="0" smtClean="0"/>
              <a:t>t</a:t>
            </a:r>
            <a:r>
              <a:rPr lang="en-US" dirty="0" smtClean="0"/>
              <a:t>, </a:t>
            </a:r>
            <a:r>
              <a:rPr lang="en-US" dirty="0" err="1" smtClean="0"/>
              <a:t>nezadovoljstv</a:t>
            </a:r>
            <a:r>
              <a:rPr lang="sr-Latn-RS" dirty="0" smtClean="0"/>
              <a:t>o/</a:t>
            </a:r>
            <a:r>
              <a:rPr lang="en-US" dirty="0" err="1" smtClean="0"/>
              <a:t>neostvarenost</a:t>
            </a:r>
            <a:r>
              <a:rPr lang="en-US" dirty="0" smtClean="0"/>
              <a:t>, </a:t>
            </a:r>
            <a:r>
              <a:rPr lang="sr-Latn-RS" dirty="0" smtClean="0"/>
              <a:t>(antrolološki) </a:t>
            </a:r>
            <a:r>
              <a:rPr lang="en-US" dirty="0" err="1" smtClean="0"/>
              <a:t>pesimiz</a:t>
            </a:r>
            <a:r>
              <a:rPr lang="sr-Latn-RS" dirty="0" smtClean="0"/>
              <a:t>a</a:t>
            </a:r>
            <a:r>
              <a:rPr lang="en-US" dirty="0" smtClean="0"/>
              <a:t>m, </a:t>
            </a:r>
            <a:r>
              <a:rPr lang="en-US" dirty="0" err="1" smtClean="0"/>
              <a:t>makijaveli</a:t>
            </a:r>
            <a:r>
              <a:rPr lang="sr-Latn-RS" dirty="0" smtClean="0"/>
              <a:t>a</a:t>
            </a:r>
            <a:r>
              <a:rPr lang="en-US" dirty="0" err="1" smtClean="0"/>
              <a:t>zm</a:t>
            </a:r>
            <a:r>
              <a:rPr lang="en-US" dirty="0" smtClean="0"/>
              <a:t>, </a:t>
            </a:r>
            <a:r>
              <a:rPr lang="en-US" dirty="0" err="1" smtClean="0"/>
              <a:t>materijaln</a:t>
            </a:r>
            <a:r>
              <a:rPr lang="sr-Latn-RS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frustriranost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 err="1" smtClean="0"/>
              <a:t>Rekacij</a:t>
            </a:r>
            <a:r>
              <a:rPr lang="sr-Latn-RS" dirty="0" smtClean="0"/>
              <a:t>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ovakvo</a:t>
            </a:r>
            <a:r>
              <a:rPr lang="en-US" dirty="0"/>
              <a:t> </a:t>
            </a:r>
            <a:r>
              <a:rPr lang="en-US" dirty="0" err="1"/>
              <a:t>stanje</a:t>
            </a:r>
            <a:r>
              <a:rPr lang="en-US" dirty="0"/>
              <a:t> 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podeliti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: </a:t>
            </a:r>
            <a:endParaRPr lang="sr-Latn-RS" dirty="0" smtClean="0"/>
          </a:p>
          <a:p>
            <a:pPr lvl="1"/>
            <a:r>
              <a:rPr lang="en-US" dirty="0" err="1" smtClean="0"/>
              <a:t>Inovativne</a:t>
            </a:r>
            <a:r>
              <a:rPr lang="en-US" dirty="0" smtClean="0"/>
              <a:t> </a:t>
            </a:r>
            <a:r>
              <a:rPr lang="en-US" dirty="0"/>
              <a:t>– one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stvar</a:t>
            </a:r>
            <a:r>
              <a:rPr lang="en-US" dirty="0"/>
              <a:t> </a:t>
            </a:r>
            <a:r>
              <a:rPr lang="en-US" dirty="0" err="1"/>
              <a:t>menja</a:t>
            </a:r>
            <a:r>
              <a:rPr lang="en-US" dirty="0"/>
              <a:t> </a:t>
            </a:r>
            <a:endParaRPr lang="sr-Latn-RS" dirty="0" smtClean="0"/>
          </a:p>
          <a:p>
            <a:pPr lvl="1"/>
            <a:r>
              <a:rPr lang="sr-Latn-RS" dirty="0" smtClean="0"/>
              <a:t>K</a:t>
            </a:r>
            <a:r>
              <a:rPr lang="en-US" dirty="0" err="1" smtClean="0"/>
              <a:t>oruptivne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postojeće</a:t>
            </a:r>
            <a:r>
              <a:rPr lang="en-US" dirty="0"/>
              <a:t> </a:t>
            </a:r>
            <a:r>
              <a:rPr lang="en-US" dirty="0" err="1"/>
              <a:t>stanje</a:t>
            </a:r>
            <a:r>
              <a:rPr lang="en-US" dirty="0"/>
              <a:t> </a:t>
            </a:r>
            <a:r>
              <a:rPr lang="sr-Latn-RS" dirty="0" smtClean="0"/>
              <a:t>zlo</a:t>
            </a:r>
            <a:r>
              <a:rPr lang="en-US" dirty="0" err="1" smtClean="0"/>
              <a:t>upotrebljava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375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b="1" dirty="0" smtClean="0"/>
              <a:t>Skala anomije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2928408"/>
              </p:ext>
            </p:extLst>
          </p:nvPr>
        </p:nvGraphicFramePr>
        <p:xfrm>
          <a:off x="1506828" y="1403797"/>
          <a:ext cx="9997785" cy="48810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0186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INTEGRIST.NET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Dru</a:t>
            </a:r>
            <a:r>
              <a:rPr lang="sr-Latn-RS" dirty="0" smtClean="0"/>
              <a:t>štvena mreža za unapređenje integriteta:</a:t>
            </a:r>
          </a:p>
          <a:p>
            <a:pPr lvl="1"/>
            <a:r>
              <a:rPr lang="sr-Latn-RS" dirty="0" smtClean="0"/>
              <a:t>Institucija</a:t>
            </a:r>
          </a:p>
          <a:p>
            <a:pPr lvl="2"/>
            <a:r>
              <a:rPr lang="sr-Latn-RS" dirty="0" smtClean="0"/>
              <a:t>Javne </a:t>
            </a:r>
          </a:p>
          <a:p>
            <a:pPr lvl="2"/>
            <a:r>
              <a:rPr lang="sr-Latn-RS" dirty="0" smtClean="0"/>
              <a:t>Privatne/Profitonosne</a:t>
            </a:r>
          </a:p>
          <a:p>
            <a:pPr lvl="2"/>
            <a:r>
              <a:rPr lang="sr-Latn-RS" dirty="0" smtClean="0"/>
              <a:t>Civilne</a:t>
            </a:r>
          </a:p>
          <a:p>
            <a:pPr lvl="1"/>
            <a:r>
              <a:rPr lang="sr-Latn-RS" dirty="0" smtClean="0"/>
              <a:t>Profesija</a:t>
            </a:r>
          </a:p>
          <a:p>
            <a:pPr lvl="1"/>
            <a:r>
              <a:rPr lang="sr-Latn-RS" dirty="0" smtClean="0"/>
              <a:t>Građana</a:t>
            </a:r>
          </a:p>
          <a:p>
            <a:r>
              <a:rPr lang="sr-Latn-RS" dirty="0" smtClean="0"/>
              <a:t>Cilj: Jačanje javnosti o integritetu i jačanje antikorupcijske zajednice, socijalizacija borbe protiv korupcije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256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dirty="0" smtClean="0"/>
              <a:t>Funkcije Integrist.NET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Pronalaženje i okupljanje ljudi od integriteta u off i online zajednicu</a:t>
            </a:r>
          </a:p>
          <a:p>
            <a:r>
              <a:rPr lang="sr-Latn-RS" dirty="0" smtClean="0"/>
              <a:t>Stvaranje solidarnosti, aktivizma i uticaja na razvoj integriteta kao društvene vrednosti, odnosno socijalnog kapitala</a:t>
            </a:r>
          </a:p>
          <a:p>
            <a:r>
              <a:rPr lang="sr-Latn-RS" dirty="0" smtClean="0"/>
              <a:t>Evaluacija i unapređenje integriteta na nivou građana, sveta znanja, rada i kapitala, odnosno institucija</a:t>
            </a:r>
          </a:p>
          <a:p>
            <a:endParaRPr lang="sr-Latn-R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062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Aktivnosti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 smtClean="0"/>
              <a:t>Članstvo</a:t>
            </a:r>
          </a:p>
          <a:p>
            <a:r>
              <a:rPr lang="sr-Latn-RS" dirty="0" smtClean="0"/>
              <a:t>Elementarna samoprocena integriteta</a:t>
            </a:r>
          </a:p>
          <a:p>
            <a:r>
              <a:rPr lang="sr-Latn-RS" dirty="0" smtClean="0"/>
              <a:t>Pripadanje grupama</a:t>
            </a:r>
          </a:p>
          <a:p>
            <a:r>
              <a:rPr lang="sr-Latn-RS" dirty="0" smtClean="0"/>
              <a:t>Učešće u forumima</a:t>
            </a:r>
          </a:p>
          <a:p>
            <a:r>
              <a:rPr lang="sr-Latn-RS" dirty="0" smtClean="0"/>
              <a:t>Pisanje blogova</a:t>
            </a:r>
          </a:p>
          <a:p>
            <a:r>
              <a:rPr lang="sr-Latn-RS" dirty="0" smtClean="0"/>
              <a:t>Evaluacija institucija</a:t>
            </a:r>
          </a:p>
          <a:p>
            <a:r>
              <a:rPr lang="sr-Latn-RS" dirty="0" smtClean="0"/>
              <a:t>Predlaganje osoba od integriteta</a:t>
            </a:r>
          </a:p>
          <a:p>
            <a:r>
              <a:rPr lang="sr-Latn-RS" dirty="0" smtClean="0"/>
              <a:t>Etičko savetovalište</a:t>
            </a:r>
          </a:p>
          <a:p>
            <a:r>
              <a:rPr lang="sr-Latn-RS" dirty="0" smtClean="0"/>
              <a:t>Edukacija </a:t>
            </a:r>
          </a:p>
          <a:p>
            <a:r>
              <a:rPr lang="sr-Latn-RS" smtClean="0"/>
              <a:t>Infomisanje </a:t>
            </a:r>
          </a:p>
        </p:txBody>
      </p:sp>
    </p:spTree>
    <p:extLst>
      <p:ext uri="{BB962C8B-B14F-4D97-AF65-F5344CB8AC3E}">
        <p14:creationId xmlns:p14="http://schemas.microsoft.com/office/powerpoint/2010/main" val="375020866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1047</TotalTime>
  <Words>588</Words>
  <Application>Microsoft Office PowerPoint</Application>
  <PresentationFormat>Widescreen</PresentationFormat>
  <Paragraphs>94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SimSun</vt:lpstr>
      <vt:lpstr>Arial</vt:lpstr>
      <vt:lpstr>Calibri</vt:lpstr>
      <vt:lpstr>Times New Roman</vt:lpstr>
      <vt:lpstr>Trebuchet MS</vt:lpstr>
      <vt:lpstr>Wingdings 3</vt:lpstr>
      <vt:lpstr>Facet</vt:lpstr>
      <vt:lpstr>Integritet i antikoruptivni aktivizam - uzbunjivanje</vt:lpstr>
      <vt:lpstr>Faze u borbi protiv korupcije</vt:lpstr>
      <vt:lpstr>Održivost borbe protiv korupcije</vt:lpstr>
      <vt:lpstr>PowerPoint Presentation</vt:lpstr>
      <vt:lpstr>Šta je anomija?</vt:lpstr>
      <vt:lpstr>Skala anomije</vt:lpstr>
      <vt:lpstr>INTEGRIST.NET</vt:lpstr>
      <vt:lpstr>Funkcije Integrist.NET</vt:lpstr>
      <vt:lpstr>Aktivnosti</vt:lpstr>
      <vt:lpstr>PowerPoint Presentation</vt:lpstr>
      <vt:lpstr>Klub građana od integriteta/uzbunjivača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Integritet i antikoruptivni aktivizam</dc:title>
  <dc:creator>BIRODI2</dc:creator>
  <cp:lastModifiedBy>Snezana Đapić</cp:lastModifiedBy>
  <cp:revision>42</cp:revision>
  <cp:lastPrinted>2016-11-29T08:26:51Z</cp:lastPrinted>
  <dcterms:created xsi:type="dcterms:W3CDTF">2016-10-01T19:59:17Z</dcterms:created>
  <dcterms:modified xsi:type="dcterms:W3CDTF">2017-01-13T10:09:30Z</dcterms:modified>
</cp:coreProperties>
</file>