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258" r:id="rId2"/>
    <p:sldId id="259" r:id="rId3"/>
    <p:sldId id="260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778578183800296E-2"/>
          <c:y val="0"/>
          <c:w val="0.87828910062401511"/>
          <c:h val="0.7366725393405230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1.4896196965726238E-3"/>
                  <c:y val="-5.4215894774456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11D-4FA2-82F5-30A349EC5AD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A. Vučić</c:v>
                </c:pt>
                <c:pt idx="1">
                  <c:v>I. Dačić</c:v>
                </c:pt>
                <c:pt idx="2">
                  <c:v>A. Brnabić</c:v>
                </c:pt>
                <c:pt idx="3">
                  <c:v>D. Đilas</c:v>
                </c:pt>
                <c:pt idx="4">
                  <c:v>V. Jeremić</c:v>
                </c:pt>
                <c:pt idx="5">
                  <c:v>B. Obradović</c:v>
                </c:pt>
              </c:strCache>
            </c:strRef>
          </c:cat>
          <c:val>
            <c:numRef>
              <c:f>Sheet1!$B$2:$B$7</c:f>
              <c:numCache>
                <c:formatCode>###0.0</c:formatCode>
                <c:ptCount val="6"/>
                <c:pt idx="0">
                  <c:v>11.934156378600823</c:v>
                </c:pt>
                <c:pt idx="1">
                  <c:v>22.916666666666668</c:v>
                </c:pt>
                <c:pt idx="2">
                  <c:v>2.7027027027027026</c:v>
                </c:pt>
                <c:pt idx="3">
                  <c:v>0</c:v>
                </c:pt>
                <c:pt idx="4">
                  <c:v>100</c:v>
                </c:pt>
                <c:pt idx="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D18-4441-A16B-2E82D9AC786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neut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A. Vučić</c:v>
                </c:pt>
                <c:pt idx="1">
                  <c:v>I. Dačić</c:v>
                </c:pt>
                <c:pt idx="2">
                  <c:v>A. Brnabić</c:v>
                </c:pt>
                <c:pt idx="3">
                  <c:v>D. Đilas</c:v>
                </c:pt>
                <c:pt idx="4">
                  <c:v>V. Jeremić</c:v>
                </c:pt>
                <c:pt idx="5">
                  <c:v>B. Obradović</c:v>
                </c:pt>
              </c:strCache>
            </c:strRef>
          </c:cat>
          <c:val>
            <c:numRef>
              <c:f>Sheet1!$C$2:$C$7</c:f>
              <c:numCache>
                <c:formatCode>###0.0</c:formatCode>
                <c:ptCount val="6"/>
                <c:pt idx="0">
                  <c:v>68.312757201646093</c:v>
                </c:pt>
                <c:pt idx="1">
                  <c:v>67.708333333333329</c:v>
                </c:pt>
                <c:pt idx="2">
                  <c:v>71.621621621621628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D18-4441-A16B-2E82D9AC786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poz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A. Vučić</c:v>
                </c:pt>
                <c:pt idx="1">
                  <c:v>I. Dačić</c:v>
                </c:pt>
                <c:pt idx="2">
                  <c:v>A. Brnabić</c:v>
                </c:pt>
                <c:pt idx="3">
                  <c:v>D. Đilas</c:v>
                </c:pt>
                <c:pt idx="4">
                  <c:v>V. Jeremić</c:v>
                </c:pt>
                <c:pt idx="5">
                  <c:v>B. Obradović</c:v>
                </c:pt>
              </c:strCache>
            </c:strRef>
          </c:cat>
          <c:val>
            <c:numRef>
              <c:f>Sheet1!$D$2:$D$7</c:f>
              <c:numCache>
                <c:formatCode>###0.0</c:formatCode>
                <c:ptCount val="6"/>
                <c:pt idx="0">
                  <c:v>19.753086419753085</c:v>
                </c:pt>
                <c:pt idx="1">
                  <c:v>9.375</c:v>
                </c:pt>
                <c:pt idx="2">
                  <c:v>25.675675675675677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D18-4441-A16B-2E82D9AC78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453081808"/>
        <c:axId val="1453080176"/>
      </c:barChart>
      <c:catAx>
        <c:axId val="14530818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53080176"/>
        <c:crosses val="autoZero"/>
        <c:auto val="1"/>
        <c:lblAlgn val="ctr"/>
        <c:lblOffset val="100"/>
        <c:noMultiLvlLbl val="0"/>
      </c:catAx>
      <c:valAx>
        <c:axId val="1453080176"/>
        <c:scaling>
          <c:orientation val="minMax"/>
          <c:max val="10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0.0" sourceLinked="1"/>
        <c:majorTickMark val="none"/>
        <c:minorTickMark val="none"/>
        <c:tickLblPos val="nextTo"/>
        <c:crossAx val="1453081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9520679537917458"/>
          <c:y val="0.14714630783227575"/>
          <c:w val="9.5855536499878061E-2"/>
          <c:h val="0.514356916368654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sr-Latn-RS" sz="1200" dirty="0"/>
              <a:t>UKUPAN BROJ PRILOGA </a:t>
            </a:r>
            <a:endParaRPr lang="en-US" sz="1200" dirty="0"/>
          </a:p>
        </c:rich>
      </c:tx>
      <c:layout>
        <c:manualLayout>
          <c:xMode val="edge"/>
          <c:yMode val="edge"/>
          <c:x val="4.7005830086225643E-2"/>
          <c:y val="1.10946519409671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6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012-4AB9-90D6-0119B3E3E6F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012-4AB9-90D6-0119B3E3E6F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012-4AB9-90D6-0119B3E3E6F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012-4AB9-90D6-0119B3E3E6F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012-4AB9-90D6-0119B3E3E6F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012-4AB9-90D6-0119B3E3E6F6}"/>
              </c:ext>
            </c:extLst>
          </c:dPt>
          <c:dLbls>
            <c:dLbl>
              <c:idx val="0"/>
              <c:layout>
                <c:manualLayout>
                  <c:x val="-0.10460033611731553"/>
                  <c:y val="0.10724830209601549"/>
                </c:manualLayout>
              </c:layout>
              <c:tx>
                <c:rich>
                  <a:bodyPr/>
                  <a:lstStyle/>
                  <a:p>
                    <a:fld id="{7B626287-3593-41E9-AEC3-9DE0E016DD6B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012-4AB9-90D6-0119B3E3E6F6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9.9619367730776689E-3"/>
                  <c:y val="9.61536501550484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274</a:t>
                    </a:r>
                  </a:p>
                  <a:p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012-4AB9-90D6-0119B3E3E6F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9885810319232917E-2"/>
                  <c:y val="-5.177504239117999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6012-4AB9-90D6-0119B3E3E6F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5.977162063846593E-2"/>
                  <c:y val="-7.396289028204551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6012-4AB9-90D6-0119B3E3E6F6}"/>
                </c:ext>
                <c:ext xmlns:c15="http://schemas.microsoft.com/office/drawing/2012/chart" uri="{CE6537A1-D6FC-4f65-9D91-7224C49458BB}">
                  <c15:layout>
                    <c:manualLayout>
                      <c:w val="4.2114283809303432E-2"/>
                      <c:h val="8.1064923515333176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Sheet1!$A$2:$A$7</c:f>
              <c:strCache>
                <c:ptCount val="6"/>
                <c:pt idx="0">
                  <c:v>Vučić</c:v>
                </c:pt>
                <c:pt idx="1">
                  <c:v>Dačić</c:v>
                </c:pt>
                <c:pt idx="2">
                  <c:v>Brnabić</c:v>
                </c:pt>
                <c:pt idx="3">
                  <c:v>Đilas</c:v>
                </c:pt>
                <c:pt idx="4">
                  <c:v>Jeremić</c:v>
                </c:pt>
                <c:pt idx="5">
                  <c:v>Obradović</c:v>
                </c:pt>
              </c:strCache>
            </c:strRef>
          </c:cat>
          <c:val>
            <c:numRef>
              <c:f>Sheet1!$B$2:$B$7</c:f>
              <c:numCache>
                <c:formatCode>###0</c:formatCode>
                <c:ptCount val="6"/>
                <c:pt idx="0">
                  <c:v>981</c:v>
                </c:pt>
                <c:pt idx="1">
                  <c:v>274</c:v>
                </c:pt>
                <c:pt idx="2">
                  <c:v>275</c:v>
                </c:pt>
                <c:pt idx="3">
                  <c:v>11</c:v>
                </c:pt>
                <c:pt idx="4">
                  <c:v>29</c:v>
                </c:pt>
                <c:pt idx="5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6012-4AB9-90D6-0119B3E3E6F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778578183800296E-2"/>
          <c:y val="0"/>
          <c:w val="0.87828910062401511"/>
          <c:h val="0.7366725393405230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7.0888020838610942E-3"/>
                  <c:y val="-1.275668112340155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11D-4FA2-82F5-30A349EC5ADC}"/>
                </c:ext>
                <c:ext xmlns:c15="http://schemas.microsoft.com/office/drawing/2012/chart" uri="{CE6537A1-D6FC-4f65-9D91-7224C49458BB}">
                  <c15:layout>
                    <c:manualLayout>
                      <c:w val="3.9975494053525365E-2"/>
                      <c:h val="8.5852463960492467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A. Vučić</c:v>
                </c:pt>
                <c:pt idx="1">
                  <c:v>I. Dačić</c:v>
                </c:pt>
                <c:pt idx="2">
                  <c:v>A. Brnabić</c:v>
                </c:pt>
                <c:pt idx="3">
                  <c:v>D. Đilas</c:v>
                </c:pt>
                <c:pt idx="4">
                  <c:v>V. Jeremić</c:v>
                </c:pt>
                <c:pt idx="5">
                  <c:v>B. Obradović</c:v>
                </c:pt>
              </c:strCache>
            </c:strRef>
          </c:cat>
          <c:val>
            <c:numRef>
              <c:f>Sheet1!$B$2:$B$7</c:f>
              <c:numCache>
                <c:formatCode>###0.0</c:formatCode>
                <c:ptCount val="6"/>
                <c:pt idx="0">
                  <c:v>16.399999999999999</c:v>
                </c:pt>
                <c:pt idx="1">
                  <c:v>29.5</c:v>
                </c:pt>
                <c:pt idx="2">
                  <c:v>15.6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D18-4441-A16B-2E82D9AC786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neut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A. Vučić</c:v>
                </c:pt>
                <c:pt idx="1">
                  <c:v>I. Dačić</c:v>
                </c:pt>
                <c:pt idx="2">
                  <c:v>A. Brnabić</c:v>
                </c:pt>
                <c:pt idx="3">
                  <c:v>D. Đilas</c:v>
                </c:pt>
                <c:pt idx="4">
                  <c:v>V. Jeremić</c:v>
                </c:pt>
                <c:pt idx="5">
                  <c:v>B. Obradović</c:v>
                </c:pt>
              </c:strCache>
            </c:strRef>
          </c:cat>
          <c:val>
            <c:numRef>
              <c:f>Sheet1!$C$2:$C$7</c:f>
              <c:numCache>
                <c:formatCode>###0.0</c:formatCode>
                <c:ptCount val="6"/>
                <c:pt idx="0">
                  <c:v>62.9</c:v>
                </c:pt>
                <c:pt idx="1">
                  <c:v>36.1</c:v>
                </c:pt>
                <c:pt idx="2">
                  <c:v>43.8</c:v>
                </c:pt>
                <c:pt idx="3">
                  <c:v>0</c:v>
                </c:pt>
                <c:pt idx="4">
                  <c:v>66.7</c:v>
                </c:pt>
                <c:pt idx="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D18-4441-A16B-2E82D9AC786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poz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A. Vučić</c:v>
                </c:pt>
                <c:pt idx="1">
                  <c:v>I. Dačić</c:v>
                </c:pt>
                <c:pt idx="2">
                  <c:v>A. Brnabić</c:v>
                </c:pt>
                <c:pt idx="3">
                  <c:v>D. Đilas</c:v>
                </c:pt>
                <c:pt idx="4">
                  <c:v>V. Jeremić</c:v>
                </c:pt>
                <c:pt idx="5">
                  <c:v>B. Obradović</c:v>
                </c:pt>
              </c:strCache>
            </c:strRef>
          </c:cat>
          <c:val>
            <c:numRef>
              <c:f>Sheet1!$D$2:$D$7</c:f>
              <c:numCache>
                <c:formatCode>###0.0</c:formatCode>
                <c:ptCount val="6"/>
                <c:pt idx="0">
                  <c:v>20.7</c:v>
                </c:pt>
                <c:pt idx="1">
                  <c:v>34.4</c:v>
                </c:pt>
                <c:pt idx="2">
                  <c:v>40.6</c:v>
                </c:pt>
                <c:pt idx="3">
                  <c:v>0</c:v>
                </c:pt>
                <c:pt idx="4">
                  <c:v>33.299999999999997</c:v>
                </c:pt>
                <c:pt idx="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D18-4441-A16B-2E82D9AC78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453080720"/>
        <c:axId val="1453076912"/>
      </c:barChart>
      <c:catAx>
        <c:axId val="14530807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53076912"/>
        <c:crosses val="autoZero"/>
        <c:auto val="1"/>
        <c:lblAlgn val="ctr"/>
        <c:lblOffset val="100"/>
        <c:noMultiLvlLbl val="0"/>
      </c:catAx>
      <c:valAx>
        <c:axId val="1453076912"/>
        <c:scaling>
          <c:orientation val="minMax"/>
          <c:max val="10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0.0" sourceLinked="1"/>
        <c:majorTickMark val="none"/>
        <c:minorTickMark val="none"/>
        <c:tickLblPos val="nextTo"/>
        <c:crossAx val="1453080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9520679537917458"/>
          <c:y val="0.14714630783227575"/>
          <c:w val="9.5855536499878061E-2"/>
          <c:h val="0.514356916368654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sr-Latn-RS" sz="1200" dirty="0"/>
              <a:t>UKUPAN BROJ PRILOGA </a:t>
            </a:r>
            <a:endParaRPr lang="en-US" sz="1200" dirty="0"/>
          </a:p>
        </c:rich>
      </c:tx>
      <c:layout>
        <c:manualLayout>
          <c:xMode val="edge"/>
          <c:yMode val="edge"/>
          <c:x val="4.7005830086225643E-2"/>
          <c:y val="1.10946519409671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6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CF0-4A7E-82FB-866EF20A0FD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CF0-4A7E-82FB-866EF20A0FD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CF0-4A7E-82FB-866EF20A0FD5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CF0-4A7E-82FB-866EF20A0FD5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CF0-4A7E-82FB-866EF20A0FD5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ACF0-4A7E-82FB-866EF20A0FD5}"/>
              </c:ext>
            </c:extLst>
          </c:dPt>
          <c:dLbls>
            <c:dLbl>
              <c:idx val="0"/>
              <c:layout>
                <c:manualLayout>
                  <c:x val="-0.10460033611731553"/>
                  <c:y val="0.10724830209601549"/>
                </c:manualLayout>
              </c:layout>
              <c:tx>
                <c:rich>
                  <a:bodyPr/>
                  <a:lstStyle/>
                  <a:p>
                    <a:fld id="{7B626287-3593-41E9-AEC3-9DE0E016DD6B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CF0-4A7E-82FB-866EF20A0FD5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9.9619367730776689E-3"/>
                  <c:y val="9.61536501550484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274</a:t>
                    </a:r>
                  </a:p>
                  <a:p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CF0-4A7E-82FB-866EF20A0FD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9885810319232917E-2"/>
                  <c:y val="-5.177504239117999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ACF0-4A7E-82FB-866EF20A0FD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5.977162063846593E-2"/>
                  <c:y val="-7.396289028204551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ACF0-4A7E-82FB-866EF20A0FD5}"/>
                </c:ext>
                <c:ext xmlns:c15="http://schemas.microsoft.com/office/drawing/2012/chart" uri="{CE6537A1-D6FC-4f65-9D91-7224C49458BB}">
                  <c15:layout>
                    <c:manualLayout>
                      <c:w val="4.2114283809303432E-2"/>
                      <c:h val="8.1064923515333176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Sheet1!$A$2:$A$7</c:f>
              <c:strCache>
                <c:ptCount val="6"/>
                <c:pt idx="0">
                  <c:v>Vučić</c:v>
                </c:pt>
                <c:pt idx="1">
                  <c:v>Dačić</c:v>
                </c:pt>
                <c:pt idx="2">
                  <c:v>Brnabić</c:v>
                </c:pt>
                <c:pt idx="3">
                  <c:v>Đilas</c:v>
                </c:pt>
                <c:pt idx="4">
                  <c:v>Jeremić</c:v>
                </c:pt>
                <c:pt idx="5">
                  <c:v>Obradović</c:v>
                </c:pt>
              </c:strCache>
            </c:strRef>
          </c:cat>
          <c:val>
            <c:numRef>
              <c:f>Sheet1!$B$2:$B$7</c:f>
              <c:numCache>
                <c:formatCode>###0</c:formatCode>
                <c:ptCount val="6"/>
                <c:pt idx="0">
                  <c:v>981</c:v>
                </c:pt>
                <c:pt idx="1">
                  <c:v>274</c:v>
                </c:pt>
                <c:pt idx="2">
                  <c:v>275</c:v>
                </c:pt>
                <c:pt idx="3">
                  <c:v>11</c:v>
                </c:pt>
                <c:pt idx="4">
                  <c:v>29</c:v>
                </c:pt>
                <c:pt idx="5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ACF0-4A7E-82FB-866EF20A0FD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778578183800296E-2"/>
          <c:y val="0"/>
          <c:w val="0.87828910062401511"/>
          <c:h val="0.7366725393405230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7.0888020838610942E-3"/>
                  <c:y val="-1.275668112340155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11D-4FA2-82F5-30A349EC5ADC}"/>
                </c:ext>
                <c:ext xmlns:c15="http://schemas.microsoft.com/office/drawing/2012/chart" uri="{CE6537A1-D6FC-4f65-9D91-7224C49458BB}">
                  <c15:layout>
                    <c:manualLayout>
                      <c:w val="3.9975494053525365E-2"/>
                      <c:h val="8.5852463960492467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A. Vučić</c:v>
                </c:pt>
                <c:pt idx="1">
                  <c:v>I. Dačić</c:v>
                </c:pt>
                <c:pt idx="2">
                  <c:v>A. Brnabić</c:v>
                </c:pt>
                <c:pt idx="3">
                  <c:v>D. Đilas</c:v>
                </c:pt>
                <c:pt idx="4">
                  <c:v>V. Jeremić</c:v>
                </c:pt>
                <c:pt idx="5">
                  <c:v>B. Obradović</c:v>
                </c:pt>
              </c:strCache>
            </c:strRef>
          </c:cat>
          <c:val>
            <c:numRef>
              <c:f>Sheet1!$B$2:$B$7</c:f>
              <c:numCache>
                <c:formatCode>###0.0</c:formatCode>
                <c:ptCount val="6"/>
                <c:pt idx="0">
                  <c:v>0.5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D18-4441-A16B-2E82D9AC786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neut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A. Vučić</c:v>
                </c:pt>
                <c:pt idx="1">
                  <c:v>I. Dačić</c:v>
                </c:pt>
                <c:pt idx="2">
                  <c:v>A. Brnabić</c:v>
                </c:pt>
                <c:pt idx="3">
                  <c:v>D. Đilas</c:v>
                </c:pt>
                <c:pt idx="4">
                  <c:v>V. Jeremić</c:v>
                </c:pt>
                <c:pt idx="5">
                  <c:v>B. Obradović</c:v>
                </c:pt>
              </c:strCache>
            </c:strRef>
          </c:cat>
          <c:val>
            <c:numRef>
              <c:f>Sheet1!$C$2:$C$7</c:f>
              <c:numCache>
                <c:formatCode>###0.0</c:formatCode>
                <c:ptCount val="6"/>
                <c:pt idx="0">
                  <c:v>48.6</c:v>
                </c:pt>
                <c:pt idx="1">
                  <c:v>38.700000000000003</c:v>
                </c:pt>
                <c:pt idx="2">
                  <c:v>66.7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D18-4441-A16B-2E82D9AC786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poz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A. Vučić</c:v>
                </c:pt>
                <c:pt idx="1">
                  <c:v>I. Dačić</c:v>
                </c:pt>
                <c:pt idx="2">
                  <c:v>A. Brnabić</c:v>
                </c:pt>
                <c:pt idx="3">
                  <c:v>D. Đilas</c:v>
                </c:pt>
                <c:pt idx="4">
                  <c:v>V. Jeremić</c:v>
                </c:pt>
                <c:pt idx="5">
                  <c:v>B. Obradović</c:v>
                </c:pt>
              </c:strCache>
            </c:strRef>
          </c:cat>
          <c:val>
            <c:numRef>
              <c:f>Sheet1!$D$2:$D$7</c:f>
              <c:numCache>
                <c:formatCode>###0.0</c:formatCode>
                <c:ptCount val="6"/>
                <c:pt idx="0">
                  <c:v>50.9</c:v>
                </c:pt>
                <c:pt idx="1">
                  <c:v>61.3</c:v>
                </c:pt>
                <c:pt idx="2">
                  <c:v>33.299999999999997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D18-4441-A16B-2E82D9AC78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453081264"/>
        <c:axId val="1453082896"/>
      </c:barChart>
      <c:catAx>
        <c:axId val="14530812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53082896"/>
        <c:crosses val="autoZero"/>
        <c:auto val="1"/>
        <c:lblAlgn val="ctr"/>
        <c:lblOffset val="100"/>
        <c:noMultiLvlLbl val="0"/>
      </c:catAx>
      <c:valAx>
        <c:axId val="1453082896"/>
        <c:scaling>
          <c:orientation val="minMax"/>
          <c:max val="10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0.0" sourceLinked="1"/>
        <c:majorTickMark val="none"/>
        <c:minorTickMark val="none"/>
        <c:tickLblPos val="nextTo"/>
        <c:crossAx val="1453081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9520679537917458"/>
          <c:y val="0.14714630783227575"/>
          <c:w val="9.5855536499878061E-2"/>
          <c:h val="0.514356916368654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sr-Latn-RS" sz="1200" dirty="0"/>
              <a:t>UKUPAN BROJ PRILOGA </a:t>
            </a:r>
            <a:endParaRPr lang="en-US" sz="1200" dirty="0"/>
          </a:p>
        </c:rich>
      </c:tx>
      <c:layout>
        <c:manualLayout>
          <c:xMode val="edge"/>
          <c:yMode val="edge"/>
          <c:x val="4.7005830086225643E-2"/>
          <c:y val="1.10946519409671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6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8A2-44D5-A0E5-6C300F77810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E8A2-44D5-A0E5-6C300F77810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8A2-44D5-A0E5-6C300F77810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8A2-44D5-A0E5-6C300F77810F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E8A2-44D5-A0E5-6C300F77810F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E8A2-44D5-A0E5-6C300F77810F}"/>
              </c:ext>
            </c:extLst>
          </c:dPt>
          <c:dLbls>
            <c:dLbl>
              <c:idx val="0"/>
              <c:layout>
                <c:manualLayout>
                  <c:x val="-0.10460033611731553"/>
                  <c:y val="0.10724830209601549"/>
                </c:manualLayout>
              </c:layout>
              <c:tx>
                <c:rich>
                  <a:bodyPr/>
                  <a:lstStyle/>
                  <a:p>
                    <a:fld id="{7B626287-3593-41E9-AEC3-9DE0E016DD6B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8A2-44D5-A0E5-6C300F77810F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9.9619367730776689E-3"/>
                  <c:y val="9.61536501550484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274</a:t>
                    </a:r>
                  </a:p>
                  <a:p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8A2-44D5-A0E5-6C300F77810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9885810319232917E-2"/>
                  <c:y val="-5.177504239117999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E8A2-44D5-A0E5-6C300F77810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5.977162063846593E-2"/>
                  <c:y val="-7.396289028204551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E8A2-44D5-A0E5-6C300F77810F}"/>
                </c:ext>
                <c:ext xmlns:c15="http://schemas.microsoft.com/office/drawing/2012/chart" uri="{CE6537A1-D6FC-4f65-9D91-7224C49458BB}">
                  <c15:layout>
                    <c:manualLayout>
                      <c:w val="4.2114283809303432E-2"/>
                      <c:h val="8.1064923515333176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Sheet1!$A$2:$A$7</c:f>
              <c:strCache>
                <c:ptCount val="6"/>
                <c:pt idx="0">
                  <c:v>Vučić</c:v>
                </c:pt>
                <c:pt idx="1">
                  <c:v>Dačić</c:v>
                </c:pt>
                <c:pt idx="2">
                  <c:v>Brnabić</c:v>
                </c:pt>
                <c:pt idx="3">
                  <c:v>Đilas</c:v>
                </c:pt>
                <c:pt idx="4">
                  <c:v>Jeremić</c:v>
                </c:pt>
                <c:pt idx="5">
                  <c:v>Obradović</c:v>
                </c:pt>
              </c:strCache>
            </c:strRef>
          </c:cat>
          <c:val>
            <c:numRef>
              <c:f>Sheet1!$B$2:$B$7</c:f>
              <c:numCache>
                <c:formatCode>###0</c:formatCode>
                <c:ptCount val="6"/>
                <c:pt idx="0">
                  <c:v>981</c:v>
                </c:pt>
                <c:pt idx="1">
                  <c:v>274</c:v>
                </c:pt>
                <c:pt idx="2">
                  <c:v>275</c:v>
                </c:pt>
                <c:pt idx="3">
                  <c:v>11</c:v>
                </c:pt>
                <c:pt idx="4">
                  <c:v>29</c:v>
                </c:pt>
                <c:pt idx="5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8A2-44D5-A0E5-6C300F77810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image" Target="../media/image8.jpg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rawing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image" Target="../media/image8.jpg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rawing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image" Target="../media/image8.jpg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0.40367</cdr:x>
      <cdr:y>0.80039</cdr:y>
    </cdr:from>
    <cdr:to>
      <cdr:x>0.47312</cdr:x>
      <cdr:y>0.94841</cdr:y>
    </cdr:to>
    <cdr:pic>
      <cdr:nvPicPr>
        <cdr:cNvPr id="4" name="Picture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441542" y="3187337"/>
          <a:ext cx="592123" cy="58943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0.24617</cdr:x>
      <cdr:y>0.80087</cdr:y>
    </cdr:from>
    <cdr:to>
      <cdr:x>0.31539</cdr:x>
      <cdr:y>0.94841</cdr:y>
    </cdr:to>
    <cdr:pic>
      <cdr:nvPicPr>
        <cdr:cNvPr id="5" name="Picture 4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098740" y="3189248"/>
          <a:ext cx="590204" cy="58752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0.54373</cdr:x>
      <cdr:y>0.81024</cdr:y>
    </cdr:from>
    <cdr:to>
      <cdr:x>0.60826</cdr:x>
      <cdr:y>0.94841</cdr:y>
    </cdr:to>
    <cdr:pic>
      <cdr:nvPicPr>
        <cdr:cNvPr id="6" name="Picture 5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829784" y="3226550"/>
          <a:ext cx="573263" cy="55021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0.838</cdr:x>
      <cdr:y>0.80893</cdr:y>
    </cdr:from>
    <cdr:to>
      <cdr:x>0.905</cdr:x>
      <cdr:y>0.94841</cdr:y>
    </cdr:to>
    <cdr:pic>
      <cdr:nvPicPr>
        <cdr:cNvPr id="8" name="Picture 7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4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7144493" y="3221361"/>
          <a:ext cx="571277" cy="55540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0.10749</cdr:x>
      <cdr:y>0.80514</cdr:y>
    </cdr:from>
    <cdr:to>
      <cdr:x>0.1744</cdr:x>
      <cdr:y>0.94841</cdr:y>
    </cdr:to>
    <cdr:pic>
      <cdr:nvPicPr>
        <cdr:cNvPr id="9" name="Picture 8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5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916408" y="3206267"/>
          <a:ext cx="570502" cy="57050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0.68948</cdr:x>
      <cdr:y>0.80394</cdr:y>
    </cdr:from>
    <cdr:to>
      <cdr:x>0.75669</cdr:x>
      <cdr:y>0.94841</cdr:y>
    </cdr:to>
    <cdr:pic>
      <cdr:nvPicPr>
        <cdr:cNvPr id="10" name="Picture 9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6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5878285" y="3201467"/>
          <a:ext cx="573010" cy="575302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0.40367</cdr:x>
      <cdr:y>0.80039</cdr:y>
    </cdr:from>
    <cdr:to>
      <cdr:x>0.47312</cdr:x>
      <cdr:y>0.94841</cdr:y>
    </cdr:to>
    <cdr:pic>
      <cdr:nvPicPr>
        <cdr:cNvPr id="4" name="Picture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441542" y="3187337"/>
          <a:ext cx="592123" cy="58943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0.24617</cdr:x>
      <cdr:y>0.80087</cdr:y>
    </cdr:from>
    <cdr:to>
      <cdr:x>0.31539</cdr:x>
      <cdr:y>0.94841</cdr:y>
    </cdr:to>
    <cdr:pic>
      <cdr:nvPicPr>
        <cdr:cNvPr id="5" name="Picture 4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098740" y="3189248"/>
          <a:ext cx="590204" cy="58752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0.54373</cdr:x>
      <cdr:y>0.81024</cdr:y>
    </cdr:from>
    <cdr:to>
      <cdr:x>0.60826</cdr:x>
      <cdr:y>0.94841</cdr:y>
    </cdr:to>
    <cdr:pic>
      <cdr:nvPicPr>
        <cdr:cNvPr id="6" name="Picture 5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829784" y="3226550"/>
          <a:ext cx="573263" cy="55021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0.838</cdr:x>
      <cdr:y>0.80893</cdr:y>
    </cdr:from>
    <cdr:to>
      <cdr:x>0.905</cdr:x>
      <cdr:y>0.94841</cdr:y>
    </cdr:to>
    <cdr:pic>
      <cdr:nvPicPr>
        <cdr:cNvPr id="8" name="Picture 7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4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7144493" y="3221361"/>
          <a:ext cx="571277" cy="55540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0.10749</cdr:x>
      <cdr:y>0.80514</cdr:y>
    </cdr:from>
    <cdr:to>
      <cdr:x>0.1744</cdr:x>
      <cdr:y>0.94841</cdr:y>
    </cdr:to>
    <cdr:pic>
      <cdr:nvPicPr>
        <cdr:cNvPr id="9" name="Picture 8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5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916408" y="3206267"/>
          <a:ext cx="570502" cy="57050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0.68948</cdr:x>
      <cdr:y>0.80394</cdr:y>
    </cdr:from>
    <cdr:to>
      <cdr:x>0.75669</cdr:x>
      <cdr:y>0.94841</cdr:y>
    </cdr:to>
    <cdr:pic>
      <cdr:nvPicPr>
        <cdr:cNvPr id="10" name="Picture 9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6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5878285" y="3201467"/>
          <a:ext cx="573010" cy="575302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0.40367</cdr:x>
      <cdr:y>0.80039</cdr:y>
    </cdr:from>
    <cdr:to>
      <cdr:x>0.47312</cdr:x>
      <cdr:y>0.94841</cdr:y>
    </cdr:to>
    <cdr:pic>
      <cdr:nvPicPr>
        <cdr:cNvPr id="4" name="Picture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441542" y="3187337"/>
          <a:ext cx="592123" cy="58943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0.24617</cdr:x>
      <cdr:y>0.80087</cdr:y>
    </cdr:from>
    <cdr:to>
      <cdr:x>0.31539</cdr:x>
      <cdr:y>0.94841</cdr:y>
    </cdr:to>
    <cdr:pic>
      <cdr:nvPicPr>
        <cdr:cNvPr id="5" name="Picture 4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098740" y="3189248"/>
          <a:ext cx="590204" cy="58752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0.54373</cdr:x>
      <cdr:y>0.81024</cdr:y>
    </cdr:from>
    <cdr:to>
      <cdr:x>0.60826</cdr:x>
      <cdr:y>0.94841</cdr:y>
    </cdr:to>
    <cdr:pic>
      <cdr:nvPicPr>
        <cdr:cNvPr id="6" name="Picture 5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829784" y="3226550"/>
          <a:ext cx="573263" cy="55021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0.838</cdr:x>
      <cdr:y>0.80893</cdr:y>
    </cdr:from>
    <cdr:to>
      <cdr:x>0.905</cdr:x>
      <cdr:y>0.94841</cdr:y>
    </cdr:to>
    <cdr:pic>
      <cdr:nvPicPr>
        <cdr:cNvPr id="8" name="Picture 7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4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7144493" y="3221361"/>
          <a:ext cx="571277" cy="55540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0.10749</cdr:x>
      <cdr:y>0.80514</cdr:y>
    </cdr:from>
    <cdr:to>
      <cdr:x>0.1744</cdr:x>
      <cdr:y>0.94841</cdr:y>
    </cdr:to>
    <cdr:pic>
      <cdr:nvPicPr>
        <cdr:cNvPr id="9" name="Picture 8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5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916408" y="3206267"/>
          <a:ext cx="570502" cy="57050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0.68948</cdr:x>
      <cdr:y>0.80394</cdr:y>
    </cdr:from>
    <cdr:to>
      <cdr:x>0.75669</cdr:x>
      <cdr:y>0.94841</cdr:y>
    </cdr:to>
    <cdr:pic>
      <cdr:nvPicPr>
        <cdr:cNvPr id="10" name="Picture 9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6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5878285" y="3201467"/>
          <a:ext cx="573010" cy="575302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F0FFC0-6AF3-4EC8-9881-7F07EC4AAE33}" type="datetimeFigureOut">
              <a:rPr lang="en-US" smtClean="0"/>
              <a:t>13-Feb-19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5DB527-E6E6-43ED-84A9-BBB32741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699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ctr">
              <a:lnSpc>
                <a:spcPts val="3072"/>
              </a:lnSpc>
            </a:pPr>
            <a:r>
              <a:rPr lang="x-none" dirty="0"/>
              <a:t>*%</a:t>
            </a:r>
            <a:r>
              <a:rPr lang="x-none" baseline="0" dirty="0"/>
              <a:t> in total coverage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781458" y="10175247"/>
            <a:ext cx="2893515" cy="535539"/>
          </a:xfrm>
          <a:prstGeom prst="rect">
            <a:avLst/>
          </a:prstGeom>
        </p:spPr>
        <p:txBody>
          <a:bodyPr lIns="90608" tIns="45304" rIns="90608" bIns="45304"/>
          <a:lstStyle/>
          <a:p>
            <a:pPr algn="l" defTabSz="914220">
              <a:defRPr/>
            </a:pPr>
            <a:fld id="{4DDE6D3D-52A5-B741-AB55-32F7D5A4E3A2}" type="slidenum">
              <a:rPr lang="en-US" sz="1800" smtClean="0">
                <a:solidFill>
                  <a:prstClr val="black"/>
                </a:solidFill>
              </a:rPr>
              <a:pPr algn="l" defTabSz="914220">
                <a:defRPr/>
              </a:pPr>
              <a:t>1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254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ctr">
              <a:lnSpc>
                <a:spcPts val="3072"/>
              </a:lnSpc>
            </a:pPr>
            <a:r>
              <a:rPr lang="x-none" dirty="0"/>
              <a:t>*%</a:t>
            </a:r>
            <a:r>
              <a:rPr lang="x-none" baseline="0" dirty="0"/>
              <a:t> in total coverage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781458" y="10175247"/>
            <a:ext cx="2893515" cy="535539"/>
          </a:xfrm>
          <a:prstGeom prst="rect">
            <a:avLst/>
          </a:prstGeom>
        </p:spPr>
        <p:txBody>
          <a:bodyPr lIns="90608" tIns="45304" rIns="90608" bIns="45304"/>
          <a:lstStyle/>
          <a:p>
            <a:pPr algn="l" defTabSz="914220">
              <a:defRPr/>
            </a:pPr>
            <a:fld id="{4DDE6D3D-52A5-B741-AB55-32F7D5A4E3A2}" type="slidenum">
              <a:rPr lang="en-US" sz="1800" smtClean="0">
                <a:solidFill>
                  <a:prstClr val="black"/>
                </a:solidFill>
              </a:rPr>
              <a:pPr algn="l" defTabSz="914220">
                <a:defRPr/>
              </a:pPr>
              <a:t>2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024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ctr">
              <a:lnSpc>
                <a:spcPts val="3072"/>
              </a:lnSpc>
            </a:pPr>
            <a:r>
              <a:rPr lang="x-none" dirty="0"/>
              <a:t>*%</a:t>
            </a:r>
            <a:r>
              <a:rPr lang="x-none" baseline="0" dirty="0"/>
              <a:t> in total coverage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781458" y="10175247"/>
            <a:ext cx="2893515" cy="535539"/>
          </a:xfrm>
          <a:prstGeom prst="rect">
            <a:avLst/>
          </a:prstGeom>
        </p:spPr>
        <p:txBody>
          <a:bodyPr lIns="90608" tIns="45304" rIns="90608" bIns="45304"/>
          <a:lstStyle/>
          <a:p>
            <a:pPr algn="l" defTabSz="914220">
              <a:defRPr/>
            </a:pPr>
            <a:fld id="{4DDE6D3D-52A5-B741-AB55-32F7D5A4E3A2}" type="slidenum">
              <a:rPr lang="en-US" sz="1800" smtClean="0">
                <a:solidFill>
                  <a:prstClr val="black"/>
                </a:solidFill>
              </a:rPr>
              <a:pPr algn="l" defTabSz="914220">
                <a:defRPr/>
              </a:pPr>
              <a:t>3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319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/>
          <p:cNvSpPr>
            <a:spLocks noChangeArrowheads="1"/>
          </p:cNvSpPr>
          <p:nvPr userDrawn="1"/>
        </p:nvSpPr>
        <p:spPr bwMode="black">
          <a:xfrm>
            <a:off x="5761776" y="6616704"/>
            <a:ext cx="668453" cy="107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defTabSz="914377"/>
            <a:r>
              <a:rPr lang="en-US" sz="700" dirty="0">
                <a:solidFill>
                  <a:srgbClr val="5C5C5C"/>
                </a:solidFill>
              </a:rPr>
              <a:t>Visa Confidential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321590" y="3344720"/>
            <a:ext cx="5065011" cy="458587"/>
          </a:xfrm>
          <a:prstGeom prst="rect">
            <a:avLst/>
          </a:prstGeom>
          <a:effectLst/>
        </p:spPr>
        <p:txBody>
          <a:bodyPr wrap="square" anchor="b">
            <a:spAutoFit/>
          </a:bodyPr>
          <a:lstStyle>
            <a:lvl1pPr>
              <a:lnSpc>
                <a:spcPct val="85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321589" y="4019790"/>
            <a:ext cx="5063212" cy="341632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0" indent="0">
              <a:spcBef>
                <a:spcPts val="1300"/>
              </a:spcBef>
              <a:spcAft>
                <a:spcPts val="0"/>
              </a:spcAft>
              <a:buFont typeface="Arial" charset="0"/>
              <a:buNone/>
              <a:defRPr sz="18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316992" y="4299879"/>
            <a:ext cx="5067808" cy="3416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2"/>
                </a:solidFill>
              </a:defRPr>
            </a:lvl1pPr>
            <a:lvl2pPr marL="227003" indent="0">
              <a:buNone/>
              <a:defRPr>
                <a:solidFill>
                  <a:schemeClr val="bg1"/>
                </a:solidFill>
              </a:defRPr>
            </a:lvl2pPr>
            <a:lvl3pPr marL="460357" indent="0">
              <a:buNone/>
              <a:defRPr>
                <a:solidFill>
                  <a:schemeClr val="bg1"/>
                </a:solidFill>
              </a:defRPr>
            </a:lvl3pPr>
            <a:lvl4pPr marL="1122432" indent="0">
              <a:buNone/>
              <a:defRPr>
                <a:solidFill>
                  <a:schemeClr val="bg1"/>
                </a:solidFill>
              </a:defRPr>
            </a:lvl4pPr>
            <a:lvl5pPr marL="1428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6058675" y="1617483"/>
            <a:ext cx="6133325" cy="3020036"/>
            <a:chOff x="4544006" y="1617482"/>
            <a:chExt cx="4599994" cy="3020036"/>
          </a:xfrm>
        </p:grpSpPr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006" y="3187828"/>
              <a:ext cx="1689414" cy="549060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 userDrawn="1"/>
          </p:nvGrpSpPr>
          <p:grpSpPr>
            <a:xfrm>
              <a:off x="6884010" y="2674775"/>
              <a:ext cx="2259987" cy="454637"/>
              <a:chOff x="9687151" y="3306297"/>
              <a:chExt cx="1711639" cy="454637"/>
            </a:xfrm>
          </p:grpSpPr>
          <p:sp>
            <p:nvSpPr>
              <p:cNvPr id="31" name="Rectangle 21"/>
              <p:cNvSpPr>
                <a:spLocks noChangeArrowheads="1"/>
              </p:cNvSpPr>
              <p:nvPr/>
            </p:nvSpPr>
            <p:spPr bwMode="gray">
              <a:xfrm>
                <a:off x="10325876" y="3462208"/>
                <a:ext cx="1072914" cy="298726"/>
              </a:xfrm>
              <a:prstGeom prst="rect">
                <a:avLst/>
              </a:prstGeom>
              <a:gradFill flip="none" rotWithShape="1">
                <a:gsLst>
                  <a:gs pos="0">
                    <a:srgbClr val="FA9B00"/>
                  </a:gs>
                  <a:gs pos="100000">
                    <a:srgbClr val="F4CA12"/>
                  </a:gs>
                </a:gsLst>
                <a:lin ang="0" scaled="1"/>
                <a:tileRect/>
              </a:gradFill>
              <a:ln w="9525">
                <a:noFill/>
                <a:miter lim="800000"/>
                <a:headEnd/>
                <a:tailEnd/>
              </a:ln>
            </p:spPr>
            <p:txBody>
              <a:bodyPr>
                <a:noAutofit/>
              </a:bodyPr>
              <a:lstStyle/>
              <a:p>
                <a:pPr defTabSz="914377"/>
                <a:endParaRPr lang="en-US" sz="2880" dirty="0">
                  <a:solidFill>
                    <a:srgbClr val="5C5C5C"/>
                  </a:solidFill>
                </a:endParaRPr>
              </a:p>
            </p:txBody>
          </p:sp>
          <p:sp>
            <p:nvSpPr>
              <p:cNvPr id="32" name="Rectangle 21"/>
              <p:cNvSpPr>
                <a:spLocks noChangeArrowheads="1"/>
              </p:cNvSpPr>
              <p:nvPr/>
            </p:nvSpPr>
            <p:spPr bwMode="gray">
              <a:xfrm>
                <a:off x="9687151" y="3306297"/>
                <a:ext cx="1034868" cy="300628"/>
              </a:xfrm>
              <a:prstGeom prst="rect">
                <a:avLst/>
              </a:prstGeom>
              <a:gradFill>
                <a:gsLst>
                  <a:gs pos="0">
                    <a:srgbClr val="1A1E5A"/>
                  </a:gs>
                  <a:gs pos="99000">
                    <a:srgbClr val="122D98"/>
                  </a:gs>
                </a:gsLst>
                <a:lin ang="0" scaled="0"/>
              </a:gradFill>
              <a:ln w="9525">
                <a:noFill/>
                <a:miter lim="800000"/>
                <a:headEnd/>
                <a:tailEnd/>
              </a:ln>
            </p:spPr>
            <p:txBody>
              <a:bodyPr anchor="ctr" anchorCtr="0">
                <a:noAutofit/>
              </a:bodyPr>
              <a:lstStyle/>
              <a:p>
                <a:pPr defTabSz="914377"/>
                <a:endParaRPr lang="en-US" sz="2880" dirty="0">
                  <a:solidFill>
                    <a:srgbClr val="5C5C5C"/>
                  </a:solidFill>
                </a:endParaRPr>
              </a:p>
            </p:txBody>
          </p:sp>
          <p:sp>
            <p:nvSpPr>
              <p:cNvPr id="33" name="Rectangle 32"/>
              <p:cNvSpPr>
                <a:spLocks noChangeArrowheads="1"/>
              </p:cNvSpPr>
              <p:nvPr/>
            </p:nvSpPr>
            <p:spPr bwMode="gray">
              <a:xfrm>
                <a:off x="10325876" y="3459434"/>
                <a:ext cx="396143" cy="147489"/>
              </a:xfrm>
              <a:prstGeom prst="rect">
                <a:avLst/>
              </a:prstGeom>
              <a:gradFill flip="none" rotWithShape="1">
                <a:gsLst>
                  <a:gs pos="0">
                    <a:srgbClr val="F26800"/>
                  </a:gs>
                  <a:gs pos="100000">
                    <a:srgbClr val="FA9800"/>
                  </a:gs>
                </a:gsLst>
                <a:lin ang="0" scaled="1"/>
                <a:tileRect/>
              </a:gradFill>
              <a:ln w="9525">
                <a:noFill/>
                <a:miter lim="800000"/>
                <a:headEnd/>
                <a:tailEnd/>
              </a:ln>
            </p:spPr>
            <p:txBody>
              <a:bodyPr>
                <a:noAutofit/>
              </a:bodyPr>
              <a:lstStyle/>
              <a:p>
                <a:pPr defTabSz="914377"/>
                <a:endParaRPr lang="en-US" sz="2880" dirty="0">
                  <a:solidFill>
                    <a:srgbClr val="5C5C5C"/>
                  </a:solidFill>
                </a:endParaRPr>
              </a:p>
            </p:txBody>
          </p:sp>
        </p:grpSp>
        <p:grpSp>
          <p:nvGrpSpPr>
            <p:cNvPr id="24" name="Group 23"/>
            <p:cNvGrpSpPr/>
            <p:nvPr userDrawn="1"/>
          </p:nvGrpSpPr>
          <p:grpSpPr>
            <a:xfrm>
              <a:off x="5584850" y="1617482"/>
              <a:ext cx="2550327" cy="451865"/>
              <a:chOff x="7916736" y="-1399562"/>
              <a:chExt cx="2550327" cy="451865"/>
            </a:xfrm>
          </p:grpSpPr>
          <p:sp>
            <p:nvSpPr>
              <p:cNvPr id="28" name="Rectangle 21"/>
              <p:cNvSpPr>
                <a:spLocks noChangeArrowheads="1"/>
              </p:cNvSpPr>
              <p:nvPr/>
            </p:nvSpPr>
            <p:spPr bwMode="gray">
              <a:xfrm>
                <a:off x="8562063" y="-1246423"/>
                <a:ext cx="1905000" cy="298726"/>
              </a:xfrm>
              <a:prstGeom prst="rect">
                <a:avLst/>
              </a:prstGeom>
              <a:gradFill flip="none" rotWithShape="1">
                <a:gsLst>
                  <a:gs pos="0">
                    <a:srgbClr val="FA9B00"/>
                  </a:gs>
                  <a:gs pos="100000">
                    <a:srgbClr val="F4CA12"/>
                  </a:gs>
                </a:gsLst>
                <a:lin ang="0" scaled="1"/>
                <a:tileRect/>
              </a:gradFill>
              <a:ln w="9525">
                <a:noFill/>
                <a:miter lim="800000"/>
                <a:headEnd/>
                <a:tailEnd/>
              </a:ln>
            </p:spPr>
            <p:txBody>
              <a:bodyPr>
                <a:noAutofit/>
              </a:bodyPr>
              <a:lstStyle/>
              <a:p>
                <a:pPr defTabSz="914377"/>
                <a:endParaRPr lang="en-US" sz="2880" dirty="0">
                  <a:solidFill>
                    <a:srgbClr val="5C5C5C"/>
                  </a:solidFill>
                </a:endParaRPr>
              </a:p>
            </p:txBody>
          </p:sp>
          <p:sp>
            <p:nvSpPr>
              <p:cNvPr id="29" name="Rectangle 28"/>
              <p:cNvSpPr>
                <a:spLocks noChangeArrowheads="1"/>
              </p:cNvSpPr>
              <p:nvPr/>
            </p:nvSpPr>
            <p:spPr bwMode="gray">
              <a:xfrm>
                <a:off x="7916736" y="-1399562"/>
                <a:ext cx="1764690" cy="300628"/>
              </a:xfrm>
              <a:prstGeom prst="rect">
                <a:avLst/>
              </a:prstGeom>
              <a:gradFill flip="none" rotWithShape="1">
                <a:gsLst>
                  <a:gs pos="0">
                    <a:srgbClr val="FA9B00"/>
                  </a:gs>
                  <a:gs pos="100000">
                    <a:srgbClr val="F4CA12"/>
                  </a:gs>
                </a:gsLst>
                <a:lin ang="0" scaled="1"/>
                <a:tileRect/>
              </a:gradFill>
              <a:ln w="9525">
                <a:noFill/>
                <a:miter lim="800000"/>
                <a:headEnd/>
                <a:tailEnd/>
              </a:ln>
            </p:spPr>
            <p:txBody>
              <a:bodyPr>
                <a:noAutofit/>
              </a:bodyPr>
              <a:lstStyle/>
              <a:p>
                <a:pPr defTabSz="914377"/>
                <a:endParaRPr lang="en-US" sz="2880" dirty="0">
                  <a:solidFill>
                    <a:srgbClr val="5C5C5C"/>
                  </a:solidFill>
                </a:endParaRPr>
              </a:p>
            </p:txBody>
          </p:sp>
          <p:sp>
            <p:nvSpPr>
              <p:cNvPr id="30" name="Rectangle 21"/>
              <p:cNvSpPr>
                <a:spLocks noChangeArrowheads="1"/>
              </p:cNvSpPr>
              <p:nvPr/>
            </p:nvSpPr>
            <p:spPr bwMode="gray">
              <a:xfrm>
                <a:off x="8562063" y="-1246423"/>
                <a:ext cx="1119363" cy="147489"/>
              </a:xfrm>
              <a:prstGeom prst="rect">
                <a:avLst/>
              </a:prstGeom>
              <a:gradFill flip="none" rotWithShape="1">
                <a:gsLst>
                  <a:gs pos="0">
                    <a:srgbClr val="FFCB00"/>
                  </a:gs>
                  <a:gs pos="100000">
                    <a:srgbClr val="FBE112"/>
                  </a:gs>
                </a:gsLst>
                <a:lin ang="0" scaled="1"/>
                <a:tileRect/>
              </a:gradFill>
              <a:ln w="9525">
                <a:noFill/>
                <a:miter lim="800000"/>
                <a:headEnd/>
                <a:tailEnd/>
              </a:ln>
            </p:spPr>
            <p:txBody>
              <a:bodyPr>
                <a:noAutofit/>
              </a:bodyPr>
              <a:lstStyle/>
              <a:p>
                <a:pPr defTabSz="914377"/>
                <a:endParaRPr lang="en-US" sz="2880" dirty="0">
                  <a:solidFill>
                    <a:srgbClr val="5C5C5C"/>
                  </a:solidFill>
                </a:endParaRPr>
              </a:p>
            </p:txBody>
          </p:sp>
        </p:grpSp>
        <p:sp>
          <p:nvSpPr>
            <p:cNvPr id="25" name="Rectangle 21"/>
            <p:cNvSpPr>
              <a:spLocks noChangeArrowheads="1"/>
            </p:cNvSpPr>
            <p:nvPr userDrawn="1"/>
          </p:nvSpPr>
          <p:spPr bwMode="gray">
            <a:xfrm>
              <a:off x="5113112" y="4336890"/>
              <a:ext cx="1770898" cy="300628"/>
            </a:xfrm>
            <a:prstGeom prst="rect">
              <a:avLst/>
            </a:prstGeom>
            <a:gradFill flip="none" rotWithShape="1">
              <a:gsLst>
                <a:gs pos="0">
                  <a:srgbClr val="FA9B00"/>
                </a:gs>
                <a:gs pos="100000">
                  <a:srgbClr val="F4CA12"/>
                </a:gs>
              </a:gsLst>
              <a:lin ang="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>
              <a:noAutofit/>
            </a:bodyPr>
            <a:lstStyle/>
            <a:p>
              <a:pPr defTabSz="914377"/>
              <a:endParaRPr lang="en-US" sz="2880" dirty="0">
                <a:solidFill>
                  <a:srgbClr val="5C5C5C"/>
                </a:solidFill>
              </a:endParaRPr>
            </a:p>
          </p:txBody>
        </p:sp>
        <p:sp>
          <p:nvSpPr>
            <p:cNvPr id="26" name="Rectangle 21"/>
            <p:cNvSpPr>
              <a:spLocks noChangeArrowheads="1"/>
            </p:cNvSpPr>
            <p:nvPr userDrawn="1"/>
          </p:nvSpPr>
          <p:spPr bwMode="gray">
            <a:xfrm>
              <a:off x="7349540" y="3431471"/>
              <a:ext cx="1475584" cy="300628"/>
            </a:xfrm>
            <a:prstGeom prst="rect">
              <a:avLst/>
            </a:prstGeom>
            <a:gradFill flip="none" rotWithShape="1">
              <a:gsLst>
                <a:gs pos="0">
                  <a:srgbClr val="FA9B00"/>
                </a:gs>
                <a:gs pos="100000">
                  <a:srgbClr val="F4CA12"/>
                </a:gs>
              </a:gsLst>
              <a:lin ang="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>
              <a:noAutofit/>
            </a:bodyPr>
            <a:lstStyle/>
            <a:p>
              <a:pPr defTabSz="914377"/>
              <a:endParaRPr lang="en-US" sz="2880" dirty="0">
                <a:solidFill>
                  <a:srgbClr val="5C5C5C"/>
                </a:solidFill>
              </a:endParaRPr>
            </a:p>
          </p:txBody>
        </p:sp>
        <p:sp>
          <p:nvSpPr>
            <p:cNvPr id="27" name="Rectangle 21"/>
            <p:cNvSpPr>
              <a:spLocks noChangeArrowheads="1"/>
            </p:cNvSpPr>
            <p:nvPr userDrawn="1"/>
          </p:nvSpPr>
          <p:spPr bwMode="gray">
            <a:xfrm>
              <a:off x="8250415" y="4034176"/>
              <a:ext cx="893585" cy="300628"/>
            </a:xfrm>
            <a:prstGeom prst="rect">
              <a:avLst/>
            </a:prstGeom>
            <a:gradFill>
              <a:gsLst>
                <a:gs pos="0">
                  <a:srgbClr val="1A1E5A"/>
                </a:gs>
                <a:gs pos="99000">
                  <a:srgbClr val="122D98"/>
                </a:gs>
              </a:gsLst>
              <a:lin ang="0" scaled="0"/>
            </a:gradFill>
            <a:ln w="9525">
              <a:noFill/>
              <a:miter lim="800000"/>
              <a:headEnd/>
              <a:tailEnd/>
            </a:ln>
          </p:spPr>
          <p:txBody>
            <a:bodyPr anchor="ctr" anchorCtr="0">
              <a:noAutofit/>
            </a:bodyPr>
            <a:lstStyle/>
            <a:p>
              <a:pPr defTabSz="914377"/>
              <a:endParaRPr lang="en-US" sz="2880" dirty="0">
                <a:solidFill>
                  <a:srgbClr val="5C5C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9711463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 Title, Subhead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6"/>
          <p:cNvSpPr>
            <a:spLocks noGrp="1"/>
          </p:cNvSpPr>
          <p:nvPr>
            <p:ph sz="quarter" idx="12"/>
          </p:nvPr>
        </p:nvSpPr>
        <p:spPr>
          <a:xfrm>
            <a:off x="316302" y="1528089"/>
            <a:ext cx="11582400" cy="8504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21588" y="245827"/>
            <a:ext cx="11582400" cy="366254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 bwMode="gray">
          <a:xfrm>
            <a:off x="321589" y="1038754"/>
            <a:ext cx="11582400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black">
          <a:xfrm>
            <a:off x="5761776" y="6616704"/>
            <a:ext cx="668453" cy="107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defTabSz="914377"/>
            <a:r>
              <a:rPr lang="en-US" sz="700" dirty="0">
                <a:solidFill>
                  <a:srgbClr val="5C5C5C"/>
                </a:solidFill>
              </a:rPr>
              <a:t>Visa Confidential</a:t>
            </a:r>
          </a:p>
        </p:txBody>
      </p:sp>
    </p:spTree>
    <p:extLst>
      <p:ext uri="{BB962C8B-B14F-4D97-AF65-F5344CB8AC3E}">
        <p14:creationId xmlns:p14="http://schemas.microsoft.com/office/powerpoint/2010/main" val="3711043466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 Title, Subhead, Bullets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6"/>
          <p:cNvSpPr>
            <a:spLocks noGrp="1"/>
          </p:cNvSpPr>
          <p:nvPr>
            <p:ph sz="quarter" idx="12"/>
          </p:nvPr>
        </p:nvSpPr>
        <p:spPr>
          <a:xfrm>
            <a:off x="3807124" y="1528089"/>
            <a:ext cx="8046720" cy="8504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3" hasCustomPrompt="1"/>
          </p:nvPr>
        </p:nvSpPr>
        <p:spPr bwMode="gray">
          <a:xfrm>
            <a:off x="3807124" y="1038754"/>
            <a:ext cx="8046720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Rectangle 6"/>
          <p:cNvSpPr>
            <a:spLocks noChangeArrowheads="1"/>
          </p:cNvSpPr>
          <p:nvPr userDrawn="1"/>
        </p:nvSpPr>
        <p:spPr bwMode="black">
          <a:xfrm>
            <a:off x="7581496" y="6616704"/>
            <a:ext cx="668453" cy="107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defTabSz="914377"/>
            <a:r>
              <a:rPr lang="en-US" sz="700" dirty="0">
                <a:solidFill>
                  <a:srgbClr val="5C5C5C"/>
                </a:solidFill>
              </a:rPr>
              <a:t>Visa Confidential</a:t>
            </a: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black">
          <a:xfrm>
            <a:off x="4048555" y="6616704"/>
            <a:ext cx="1484381" cy="107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defTabSz="914377"/>
            <a:r>
              <a:rPr lang="en-US" sz="700" dirty="0">
                <a:solidFill>
                  <a:srgbClr val="5C5C5C"/>
                </a:solidFill>
              </a:rPr>
              <a:t>|  Presentation Title  |  Month XX, Year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3844088" y="6616702"/>
            <a:ext cx="110608" cy="10772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defTabSz="914377"/>
            <a:fld id="{8E9DF562-4D88-4A5A-AAF6-44DA0968931F}" type="slidenum">
              <a:rPr lang="en-US" sz="700">
                <a:solidFill>
                  <a:srgbClr val="5C5C5C"/>
                </a:solidFill>
              </a:rPr>
              <a:pPr defTabSz="914377"/>
              <a:t>‹#›</a:t>
            </a:fld>
            <a:endParaRPr lang="en-US" sz="700" dirty="0">
              <a:solidFill>
                <a:srgbClr val="5C5C5C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 bwMode="gray">
          <a:xfrm>
            <a:off x="3807124" y="245827"/>
            <a:ext cx="8046720" cy="366254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944" y="6521979"/>
            <a:ext cx="902208" cy="21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57130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 bwMode="gray">
          <a:xfrm>
            <a:off x="321589" y="1038754"/>
            <a:ext cx="5561163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991" y="245827"/>
            <a:ext cx="11521440" cy="3662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black">
          <a:xfrm>
            <a:off x="5761776" y="6616704"/>
            <a:ext cx="668453" cy="107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defTabSz="914377"/>
            <a:r>
              <a:rPr lang="en-US" sz="700" dirty="0">
                <a:solidFill>
                  <a:srgbClr val="5C5C5C"/>
                </a:solidFill>
              </a:rPr>
              <a:t>Visa Confidential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5" hasCustomPrompt="1"/>
          </p:nvPr>
        </p:nvSpPr>
        <p:spPr bwMode="gray">
          <a:xfrm>
            <a:off x="6277269" y="1038754"/>
            <a:ext cx="5561163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6" name="Content Placeholder 6"/>
          <p:cNvSpPr>
            <a:spLocks noGrp="1"/>
          </p:cNvSpPr>
          <p:nvPr>
            <p:ph sz="quarter" idx="12"/>
          </p:nvPr>
        </p:nvSpPr>
        <p:spPr>
          <a:xfrm>
            <a:off x="316302" y="1528089"/>
            <a:ext cx="5559552" cy="8504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Content Placeholder 6"/>
          <p:cNvSpPr>
            <a:spLocks noGrp="1"/>
          </p:cNvSpPr>
          <p:nvPr>
            <p:ph sz="quarter" idx="16"/>
          </p:nvPr>
        </p:nvSpPr>
        <p:spPr>
          <a:xfrm>
            <a:off x="6277268" y="1528089"/>
            <a:ext cx="5559552" cy="8504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6646078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6"/>
          <p:cNvSpPr>
            <a:spLocks noGrp="1"/>
          </p:cNvSpPr>
          <p:nvPr>
            <p:ph sz="quarter" idx="14"/>
          </p:nvPr>
        </p:nvSpPr>
        <p:spPr>
          <a:xfrm>
            <a:off x="316302" y="1188721"/>
            <a:ext cx="5559552" cy="8504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6"/>
          <p:cNvSpPr>
            <a:spLocks noGrp="1"/>
          </p:cNvSpPr>
          <p:nvPr>
            <p:ph sz="quarter" idx="16"/>
          </p:nvPr>
        </p:nvSpPr>
        <p:spPr>
          <a:xfrm>
            <a:off x="6277268" y="1188721"/>
            <a:ext cx="5559552" cy="8504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991" y="245827"/>
            <a:ext cx="11521440" cy="3662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6"/>
          <p:cNvSpPr>
            <a:spLocks noChangeArrowheads="1"/>
          </p:cNvSpPr>
          <p:nvPr userDrawn="1"/>
        </p:nvSpPr>
        <p:spPr bwMode="black">
          <a:xfrm>
            <a:off x="5761776" y="6616704"/>
            <a:ext cx="668453" cy="107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defTabSz="914377"/>
            <a:r>
              <a:rPr lang="en-US" sz="700" dirty="0">
                <a:solidFill>
                  <a:srgbClr val="5C5C5C"/>
                </a:solidFill>
              </a:rPr>
              <a:t>Visa Confidential</a:t>
            </a:r>
          </a:p>
        </p:txBody>
      </p:sp>
    </p:spTree>
    <p:extLst>
      <p:ext uri="{BB962C8B-B14F-4D97-AF65-F5344CB8AC3E}">
        <p14:creationId xmlns:p14="http://schemas.microsoft.com/office/powerpoint/2010/main" val="630400934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 bwMode="black">
          <a:xfrm>
            <a:off x="6254496" y="3222749"/>
            <a:ext cx="5791200" cy="418598"/>
          </a:xfrm>
          <a:prstGeom prst="rect">
            <a:avLst/>
          </a:prstGeom>
          <a:effectLst/>
        </p:spPr>
        <p:txBody>
          <a:bodyPr anchor="ctr" anchorCtr="0"/>
          <a:lstStyle>
            <a:lvl1pPr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defRPr sz="3200"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gray">
          <a:xfrm>
            <a:off x="6447573" y="6616704"/>
            <a:ext cx="3348435" cy="107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defTabSz="914377"/>
            <a:r>
              <a:rPr lang="en-US" sz="700" dirty="0">
                <a:solidFill>
                  <a:srgbClr val="5C5C5C"/>
                </a:solidFill>
              </a:rPr>
              <a:t>|  Presentation Title  |  Month XX, Year</a:t>
            </a:r>
          </a:p>
        </p:txBody>
      </p:sp>
      <p:sp>
        <p:nvSpPr>
          <p:cNvPr id="14" name="TextBox 13"/>
          <p:cNvSpPr txBox="1"/>
          <p:nvPr userDrawn="1"/>
        </p:nvSpPr>
        <p:spPr bwMode="gray">
          <a:xfrm>
            <a:off x="5823493" y="6616702"/>
            <a:ext cx="532191" cy="10772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 defTabSz="914377"/>
            <a:fld id="{8E9DF562-4D88-4A5A-AAF6-44DA0968931F}" type="slidenum">
              <a:rPr lang="en-US" sz="700">
                <a:solidFill>
                  <a:srgbClr val="5C5C5C"/>
                </a:solidFill>
              </a:rPr>
              <a:pPr algn="r" defTabSz="914377"/>
              <a:t>‹#›</a:t>
            </a:fld>
            <a:endParaRPr lang="en-US" sz="700" dirty="0">
              <a:solidFill>
                <a:srgbClr val="5C5C5C"/>
              </a:solidFill>
            </a:endParaRPr>
          </a:p>
        </p:txBody>
      </p:sp>
      <p:sp>
        <p:nvSpPr>
          <p:cNvPr id="15" name="Rectangle 6"/>
          <p:cNvSpPr>
            <a:spLocks noChangeArrowheads="1"/>
          </p:cNvSpPr>
          <p:nvPr userDrawn="1"/>
        </p:nvSpPr>
        <p:spPr bwMode="gray">
          <a:xfrm>
            <a:off x="9550400" y="6616704"/>
            <a:ext cx="1219200" cy="107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 defTabSz="914377"/>
            <a:r>
              <a:rPr lang="en-US" sz="700" dirty="0">
                <a:solidFill>
                  <a:srgbClr val="5C5C5C"/>
                </a:solidFill>
              </a:rPr>
              <a:t>Visa Confidential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944" y="6521979"/>
            <a:ext cx="902208" cy="21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61287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/>
          <p:cNvSpPr>
            <a:spLocks noChangeArrowheads="1"/>
          </p:cNvSpPr>
          <p:nvPr userDrawn="1"/>
        </p:nvSpPr>
        <p:spPr bwMode="black">
          <a:xfrm>
            <a:off x="5761776" y="6616704"/>
            <a:ext cx="668453" cy="107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defTabSz="914377"/>
            <a:r>
              <a:rPr lang="en-US" sz="700" dirty="0">
                <a:solidFill>
                  <a:srgbClr val="5C5C5C"/>
                </a:solidFill>
              </a:rPr>
              <a:t>Visa Confidential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304800" y="3080187"/>
            <a:ext cx="11582400" cy="697627"/>
          </a:xfrm>
          <a:prstGeom prst="rect">
            <a:avLst/>
          </a:prstGeom>
          <a:effectLst/>
        </p:spPr>
        <p:txBody>
          <a:bodyPr wrap="square" anchor="ctr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black">
          <a:xfrm>
            <a:off x="552265" y="6616704"/>
            <a:ext cx="1593385" cy="107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defTabSz="914377"/>
            <a:r>
              <a:rPr lang="en-US" sz="700" dirty="0">
                <a:solidFill>
                  <a:srgbClr val="5C5C5C"/>
                </a:solidFill>
                <a:latin typeface="Arial" charset="0"/>
              </a:rPr>
              <a:t>DBS Signature Proposition |  April, 2014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347800" y="6616702"/>
            <a:ext cx="110608" cy="10772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defTabSz="914377"/>
            <a:fld id="{8E9DF562-4D88-4A5A-AAF6-44DA0968931F}" type="slidenum">
              <a:rPr lang="en-US" sz="700">
                <a:solidFill>
                  <a:srgbClr val="5C5C5C"/>
                </a:solidFill>
              </a:rPr>
              <a:pPr defTabSz="914377"/>
              <a:t>‹#›</a:t>
            </a:fld>
            <a:endParaRPr lang="en-US" sz="700" dirty="0">
              <a:solidFill>
                <a:srgbClr val="5C5C5C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944" y="6521979"/>
            <a:ext cx="902208" cy="21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79724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/>
          <p:cNvSpPr>
            <a:spLocks noChangeArrowheads="1"/>
          </p:cNvSpPr>
          <p:nvPr userDrawn="1"/>
        </p:nvSpPr>
        <p:spPr bwMode="black">
          <a:xfrm>
            <a:off x="5761776" y="6616704"/>
            <a:ext cx="668453" cy="107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defTabSz="914377"/>
            <a:r>
              <a:rPr lang="en-US" sz="700" dirty="0">
                <a:solidFill>
                  <a:srgbClr val="5C5C5C"/>
                </a:solidFill>
              </a:rPr>
              <a:t>Visa Confidential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304800" y="3167390"/>
            <a:ext cx="11582400" cy="523220"/>
          </a:xfrm>
          <a:prstGeom prst="rect">
            <a:avLst/>
          </a:prstGeom>
          <a:effectLst/>
        </p:spPr>
        <p:txBody>
          <a:bodyPr wrap="square" anchor="ctr" anchorCtr="0"/>
          <a:lstStyle>
            <a:lvl1pPr marL="0" indent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defRPr sz="4000" b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black">
          <a:xfrm>
            <a:off x="552265" y="6616704"/>
            <a:ext cx="1593385" cy="107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defTabSz="914377"/>
            <a:r>
              <a:rPr lang="en-US" sz="700" dirty="0">
                <a:solidFill>
                  <a:srgbClr val="5C5C5C"/>
                </a:solidFill>
                <a:latin typeface="Arial" charset="0"/>
              </a:rPr>
              <a:t>DBS Signature Proposition |  April, 2014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47800" y="6616702"/>
            <a:ext cx="110608" cy="10772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defTabSz="914377"/>
            <a:fld id="{8E9DF562-4D88-4A5A-AAF6-44DA0968931F}" type="slidenum">
              <a:rPr lang="en-US" sz="700">
                <a:solidFill>
                  <a:srgbClr val="5C5C5C"/>
                </a:solidFill>
              </a:rPr>
              <a:pPr defTabSz="914377"/>
              <a:t>‹#›</a:t>
            </a:fld>
            <a:endParaRPr lang="en-US" sz="700" dirty="0">
              <a:solidFill>
                <a:srgbClr val="5C5C5C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944" y="6521979"/>
            <a:ext cx="902208" cy="21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04355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Gradient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ltGray">
          <a:xfrm>
            <a:off x="0" y="-1"/>
            <a:ext cx="12192000" cy="4724401"/>
          </a:xfrm>
          <a:prstGeom prst="rect">
            <a:avLst/>
          </a:prstGeom>
          <a:gradFill>
            <a:gsLst>
              <a:gs pos="0">
                <a:srgbClr val="1A1E5A"/>
              </a:gs>
              <a:gs pos="99000">
                <a:srgbClr val="122D98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anchor="ctr" anchorCtr="0">
            <a:noAutofit/>
          </a:bodyPr>
          <a:lstStyle/>
          <a:p>
            <a:pPr defTabSz="914377"/>
            <a:endParaRPr lang="en-US" sz="2880" dirty="0">
              <a:solidFill>
                <a:srgbClr val="5C5C5C"/>
              </a:solidFill>
            </a:endParaRPr>
          </a:p>
        </p:txBody>
      </p:sp>
      <p:sp>
        <p:nvSpPr>
          <p:cNvPr id="22" name="Rectangle 6"/>
          <p:cNvSpPr>
            <a:spLocks noChangeArrowheads="1"/>
          </p:cNvSpPr>
          <p:nvPr userDrawn="1"/>
        </p:nvSpPr>
        <p:spPr bwMode="black">
          <a:xfrm>
            <a:off x="5761776" y="6616704"/>
            <a:ext cx="668453" cy="107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defTabSz="914377"/>
            <a:r>
              <a:rPr lang="en-US" sz="700" dirty="0">
                <a:solidFill>
                  <a:srgbClr val="5C5C5C"/>
                </a:solidFill>
              </a:rPr>
              <a:t>Visa Confidential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 bwMode="ltGray">
          <a:xfrm>
            <a:off x="304800" y="2123631"/>
            <a:ext cx="11582400" cy="523220"/>
          </a:xfrm>
          <a:prstGeom prst="rect">
            <a:avLst/>
          </a:prstGeom>
          <a:effectLst/>
        </p:spPr>
        <p:txBody>
          <a:bodyPr wrap="square" anchor="ctr" anchorCtr="0"/>
          <a:lstStyle>
            <a:lvl1pPr marL="0" indent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black">
          <a:xfrm>
            <a:off x="552265" y="6616704"/>
            <a:ext cx="1593385" cy="107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defTabSz="914377"/>
            <a:r>
              <a:rPr lang="en-US" sz="700" dirty="0">
                <a:solidFill>
                  <a:srgbClr val="5C5C5C"/>
                </a:solidFill>
                <a:latin typeface="Arial" charset="0"/>
              </a:rPr>
              <a:t>DBS Signature Proposition |  April, 2014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47800" y="6616702"/>
            <a:ext cx="110608" cy="10772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defTabSz="914377"/>
            <a:fld id="{8E9DF562-4D88-4A5A-AAF6-44DA0968931F}" type="slidenum">
              <a:rPr lang="en-US" sz="700">
                <a:solidFill>
                  <a:srgbClr val="5C5C5C"/>
                </a:solidFill>
              </a:rPr>
              <a:pPr defTabSz="914377"/>
              <a:t>‹#›</a:t>
            </a:fld>
            <a:endParaRPr lang="en-US" sz="700" dirty="0">
              <a:solidFill>
                <a:srgbClr val="5C5C5C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0" y="5771630"/>
            <a:ext cx="2386040" cy="58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93238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Gradient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ltGray">
          <a:xfrm>
            <a:off x="0" y="-1"/>
            <a:ext cx="12192000" cy="4724401"/>
          </a:xfrm>
          <a:prstGeom prst="rect">
            <a:avLst/>
          </a:prstGeom>
          <a:gradFill flip="none" rotWithShape="1">
            <a:gsLst>
              <a:gs pos="0">
                <a:srgbClr val="FA9B00"/>
              </a:gs>
              <a:gs pos="100000">
                <a:srgbClr val="F4CA12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defTabSz="914377"/>
            <a:endParaRPr lang="en-US" sz="2880" dirty="0">
              <a:solidFill>
                <a:srgbClr val="5C5C5C"/>
              </a:solidFill>
            </a:endParaRPr>
          </a:p>
        </p:txBody>
      </p:sp>
      <p:sp>
        <p:nvSpPr>
          <p:cNvPr id="22" name="Rectangle 6"/>
          <p:cNvSpPr>
            <a:spLocks noChangeArrowheads="1"/>
          </p:cNvSpPr>
          <p:nvPr userDrawn="1"/>
        </p:nvSpPr>
        <p:spPr bwMode="black">
          <a:xfrm>
            <a:off x="5761776" y="6616704"/>
            <a:ext cx="668453" cy="107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defTabSz="914377"/>
            <a:r>
              <a:rPr lang="en-US" sz="700" dirty="0">
                <a:solidFill>
                  <a:srgbClr val="5C5C5C"/>
                </a:solidFill>
              </a:rPr>
              <a:t>Visa Confidential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 bwMode="ltGray">
          <a:xfrm>
            <a:off x="304800" y="2119402"/>
            <a:ext cx="11582400" cy="523220"/>
          </a:xfrm>
          <a:prstGeom prst="rect">
            <a:avLst/>
          </a:prstGeom>
          <a:effectLst/>
        </p:spPr>
        <p:txBody>
          <a:bodyPr wrap="square" anchor="ctr" anchorCtr="0"/>
          <a:lstStyle>
            <a:lvl1pPr marL="0" indent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black">
          <a:xfrm>
            <a:off x="552265" y="6616704"/>
            <a:ext cx="1593385" cy="107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defTabSz="914377"/>
            <a:r>
              <a:rPr lang="en-US" sz="700" dirty="0">
                <a:solidFill>
                  <a:srgbClr val="5C5C5C"/>
                </a:solidFill>
                <a:latin typeface="Arial" charset="0"/>
              </a:rPr>
              <a:t>DBS Signature Proposition |  April, 2014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47800" y="6616702"/>
            <a:ext cx="110608" cy="10772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defTabSz="914377"/>
            <a:fld id="{8E9DF562-4D88-4A5A-AAF6-44DA0968931F}" type="slidenum">
              <a:rPr lang="en-US" sz="700">
                <a:solidFill>
                  <a:srgbClr val="5C5C5C"/>
                </a:solidFill>
              </a:rPr>
              <a:pPr defTabSz="914377"/>
              <a:t>‹#›</a:t>
            </a:fld>
            <a:endParaRPr lang="en-US" sz="700" dirty="0">
              <a:solidFill>
                <a:srgbClr val="5C5C5C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0" y="5771630"/>
            <a:ext cx="2386040" cy="58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45855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Quote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white">
          <a:xfrm>
            <a:off x="0" y="0"/>
            <a:ext cx="12196387" cy="6858000"/>
          </a:xfrm>
          <a:prstGeom prst="rect">
            <a:avLst/>
          </a:prstGeom>
          <a:gradFill>
            <a:gsLst>
              <a:gs pos="0">
                <a:srgbClr val="1A1E5A"/>
              </a:gs>
              <a:gs pos="99000">
                <a:srgbClr val="122D98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anchor="ctr" anchorCtr="0">
            <a:noAutofit/>
          </a:bodyPr>
          <a:lstStyle/>
          <a:p>
            <a:pPr defTabSz="914377"/>
            <a:endParaRPr lang="en-US" sz="2880" dirty="0">
              <a:solidFill>
                <a:srgbClr val="5C5C5C"/>
              </a:solidFill>
            </a:endParaRPr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black">
          <a:xfrm>
            <a:off x="5761776" y="6616704"/>
            <a:ext cx="668453" cy="107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defTabSz="914377"/>
            <a:r>
              <a:rPr lang="en-US" sz="700" dirty="0">
                <a:solidFill>
                  <a:srgbClr val="5C5C5C"/>
                </a:solidFill>
              </a:rPr>
              <a:t>Visa Confidential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 bwMode="black">
          <a:xfrm>
            <a:off x="304800" y="3124301"/>
            <a:ext cx="11582400" cy="609398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spcBef>
                <a:spcPts val="500"/>
              </a:spcBef>
              <a:buClr>
                <a:schemeClr val="bg1"/>
              </a:buClr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algn="ctr">
              <a:buClr>
                <a:schemeClr val="bg1"/>
              </a:buClr>
              <a:defRPr sz="22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2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black">
          <a:xfrm>
            <a:off x="552264" y="6616704"/>
            <a:ext cx="1130118" cy="107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defTabSz="914377"/>
            <a:r>
              <a:rPr lang="en-US" sz="700" dirty="0">
                <a:solidFill>
                  <a:srgbClr val="5C5C5C"/>
                </a:solidFill>
                <a:latin typeface="Arial" charset="0"/>
              </a:rPr>
              <a:t>CEMEA Marketing Playbook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347800" y="6616702"/>
            <a:ext cx="110608" cy="10772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defTabSz="914377"/>
            <a:fld id="{8E9DF562-4D88-4A5A-AAF6-44DA0968931F}" type="slidenum">
              <a:rPr lang="en-US" sz="700">
                <a:solidFill>
                  <a:srgbClr val="0065EA"/>
                </a:solidFill>
              </a:rPr>
              <a:pPr defTabSz="914377"/>
              <a:t>‹#›</a:t>
            </a:fld>
            <a:endParaRPr lang="en-US" sz="700" dirty="0">
              <a:solidFill>
                <a:srgbClr val="0065EA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48"/>
          <a:stretch/>
        </p:blipFill>
        <p:spPr>
          <a:xfrm>
            <a:off x="11067993" y="250521"/>
            <a:ext cx="974283" cy="23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8617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992" y="245827"/>
            <a:ext cx="5360998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5892800" y="2105905"/>
            <a:ext cx="6306515" cy="2664039"/>
            <a:chOff x="4419600" y="2105904"/>
            <a:chExt cx="4729886" cy="2664039"/>
          </a:xfrm>
        </p:grpSpPr>
        <p:sp>
          <p:nvSpPr>
            <p:cNvPr id="4" name="Rectangle 21"/>
            <p:cNvSpPr>
              <a:spLocks noChangeArrowheads="1"/>
            </p:cNvSpPr>
            <p:nvPr userDrawn="1"/>
          </p:nvSpPr>
          <p:spPr bwMode="auto">
            <a:xfrm>
              <a:off x="4419600" y="3219928"/>
              <a:ext cx="2094330" cy="442130"/>
            </a:xfrm>
            <a:prstGeom prst="rect">
              <a:avLst/>
            </a:prstGeom>
            <a:gradFill>
              <a:gsLst>
                <a:gs pos="0">
                  <a:srgbClr val="1A1E5A"/>
                </a:gs>
                <a:gs pos="99000">
                  <a:srgbClr val="122D98"/>
                </a:gs>
              </a:gsLst>
              <a:lin ang="0" scaled="0"/>
            </a:gradFill>
            <a:ln w="9525">
              <a:noFill/>
              <a:miter lim="800000"/>
              <a:headEnd/>
              <a:tailEnd/>
            </a:ln>
          </p:spPr>
          <p:txBody>
            <a:bodyPr anchor="ctr" anchorCtr="0">
              <a:noAutofit/>
            </a:bodyPr>
            <a:lstStyle/>
            <a:p>
              <a:pPr defTabSz="914377"/>
              <a:endParaRPr lang="en-US" sz="2880" dirty="0">
                <a:solidFill>
                  <a:srgbClr val="5C5C5C"/>
                </a:solidFill>
              </a:endParaRPr>
            </a:p>
          </p:txBody>
        </p:sp>
        <p:sp>
          <p:nvSpPr>
            <p:cNvPr id="5" name="Rectangle 21"/>
            <p:cNvSpPr>
              <a:spLocks noChangeArrowheads="1"/>
            </p:cNvSpPr>
            <p:nvPr userDrawn="1"/>
          </p:nvSpPr>
          <p:spPr bwMode="auto">
            <a:xfrm>
              <a:off x="6172200" y="2105904"/>
              <a:ext cx="2547518" cy="442130"/>
            </a:xfrm>
            <a:prstGeom prst="rect">
              <a:avLst/>
            </a:prstGeom>
            <a:gradFill>
              <a:gsLst>
                <a:gs pos="0">
                  <a:srgbClr val="1A1E5A"/>
                </a:gs>
                <a:gs pos="99000">
                  <a:srgbClr val="122D98"/>
                </a:gs>
              </a:gsLst>
              <a:lin ang="0" scaled="0"/>
            </a:gradFill>
            <a:ln w="9525">
              <a:noFill/>
              <a:miter lim="800000"/>
              <a:headEnd/>
              <a:tailEnd/>
            </a:ln>
          </p:spPr>
          <p:txBody>
            <a:bodyPr anchor="ctr" anchorCtr="0">
              <a:noAutofit/>
            </a:bodyPr>
            <a:lstStyle/>
            <a:p>
              <a:pPr defTabSz="914377"/>
              <a:endParaRPr lang="en-US" sz="2880" dirty="0">
                <a:solidFill>
                  <a:srgbClr val="5C5C5C"/>
                </a:solidFill>
              </a:endParaRPr>
            </a:p>
          </p:txBody>
        </p:sp>
        <p:sp>
          <p:nvSpPr>
            <p:cNvPr id="6" name="Rectangle 5"/>
            <p:cNvSpPr/>
            <p:nvPr userDrawn="1"/>
          </p:nvSpPr>
          <p:spPr bwMode="gray">
            <a:xfrm>
              <a:off x="7871155" y="2333678"/>
              <a:ext cx="1278331" cy="442130"/>
            </a:xfrm>
            <a:prstGeom prst="rect">
              <a:avLst/>
            </a:prstGeom>
            <a:gradFill flip="none" rotWithShape="1">
              <a:gsLst>
                <a:gs pos="0">
                  <a:srgbClr val="FA9B00"/>
                </a:gs>
                <a:gs pos="100000">
                  <a:srgbClr val="F4CA12"/>
                </a:gs>
              </a:gsLst>
              <a:lin ang="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>
              <a:noAutofit/>
            </a:bodyPr>
            <a:lstStyle/>
            <a:p>
              <a:pPr defTabSz="914377"/>
              <a:endParaRPr lang="en-US" sz="2880" dirty="0">
                <a:solidFill>
                  <a:srgbClr val="5C5C5C"/>
                </a:solidFill>
              </a:endParaRPr>
            </a:p>
          </p:txBody>
        </p:sp>
        <p:sp>
          <p:nvSpPr>
            <p:cNvPr id="7" name="Rectangle 21"/>
            <p:cNvSpPr>
              <a:spLocks noChangeArrowheads="1"/>
            </p:cNvSpPr>
            <p:nvPr userDrawn="1"/>
          </p:nvSpPr>
          <p:spPr bwMode="auto">
            <a:xfrm>
              <a:off x="7871155" y="2333679"/>
              <a:ext cx="848563" cy="214356"/>
            </a:xfrm>
            <a:prstGeom prst="rect">
              <a:avLst/>
            </a:prstGeom>
            <a:gradFill flip="none" rotWithShape="1">
              <a:gsLst>
                <a:gs pos="0">
                  <a:srgbClr val="F26800"/>
                </a:gs>
                <a:gs pos="100000">
                  <a:srgbClr val="FA9800"/>
                </a:gs>
              </a:gsLst>
              <a:lin ang="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>
              <a:noAutofit/>
            </a:bodyPr>
            <a:lstStyle/>
            <a:p>
              <a:pPr defTabSz="914377"/>
              <a:endParaRPr lang="en-US" sz="2880" dirty="0">
                <a:solidFill>
                  <a:srgbClr val="5C5C5C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 userDrawn="1"/>
          </p:nvSpPr>
          <p:spPr bwMode="auto">
            <a:xfrm>
              <a:off x="5326076" y="4327813"/>
              <a:ext cx="2547518" cy="442130"/>
            </a:xfrm>
            <a:prstGeom prst="rect">
              <a:avLst/>
            </a:prstGeom>
            <a:gradFill flip="none" rotWithShape="1">
              <a:gsLst>
                <a:gs pos="0">
                  <a:srgbClr val="FA9B00"/>
                </a:gs>
                <a:gs pos="100000">
                  <a:srgbClr val="F4CA12"/>
                </a:gs>
              </a:gsLst>
              <a:lin ang="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>
              <a:noAutofit/>
            </a:bodyPr>
            <a:lstStyle/>
            <a:p>
              <a:pPr defTabSz="914377"/>
              <a:endParaRPr lang="en-US" sz="2880" dirty="0">
                <a:solidFill>
                  <a:srgbClr val="5C5C5C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 bwMode="gray">
            <a:xfrm>
              <a:off x="6882385" y="4106747"/>
              <a:ext cx="1837333" cy="442130"/>
            </a:xfrm>
            <a:prstGeom prst="rect">
              <a:avLst/>
            </a:prstGeom>
            <a:gradFill>
              <a:gsLst>
                <a:gs pos="0">
                  <a:srgbClr val="1A1E5A"/>
                </a:gs>
                <a:gs pos="99000">
                  <a:srgbClr val="122D98"/>
                </a:gs>
              </a:gsLst>
              <a:lin ang="0" scaled="0"/>
            </a:gradFill>
            <a:ln w="9525">
              <a:noFill/>
              <a:miter lim="800000"/>
              <a:headEnd/>
              <a:tailEnd/>
            </a:ln>
          </p:spPr>
          <p:txBody>
            <a:bodyPr anchor="ctr" anchorCtr="0">
              <a:noAutofit/>
            </a:bodyPr>
            <a:lstStyle/>
            <a:p>
              <a:pPr defTabSz="914377"/>
              <a:endParaRPr lang="en-US" sz="2880" dirty="0">
                <a:solidFill>
                  <a:srgbClr val="5C5C5C"/>
                </a:solidFill>
              </a:endParaRPr>
            </a:p>
          </p:txBody>
        </p:sp>
        <p:sp>
          <p:nvSpPr>
            <p:cNvPr id="10" name="Rectangle 21"/>
            <p:cNvSpPr>
              <a:spLocks noChangeArrowheads="1"/>
            </p:cNvSpPr>
            <p:nvPr userDrawn="1"/>
          </p:nvSpPr>
          <p:spPr bwMode="auto">
            <a:xfrm>
              <a:off x="6882385" y="4334522"/>
              <a:ext cx="991209" cy="214356"/>
            </a:xfrm>
            <a:prstGeom prst="rect">
              <a:avLst/>
            </a:prstGeom>
            <a:gradFill flip="none" rotWithShape="1">
              <a:gsLst>
                <a:gs pos="0">
                  <a:srgbClr val="F26800"/>
                </a:gs>
                <a:gs pos="100000">
                  <a:srgbClr val="FA9800"/>
                </a:gs>
              </a:gsLst>
              <a:lin ang="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>
              <a:noAutofit/>
            </a:bodyPr>
            <a:lstStyle/>
            <a:p>
              <a:pPr defTabSz="914377"/>
              <a:endParaRPr lang="en-US" sz="2880" dirty="0">
                <a:solidFill>
                  <a:srgbClr val="5C5C5C"/>
                </a:solidFill>
              </a:endParaRPr>
            </a:p>
          </p:txBody>
        </p:sp>
      </p:grp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>
          <a:xfrm>
            <a:off x="316993" y="1188720"/>
            <a:ext cx="5360996" cy="854775"/>
          </a:xfrm>
          <a:prstGeom prst="rect">
            <a:avLst/>
          </a:prstGeom>
        </p:spPr>
        <p:txBody>
          <a:bodyPr/>
          <a:lstStyle>
            <a:lvl4pPr marL="674597" indent="0">
              <a:buNone/>
              <a:defRPr/>
            </a:lvl4pPr>
            <a:lvl5pPr marL="88579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6"/>
          <p:cNvSpPr>
            <a:spLocks noChangeArrowheads="1"/>
          </p:cNvSpPr>
          <p:nvPr userDrawn="1"/>
        </p:nvSpPr>
        <p:spPr bwMode="black">
          <a:xfrm>
            <a:off x="5761776" y="6616704"/>
            <a:ext cx="668453" cy="107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defTabSz="914377"/>
            <a:r>
              <a:rPr lang="en-US" sz="700" dirty="0">
                <a:solidFill>
                  <a:srgbClr val="5C5C5C"/>
                </a:solidFill>
              </a:rPr>
              <a:t>Visa Confidential</a:t>
            </a:r>
          </a:p>
        </p:txBody>
      </p:sp>
    </p:spTree>
    <p:extLst>
      <p:ext uri="{BB962C8B-B14F-4D97-AF65-F5344CB8AC3E}">
        <p14:creationId xmlns:p14="http://schemas.microsoft.com/office/powerpoint/2010/main" val="2191215398"/>
      </p:ext>
    </p:extLst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Quote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white"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A9B00"/>
              </a:gs>
              <a:gs pos="100000">
                <a:srgbClr val="F4CA12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defTabSz="914377"/>
            <a:endParaRPr lang="en-US" sz="2880" dirty="0">
              <a:solidFill>
                <a:srgbClr val="5C5C5C"/>
              </a:solidFill>
            </a:endParaRPr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black">
          <a:xfrm>
            <a:off x="5761776" y="6616704"/>
            <a:ext cx="668453" cy="107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defTabSz="914377"/>
            <a:r>
              <a:rPr lang="en-US" sz="700" dirty="0">
                <a:solidFill>
                  <a:srgbClr val="002E7E">
                    <a:lumMod val="20000"/>
                    <a:lumOff val="80000"/>
                  </a:srgbClr>
                </a:solidFill>
              </a:rPr>
              <a:t>Visa Confidential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 bwMode="black">
          <a:xfrm>
            <a:off x="304801" y="3124301"/>
            <a:ext cx="11606784" cy="609398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spcBef>
                <a:spcPts val="500"/>
              </a:spcBef>
              <a:buClr>
                <a:schemeClr val="bg1"/>
              </a:buClr>
              <a:buFontTx/>
              <a:buNone/>
              <a:defRPr sz="4400">
                <a:solidFill>
                  <a:schemeClr val="tx2"/>
                </a:solidFill>
                <a:latin typeface="+mj-lt"/>
              </a:defRPr>
            </a:lvl1pPr>
            <a:lvl2pPr algn="ctr">
              <a:buClr>
                <a:schemeClr val="bg1"/>
              </a:buClr>
              <a:defRPr sz="22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2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47800" y="6616702"/>
            <a:ext cx="110608" cy="10772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defTabSz="914377"/>
            <a:fld id="{8E9DF562-4D88-4A5A-AAF6-44DA0968931F}" type="slidenum">
              <a:rPr lang="en-US" sz="700">
                <a:solidFill>
                  <a:srgbClr val="002E7E">
                    <a:lumMod val="20000"/>
                    <a:lumOff val="80000"/>
                  </a:srgbClr>
                </a:solidFill>
              </a:rPr>
              <a:pPr defTabSz="914377"/>
              <a:t>‹#›</a:t>
            </a:fld>
            <a:endParaRPr lang="en-US" sz="700" dirty="0">
              <a:solidFill>
                <a:srgbClr val="002E7E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48"/>
          <a:stretch/>
        </p:blipFill>
        <p:spPr>
          <a:xfrm>
            <a:off x="11067993" y="250521"/>
            <a:ext cx="974283" cy="23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40944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or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/>
          <p:cNvSpPr>
            <a:spLocks noChangeArrowheads="1"/>
          </p:cNvSpPr>
          <p:nvPr userDrawn="1"/>
        </p:nvSpPr>
        <p:spPr bwMode="black">
          <a:xfrm>
            <a:off x="5761776" y="6616704"/>
            <a:ext cx="668453" cy="107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defTabSz="914377"/>
            <a:r>
              <a:rPr lang="en-US" sz="700" dirty="0">
                <a:solidFill>
                  <a:srgbClr val="5C5C5C"/>
                </a:solidFill>
              </a:rPr>
              <a:t>Visa Confidential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321590" y="3344720"/>
            <a:ext cx="5065011" cy="458587"/>
          </a:xfrm>
          <a:prstGeom prst="rect">
            <a:avLst/>
          </a:prstGeom>
          <a:effectLst/>
        </p:spPr>
        <p:txBody>
          <a:bodyPr wrap="square" anchor="b">
            <a:spAutoFit/>
          </a:bodyPr>
          <a:lstStyle>
            <a:lvl1pPr>
              <a:lnSpc>
                <a:spcPct val="85000"/>
              </a:lnSpc>
              <a:spcBef>
                <a:spcPts val="600"/>
              </a:spcBef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675" y="3187828"/>
            <a:ext cx="2252552" cy="549060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9178681" y="2674776"/>
            <a:ext cx="3013316" cy="454637"/>
            <a:chOff x="9687151" y="3306297"/>
            <a:chExt cx="1711639" cy="454637"/>
          </a:xfrm>
        </p:grpSpPr>
        <p:sp>
          <p:nvSpPr>
            <p:cNvPr id="19" name="Rectangle 21"/>
            <p:cNvSpPr>
              <a:spLocks noChangeArrowheads="1"/>
            </p:cNvSpPr>
            <p:nvPr/>
          </p:nvSpPr>
          <p:spPr bwMode="gray">
            <a:xfrm>
              <a:off x="10325876" y="3462208"/>
              <a:ext cx="1072914" cy="298726"/>
            </a:xfrm>
            <a:prstGeom prst="rect">
              <a:avLst/>
            </a:prstGeom>
            <a:gradFill flip="none" rotWithShape="1">
              <a:gsLst>
                <a:gs pos="0">
                  <a:srgbClr val="FA9B00"/>
                </a:gs>
                <a:gs pos="100000">
                  <a:srgbClr val="F4CA12"/>
                </a:gs>
              </a:gsLst>
              <a:lin ang="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>
              <a:noAutofit/>
            </a:bodyPr>
            <a:lstStyle/>
            <a:p>
              <a:pPr defTabSz="914377"/>
              <a:endParaRPr lang="en-US" sz="2880" dirty="0">
                <a:solidFill>
                  <a:srgbClr val="5C5C5C"/>
                </a:solidFill>
              </a:endParaRPr>
            </a:p>
          </p:txBody>
        </p:sp>
        <p:sp>
          <p:nvSpPr>
            <p:cNvPr id="20" name="Rectangle 21"/>
            <p:cNvSpPr>
              <a:spLocks noChangeArrowheads="1"/>
            </p:cNvSpPr>
            <p:nvPr/>
          </p:nvSpPr>
          <p:spPr bwMode="gray">
            <a:xfrm>
              <a:off x="9687151" y="3306297"/>
              <a:ext cx="1034868" cy="300628"/>
            </a:xfrm>
            <a:prstGeom prst="rect">
              <a:avLst/>
            </a:prstGeom>
            <a:gradFill>
              <a:gsLst>
                <a:gs pos="0">
                  <a:srgbClr val="1A1E5A"/>
                </a:gs>
                <a:gs pos="99000">
                  <a:srgbClr val="122D98"/>
                </a:gs>
              </a:gsLst>
              <a:lin ang="0" scaled="0"/>
            </a:gradFill>
            <a:ln w="9525">
              <a:noFill/>
              <a:miter lim="800000"/>
              <a:headEnd/>
              <a:tailEnd/>
            </a:ln>
          </p:spPr>
          <p:txBody>
            <a:bodyPr anchor="ctr" anchorCtr="0">
              <a:noAutofit/>
            </a:bodyPr>
            <a:lstStyle/>
            <a:p>
              <a:pPr defTabSz="914377"/>
              <a:endParaRPr lang="en-US" sz="2880" dirty="0">
                <a:solidFill>
                  <a:srgbClr val="5C5C5C"/>
                </a:solidFill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gray">
            <a:xfrm>
              <a:off x="10325876" y="3459434"/>
              <a:ext cx="396143" cy="147489"/>
            </a:xfrm>
            <a:prstGeom prst="rect">
              <a:avLst/>
            </a:prstGeom>
            <a:gradFill flip="none" rotWithShape="1">
              <a:gsLst>
                <a:gs pos="0">
                  <a:srgbClr val="F26800"/>
                </a:gs>
                <a:gs pos="100000">
                  <a:srgbClr val="FA9800"/>
                </a:gs>
              </a:gsLst>
              <a:lin ang="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>
              <a:noAutofit/>
            </a:bodyPr>
            <a:lstStyle/>
            <a:p>
              <a:pPr defTabSz="914377"/>
              <a:endParaRPr lang="en-US" sz="2880" dirty="0">
                <a:solidFill>
                  <a:srgbClr val="5C5C5C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7446468" y="1617483"/>
            <a:ext cx="3400436" cy="451865"/>
            <a:chOff x="7916736" y="-1399562"/>
            <a:chExt cx="2550327" cy="451865"/>
          </a:xfrm>
        </p:grpSpPr>
        <p:sp>
          <p:nvSpPr>
            <p:cNvPr id="24" name="Rectangle 21"/>
            <p:cNvSpPr>
              <a:spLocks noChangeArrowheads="1"/>
            </p:cNvSpPr>
            <p:nvPr/>
          </p:nvSpPr>
          <p:spPr bwMode="gray">
            <a:xfrm>
              <a:off x="8562063" y="-1246423"/>
              <a:ext cx="1905000" cy="298726"/>
            </a:xfrm>
            <a:prstGeom prst="rect">
              <a:avLst/>
            </a:prstGeom>
            <a:gradFill flip="none" rotWithShape="1">
              <a:gsLst>
                <a:gs pos="0">
                  <a:srgbClr val="FA9B00"/>
                </a:gs>
                <a:gs pos="100000">
                  <a:srgbClr val="F4CA12"/>
                </a:gs>
              </a:gsLst>
              <a:lin ang="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>
              <a:noAutofit/>
            </a:bodyPr>
            <a:lstStyle/>
            <a:p>
              <a:pPr defTabSz="914377"/>
              <a:endParaRPr lang="en-US" sz="2880" dirty="0">
                <a:solidFill>
                  <a:srgbClr val="5C5C5C"/>
                </a:solidFill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gray">
            <a:xfrm>
              <a:off x="7916736" y="-1399562"/>
              <a:ext cx="1764690" cy="300628"/>
            </a:xfrm>
            <a:prstGeom prst="rect">
              <a:avLst/>
            </a:prstGeom>
            <a:gradFill flip="none" rotWithShape="1">
              <a:gsLst>
                <a:gs pos="0">
                  <a:srgbClr val="FA9B00"/>
                </a:gs>
                <a:gs pos="100000">
                  <a:srgbClr val="F4CA12"/>
                </a:gs>
              </a:gsLst>
              <a:lin ang="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>
              <a:noAutofit/>
            </a:bodyPr>
            <a:lstStyle/>
            <a:p>
              <a:pPr defTabSz="914377"/>
              <a:endParaRPr lang="en-US" sz="2880" dirty="0">
                <a:solidFill>
                  <a:srgbClr val="5C5C5C"/>
                </a:solidFill>
              </a:endParaRPr>
            </a:p>
          </p:txBody>
        </p:sp>
        <p:sp>
          <p:nvSpPr>
            <p:cNvPr id="26" name="Rectangle 21"/>
            <p:cNvSpPr>
              <a:spLocks noChangeArrowheads="1"/>
            </p:cNvSpPr>
            <p:nvPr/>
          </p:nvSpPr>
          <p:spPr bwMode="gray">
            <a:xfrm>
              <a:off x="8562063" y="-1246423"/>
              <a:ext cx="1119363" cy="147489"/>
            </a:xfrm>
            <a:prstGeom prst="rect">
              <a:avLst/>
            </a:prstGeom>
            <a:gradFill flip="none" rotWithShape="1">
              <a:gsLst>
                <a:gs pos="0">
                  <a:srgbClr val="FFCB00"/>
                </a:gs>
                <a:gs pos="100000">
                  <a:srgbClr val="FBE112"/>
                </a:gs>
              </a:gsLst>
              <a:lin ang="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>
              <a:noAutofit/>
            </a:bodyPr>
            <a:lstStyle/>
            <a:p>
              <a:pPr defTabSz="914377"/>
              <a:endParaRPr lang="en-US" sz="2880" dirty="0">
                <a:solidFill>
                  <a:srgbClr val="5C5C5C"/>
                </a:solidFill>
              </a:endParaRPr>
            </a:p>
          </p:txBody>
        </p:sp>
      </p:grpSp>
      <p:sp>
        <p:nvSpPr>
          <p:cNvPr id="27" name="Rectangle 21"/>
          <p:cNvSpPr>
            <a:spLocks noChangeArrowheads="1"/>
          </p:cNvSpPr>
          <p:nvPr userDrawn="1"/>
        </p:nvSpPr>
        <p:spPr bwMode="gray">
          <a:xfrm>
            <a:off x="6817483" y="4336890"/>
            <a:ext cx="2361198" cy="300628"/>
          </a:xfrm>
          <a:prstGeom prst="rect">
            <a:avLst/>
          </a:prstGeom>
          <a:gradFill flip="none" rotWithShape="1">
            <a:gsLst>
              <a:gs pos="0">
                <a:srgbClr val="FA9B00"/>
              </a:gs>
              <a:gs pos="100000">
                <a:srgbClr val="F4CA12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defTabSz="914377"/>
            <a:endParaRPr lang="en-US" sz="2880" dirty="0">
              <a:solidFill>
                <a:srgbClr val="5C5C5C"/>
              </a:solidFill>
            </a:endParaRPr>
          </a:p>
        </p:txBody>
      </p:sp>
      <p:sp>
        <p:nvSpPr>
          <p:cNvPr id="28" name="Rectangle 21"/>
          <p:cNvSpPr>
            <a:spLocks noChangeArrowheads="1"/>
          </p:cNvSpPr>
          <p:nvPr userDrawn="1"/>
        </p:nvSpPr>
        <p:spPr bwMode="gray">
          <a:xfrm>
            <a:off x="9799387" y="3431471"/>
            <a:ext cx="1967445" cy="300628"/>
          </a:xfrm>
          <a:prstGeom prst="rect">
            <a:avLst/>
          </a:prstGeom>
          <a:gradFill flip="none" rotWithShape="1">
            <a:gsLst>
              <a:gs pos="0">
                <a:srgbClr val="FA9B00"/>
              </a:gs>
              <a:gs pos="100000">
                <a:srgbClr val="F4CA12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defTabSz="914377"/>
            <a:endParaRPr lang="en-US" sz="2880" dirty="0">
              <a:solidFill>
                <a:srgbClr val="5C5C5C"/>
              </a:solidFill>
            </a:endParaRPr>
          </a:p>
        </p:txBody>
      </p:sp>
      <p:sp>
        <p:nvSpPr>
          <p:cNvPr id="29" name="Rectangle 21"/>
          <p:cNvSpPr>
            <a:spLocks noChangeArrowheads="1"/>
          </p:cNvSpPr>
          <p:nvPr userDrawn="1"/>
        </p:nvSpPr>
        <p:spPr bwMode="gray">
          <a:xfrm>
            <a:off x="11000554" y="4034176"/>
            <a:ext cx="1191447" cy="300628"/>
          </a:xfrm>
          <a:prstGeom prst="rect">
            <a:avLst/>
          </a:prstGeom>
          <a:gradFill>
            <a:gsLst>
              <a:gs pos="0">
                <a:srgbClr val="1A1E5A"/>
              </a:gs>
              <a:gs pos="99000">
                <a:srgbClr val="122D98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anchor="ctr" anchorCtr="0">
            <a:noAutofit/>
          </a:bodyPr>
          <a:lstStyle/>
          <a:p>
            <a:pPr defTabSz="914377"/>
            <a:endParaRPr lang="en-US" sz="2880" dirty="0">
              <a:solidFill>
                <a:srgbClr val="5C5C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497419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 userDrawn="1"/>
        </p:nvSpPr>
        <p:spPr bwMode="black">
          <a:xfrm>
            <a:off x="5761776" y="6616704"/>
            <a:ext cx="668453" cy="107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defTabSz="914377"/>
            <a:r>
              <a:rPr lang="en-US" sz="700" dirty="0">
                <a:solidFill>
                  <a:srgbClr val="5C5C5C"/>
                </a:solidFill>
              </a:rPr>
              <a:t>Visa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97863939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- No Background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281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pPr defTabSz="914377"/>
            <a:fld id="{076C0EF2-9919-473B-8215-8616BAF10692}" type="datetimeFigureOut">
              <a:rPr lang="en-US" sz="1900">
                <a:solidFill>
                  <a:srgbClr val="000000"/>
                </a:solidFill>
              </a:rPr>
              <a:pPr defTabSz="914377"/>
              <a:t>13-Feb-19</a:t>
            </a:fld>
            <a:endParaRPr lang="en-US" sz="1900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pPr defTabSz="914377"/>
            <a:r>
              <a:rPr lang="en-US" sz="1900">
                <a:solidFill>
                  <a:srgbClr val="000000"/>
                </a:solidFill>
              </a:rPr>
              <a:t>
              </a:t>
            </a:r>
            <a:endParaRPr lang="en-US" sz="1900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pPr defTabSz="914377"/>
            <a:fld id="{D57F1E4F-1CFF-5643-939E-217C01CDF565}" type="slidenum">
              <a:rPr lang="en-US" sz="1900">
                <a:solidFill>
                  <a:srgbClr val="000000"/>
                </a:solidFill>
              </a:rPr>
              <a:pPr defTabSz="914377"/>
              <a:t>‹#›</a:t>
            </a:fld>
            <a:endParaRPr lang="en-US" sz="1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645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/>
          <p:cNvSpPr>
            <a:spLocks noChangeArrowheads="1"/>
          </p:cNvSpPr>
          <p:nvPr userDrawn="1"/>
        </p:nvSpPr>
        <p:spPr bwMode="black">
          <a:xfrm>
            <a:off x="5761776" y="6616704"/>
            <a:ext cx="668453" cy="107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defTabSz="914377"/>
            <a:r>
              <a:rPr lang="en-US" sz="700" dirty="0">
                <a:solidFill>
                  <a:srgbClr val="5C5C5C"/>
                </a:solidFill>
              </a:rPr>
              <a:t>Visa Confidential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409348" y="463637"/>
            <a:ext cx="8290560" cy="919227"/>
          </a:xfrm>
          <a:prstGeom prst="rect">
            <a:avLst/>
          </a:prstGeom>
          <a:effectLst/>
        </p:spPr>
        <p:txBody>
          <a:bodyPr wrap="square" anchor="b">
            <a:noAutofit/>
          </a:bodyPr>
          <a:lstStyle>
            <a:lvl1pPr algn="r">
              <a:lnSpc>
                <a:spcPct val="85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409348" y="1576079"/>
            <a:ext cx="8290560" cy="341632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0" indent="0" algn="r">
              <a:spcBef>
                <a:spcPts val="1300"/>
              </a:spcBef>
              <a:spcAft>
                <a:spcPts val="0"/>
              </a:spcAft>
              <a:buFont typeface="Arial" charset="0"/>
              <a:buNone/>
              <a:defRPr sz="18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409348" y="1856175"/>
            <a:ext cx="8290560" cy="3416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bg2"/>
                </a:solidFill>
              </a:defRPr>
            </a:lvl1pPr>
            <a:lvl2pPr marL="227003" indent="0">
              <a:buNone/>
              <a:defRPr>
                <a:solidFill>
                  <a:schemeClr val="bg1"/>
                </a:solidFill>
              </a:defRPr>
            </a:lvl2pPr>
            <a:lvl3pPr marL="460357" indent="0">
              <a:buNone/>
              <a:defRPr>
                <a:solidFill>
                  <a:schemeClr val="bg1"/>
                </a:solidFill>
              </a:defRPr>
            </a:lvl3pPr>
            <a:lvl4pPr marL="1122432" indent="0">
              <a:buNone/>
              <a:defRPr>
                <a:solidFill>
                  <a:schemeClr val="bg1"/>
                </a:solidFill>
              </a:defRPr>
            </a:lvl4pPr>
            <a:lvl5pPr marL="1428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0" y="3134463"/>
            <a:ext cx="2386040" cy="58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12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nd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/>
          <p:cNvSpPr>
            <a:spLocks noChangeArrowheads="1"/>
          </p:cNvSpPr>
          <p:nvPr userDrawn="1"/>
        </p:nvSpPr>
        <p:spPr bwMode="black">
          <a:xfrm>
            <a:off x="5761776" y="6616704"/>
            <a:ext cx="668453" cy="107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defTabSz="914377"/>
            <a:r>
              <a:rPr lang="en-US" sz="700" dirty="0">
                <a:solidFill>
                  <a:srgbClr val="5C5C5C"/>
                </a:solidFill>
              </a:rPr>
              <a:t>Visa Confidential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401817" y="5305496"/>
            <a:ext cx="8302752" cy="353943"/>
          </a:xfrm>
          <a:prstGeom prst="rect">
            <a:avLst/>
          </a:prstGeom>
          <a:effectLst/>
        </p:spPr>
        <p:txBody>
          <a:bodyPr wrap="square" anchor="b">
            <a:spAutoFit/>
          </a:bodyPr>
          <a:lstStyle>
            <a:lvl1pPr algn="l">
              <a:lnSpc>
                <a:spcPct val="850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401817" y="5810083"/>
            <a:ext cx="8302752" cy="286232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0" indent="0" algn="l">
              <a:spcBef>
                <a:spcPts val="1200"/>
              </a:spcBef>
              <a:spcAft>
                <a:spcPts val="0"/>
              </a:spcAft>
              <a:buFont typeface="Arial" charset="0"/>
              <a:buNone/>
              <a:defRPr sz="14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401817" y="6016691"/>
            <a:ext cx="8302752" cy="193899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200"/>
              </a:spcBef>
              <a:buNone/>
              <a:defRPr sz="1400">
                <a:solidFill>
                  <a:schemeClr val="bg2"/>
                </a:solidFill>
              </a:defRPr>
            </a:lvl1pPr>
            <a:lvl2pPr marL="227003" indent="0">
              <a:buNone/>
              <a:defRPr>
                <a:solidFill>
                  <a:schemeClr val="bg1"/>
                </a:solidFill>
              </a:defRPr>
            </a:lvl2pPr>
            <a:lvl3pPr marL="460357" indent="0">
              <a:buNone/>
              <a:defRPr>
                <a:solidFill>
                  <a:schemeClr val="bg1"/>
                </a:solidFill>
              </a:defRPr>
            </a:lvl3pPr>
            <a:lvl4pPr marL="1122432" indent="0">
              <a:buNone/>
              <a:defRPr>
                <a:solidFill>
                  <a:schemeClr val="bg1"/>
                </a:solidFill>
              </a:defRPr>
            </a:lvl4pPr>
            <a:lvl5pPr marL="1428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0" y="5771630"/>
            <a:ext cx="2386040" cy="58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93754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Specia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 bwMode="black">
          <a:xfrm>
            <a:off x="321590" y="3349136"/>
            <a:ext cx="8009611" cy="443199"/>
          </a:xfrm>
          <a:prstGeom prst="rect">
            <a:avLst/>
          </a:prstGeom>
          <a:effectLst/>
        </p:spPr>
        <p:txBody>
          <a:bodyPr wrap="square" anchor="ctr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0" y="5771630"/>
            <a:ext cx="2386040" cy="58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57444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990" y="245827"/>
            <a:ext cx="11587463" cy="36625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ChangeArrowheads="1"/>
          </p:cNvSpPr>
          <p:nvPr userDrawn="1"/>
        </p:nvSpPr>
        <p:spPr bwMode="black">
          <a:xfrm>
            <a:off x="5761776" y="6616704"/>
            <a:ext cx="668453" cy="107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defTabSz="914377"/>
            <a:r>
              <a:rPr lang="en-US" sz="700" dirty="0">
                <a:solidFill>
                  <a:srgbClr val="5C5C5C"/>
                </a:solidFill>
              </a:rPr>
              <a:t>Visa Confidential</a:t>
            </a:r>
          </a:p>
        </p:txBody>
      </p:sp>
    </p:spTree>
    <p:extLst>
      <p:ext uri="{BB962C8B-B14F-4D97-AF65-F5344CB8AC3E}">
        <p14:creationId xmlns:p14="http://schemas.microsoft.com/office/powerpoint/2010/main" val="3488641422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 bwMode="gray">
          <a:xfrm>
            <a:off x="321589" y="680818"/>
            <a:ext cx="11582400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black">
          <a:xfrm>
            <a:off x="5761776" y="6616704"/>
            <a:ext cx="668453" cy="107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defTabSz="914377"/>
            <a:r>
              <a:rPr lang="en-US" sz="700" dirty="0">
                <a:solidFill>
                  <a:srgbClr val="5C5C5C"/>
                </a:solidFill>
              </a:rPr>
              <a:t>Visa Confidential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16991" y="245827"/>
            <a:ext cx="11582400" cy="36625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8406445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 userDrawn="1"/>
        </p:nvSpPr>
        <p:spPr bwMode="black">
          <a:xfrm>
            <a:off x="5761776" y="6616704"/>
            <a:ext cx="668453" cy="107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defTabSz="914377"/>
            <a:r>
              <a:rPr lang="en-US" sz="700" dirty="0">
                <a:solidFill>
                  <a:srgbClr val="5C5C5C"/>
                </a:solidFill>
              </a:rPr>
              <a:t>Visa Confidential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316302" y="1188721"/>
            <a:ext cx="11582400" cy="94282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990" y="245827"/>
            <a:ext cx="11587463" cy="3662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2208175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21588" y="245827"/>
            <a:ext cx="11582400" cy="45858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black">
          <a:xfrm>
            <a:off x="5761776" y="6616704"/>
            <a:ext cx="668453" cy="107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defTabSz="914377"/>
            <a:r>
              <a:rPr lang="en-US" sz="700" dirty="0">
                <a:solidFill>
                  <a:srgbClr val="5C5C5C"/>
                </a:solidFill>
              </a:rPr>
              <a:t>Visa Confidential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 bwMode="gray">
          <a:xfrm>
            <a:off x="321589" y="680818"/>
            <a:ext cx="11582400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1" name="Content Placeholder 6"/>
          <p:cNvSpPr>
            <a:spLocks noGrp="1"/>
          </p:cNvSpPr>
          <p:nvPr>
            <p:ph sz="quarter" idx="12"/>
          </p:nvPr>
        </p:nvSpPr>
        <p:spPr>
          <a:xfrm>
            <a:off x="316302" y="1188721"/>
            <a:ext cx="11582400" cy="94282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73508776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gradFill flip="none" rotWithShape="1">
          <a:gsLst>
            <a:gs pos="1000">
              <a:schemeClr val="bg1">
                <a:lumMod val="85000"/>
              </a:schemeClr>
            </a:gs>
            <a:gs pos="50000">
              <a:schemeClr val="bg1">
                <a:lumMod val="50000"/>
              </a:schemeClr>
            </a:gs>
          </a:gsLst>
          <a:lin ang="9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7"/>
            </p:custDataLst>
            <p:extLst/>
          </p:nvPr>
        </p:nvGraphicFramePr>
        <p:xfrm>
          <a:off x="2120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think-cell Slide" r:id="rId28" imgW="360" imgH="360" progId="">
                  <p:embed/>
                </p:oleObj>
              </mc:Choice>
              <mc:Fallback>
                <p:oleObj name="think-cell Slide" r:id="rId2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0" y="2119"/>
                        <a:ext cx="2116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8400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ransition>
    <p:wipe dir="r"/>
  </p:transition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5pPr>
      <a:lvl6pPr marL="40815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6pPr>
      <a:lvl7pPr marL="81631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7pPr>
      <a:lvl8pPr marL="1224472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8pPr>
      <a:lvl9pPr marL="163262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9pPr>
    </p:titleStyle>
    <p:bodyStyle>
      <a:lvl1pPr marL="204079" indent="-204079" algn="l" rtl="0" eaLnBrk="1" fontAlgn="base" hangingPunct="1">
        <a:lnSpc>
          <a:spcPct val="90000"/>
        </a:lnSpc>
        <a:spcBef>
          <a:spcPts val="1000"/>
        </a:spcBef>
        <a:spcAft>
          <a:spcPts val="0"/>
        </a:spcAft>
        <a:buClr>
          <a:schemeClr val="bg2"/>
        </a:buClr>
        <a:buSzPct val="100000"/>
        <a:buFont typeface="Arial" charset="0"/>
        <a:buChar char="•"/>
        <a:defRPr sz="2000">
          <a:solidFill>
            <a:schemeClr val="bg2"/>
          </a:solidFill>
          <a:latin typeface="+mn-lt"/>
          <a:ea typeface="+mn-ea"/>
          <a:cs typeface="+mn-cs"/>
        </a:defRPr>
      </a:lvl1pPr>
      <a:lvl2pPr marL="460357" indent="-233354" algn="l" rtl="0" eaLnBrk="1" fontAlgn="base" hangingPunct="1">
        <a:lnSpc>
          <a:spcPct val="90000"/>
        </a:lnSpc>
        <a:spcBef>
          <a:spcPts val="400"/>
        </a:spcBef>
        <a:spcAft>
          <a:spcPts val="0"/>
        </a:spcAft>
        <a:buClr>
          <a:schemeClr val="bg2"/>
        </a:buClr>
        <a:buFont typeface="Arial" charset="0"/>
        <a:buChar char="–"/>
        <a:defRPr sz="1800">
          <a:solidFill>
            <a:schemeClr val="bg2"/>
          </a:solidFill>
          <a:latin typeface="+mn-lt"/>
        </a:defRPr>
      </a:lvl2pPr>
      <a:lvl3pPr marL="658342" indent="-171443" algn="l" rtl="0" eaLnBrk="1" fontAlgn="base" hangingPunct="1">
        <a:lnSpc>
          <a:spcPct val="90000"/>
        </a:lnSpc>
        <a:spcBef>
          <a:spcPts val="400"/>
        </a:spcBef>
        <a:spcAft>
          <a:spcPts val="0"/>
        </a:spcAft>
        <a:buClr>
          <a:schemeClr val="bg2"/>
        </a:buClr>
        <a:buFont typeface="Arial" charset="0"/>
        <a:buChar char="•"/>
        <a:defRPr sz="1600">
          <a:solidFill>
            <a:schemeClr val="bg2"/>
          </a:solidFill>
          <a:latin typeface="+mn-lt"/>
        </a:defRPr>
      </a:lvl3pPr>
      <a:lvl4pPr marL="877789" indent="-203192" algn="l" rtl="0" eaLnBrk="1" fontAlgn="base" hangingPunct="1">
        <a:lnSpc>
          <a:spcPct val="90000"/>
        </a:lnSpc>
        <a:spcBef>
          <a:spcPts val="400"/>
        </a:spcBef>
        <a:spcAft>
          <a:spcPts val="0"/>
        </a:spcAft>
        <a:buClr>
          <a:schemeClr val="bg2"/>
        </a:buClr>
        <a:buSzPct val="100000"/>
        <a:buFont typeface="Segoe UI" panose="020B0502040204020203" pitchFamily="34" charset="0"/>
        <a:buChar char="–"/>
        <a:defRPr sz="1600">
          <a:solidFill>
            <a:schemeClr val="bg2"/>
          </a:solidFill>
          <a:latin typeface="+mn-lt"/>
        </a:defRPr>
      </a:lvl4pPr>
      <a:lvl5pPr marL="1028659" indent="-142869" algn="l" rtl="0" eaLnBrk="1" fontAlgn="base" hangingPunct="1">
        <a:lnSpc>
          <a:spcPct val="90000"/>
        </a:lnSpc>
        <a:spcBef>
          <a:spcPts val="400"/>
        </a:spcBef>
        <a:spcAft>
          <a:spcPts val="0"/>
        </a:spcAft>
        <a:buClr>
          <a:schemeClr val="bg2"/>
        </a:buClr>
        <a:buSzPct val="90000"/>
        <a:buFont typeface="Arial" panose="020B0604020202020204" pitchFamily="34" charset="0"/>
        <a:buChar char="•"/>
        <a:tabLst>
          <a:tab pos="1142954" algn="l"/>
        </a:tabLst>
        <a:defRPr sz="1600">
          <a:solidFill>
            <a:schemeClr val="bg2"/>
          </a:solidFill>
          <a:latin typeface="+mn-lt"/>
        </a:defRPr>
      </a:lvl5pPr>
      <a:lvl6pPr marL="2033699" indent="-196993" algn="l" rtl="0" eaLnBrk="1" fontAlgn="base" hangingPunct="1">
        <a:lnSpc>
          <a:spcPct val="95000"/>
        </a:lnSpc>
        <a:spcBef>
          <a:spcPct val="0"/>
        </a:spcBef>
        <a:spcAft>
          <a:spcPct val="30000"/>
        </a:spcAft>
        <a:buClr>
          <a:srgbClr val="FFA000"/>
        </a:buClr>
        <a:buSzPct val="90000"/>
        <a:buFont typeface="Arial" charset="0"/>
        <a:buChar char="–"/>
        <a:defRPr sz="1900">
          <a:solidFill>
            <a:schemeClr val="tx2"/>
          </a:solidFill>
          <a:latin typeface="+mn-lt"/>
        </a:defRPr>
      </a:lvl6pPr>
      <a:lvl7pPr marL="2441856" indent="-196993" algn="l" rtl="0" eaLnBrk="1" fontAlgn="base" hangingPunct="1">
        <a:lnSpc>
          <a:spcPct val="95000"/>
        </a:lnSpc>
        <a:spcBef>
          <a:spcPct val="0"/>
        </a:spcBef>
        <a:spcAft>
          <a:spcPct val="30000"/>
        </a:spcAft>
        <a:buClr>
          <a:srgbClr val="FFA000"/>
        </a:buClr>
        <a:buSzPct val="90000"/>
        <a:buFont typeface="Arial" charset="0"/>
        <a:buChar char="–"/>
        <a:defRPr sz="1900">
          <a:solidFill>
            <a:schemeClr val="tx2"/>
          </a:solidFill>
          <a:latin typeface="+mn-lt"/>
        </a:defRPr>
      </a:lvl7pPr>
      <a:lvl8pPr marL="2850014" indent="-196993" algn="l" rtl="0" eaLnBrk="1" fontAlgn="base" hangingPunct="1">
        <a:lnSpc>
          <a:spcPct val="95000"/>
        </a:lnSpc>
        <a:spcBef>
          <a:spcPct val="0"/>
        </a:spcBef>
        <a:spcAft>
          <a:spcPct val="30000"/>
        </a:spcAft>
        <a:buClr>
          <a:srgbClr val="FFA000"/>
        </a:buClr>
        <a:buSzPct val="90000"/>
        <a:buFont typeface="Arial" charset="0"/>
        <a:buChar char="–"/>
        <a:defRPr sz="1900">
          <a:solidFill>
            <a:schemeClr val="tx2"/>
          </a:solidFill>
          <a:latin typeface="+mn-lt"/>
        </a:defRPr>
      </a:lvl8pPr>
      <a:lvl9pPr marL="3258173" indent="-196993" algn="l" rtl="0" eaLnBrk="1" fontAlgn="base" hangingPunct="1">
        <a:lnSpc>
          <a:spcPct val="95000"/>
        </a:lnSpc>
        <a:spcBef>
          <a:spcPct val="0"/>
        </a:spcBef>
        <a:spcAft>
          <a:spcPct val="30000"/>
        </a:spcAft>
        <a:buClr>
          <a:srgbClr val="FFA000"/>
        </a:buClr>
        <a:buSzPct val="90000"/>
        <a:buFont typeface="Arial" charset="0"/>
        <a:buChar char="–"/>
        <a:defRPr sz="19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8163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57" algn="l" defTabSz="8163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14" algn="l" defTabSz="8163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72" algn="l" defTabSz="8163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629" algn="l" defTabSz="8163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87" algn="l" defTabSz="8163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943" algn="l" defTabSz="8163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100" algn="l" defTabSz="8163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258" algn="l" defTabSz="8163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chart" Target="../charts/char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chart" Target="../charts/char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chart" Target="../charts/char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50000">
              <a:schemeClr val="bg1">
                <a:lumMod val="50000"/>
              </a:schemeClr>
            </a:gs>
          </a:gsLst>
          <a:lin ang="9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167285" y="-591668"/>
            <a:ext cx="184722" cy="379654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pPr defTabSz="914332">
              <a:defRPr/>
            </a:pPr>
            <a:endParaRPr lang="en-US" sz="1867" dirty="0">
              <a:solidFill>
                <a:srgbClr val="000000"/>
              </a:solidFill>
              <a:latin typeface="Segoe UI Light"/>
            </a:endParaRPr>
          </a:p>
        </p:txBody>
      </p:sp>
      <p:pic>
        <p:nvPicPr>
          <p:cNvPr id="14" name="Picture 11" descr="logotip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0933611" y="6175589"/>
            <a:ext cx="1150568" cy="410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zastav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4514" y="86638"/>
            <a:ext cx="9042399" cy="776505"/>
          </a:xfrm>
          <a:prstGeom prst="rect">
            <a:avLst/>
          </a:prstGeom>
        </p:spPr>
      </p:pic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4092538" y="214483"/>
            <a:ext cx="398448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srgbClr val="FFFFFF"/>
                </a:solidFill>
                <a:latin typeface="Myriad Pro" pitchFamily="34" charset="0"/>
                <a:ea typeface="Calibri" pitchFamily="34" charset="0"/>
                <a:cs typeface="Times New Roman" pitchFamily="18" charset="0"/>
              </a:rPr>
              <a:t>MEDIA MONITORING</a:t>
            </a:r>
            <a:endParaRPr lang="en-US" sz="3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75820" y="20438"/>
            <a:ext cx="2438059" cy="843308"/>
          </a:xfrm>
          <a:prstGeom prst="rect">
            <a:avLst/>
          </a:prstGeom>
          <a:noFill/>
        </p:spPr>
        <p:txBody>
          <a:bodyPr wrap="square" tIns="91440" bIns="91440" rtlCol="0" anchor="ctr" anchorCtr="0">
            <a:spAutoFit/>
          </a:bodyPr>
          <a:lstStyle/>
          <a:p>
            <a:pPr algn="ctr" defTabSz="914377">
              <a:lnSpc>
                <a:spcPct val="90000"/>
              </a:lnSpc>
              <a:spcBef>
                <a:spcPts val="600"/>
              </a:spcBef>
            </a:pPr>
            <a:r>
              <a:rPr lang="sr-Latn-RS" dirty="0">
                <a:solidFill>
                  <a:srgbClr val="5C5C5C"/>
                </a:solidFill>
              </a:rPr>
              <a:t> </a:t>
            </a:r>
            <a:r>
              <a:rPr lang="sr-Latn-RS" sz="1400" dirty="0">
                <a:solidFill>
                  <a:srgbClr val="5C5C5C"/>
                </a:solidFill>
              </a:rPr>
              <a:t>1. VIII– 31. XII 2018</a:t>
            </a:r>
          </a:p>
          <a:p>
            <a:pPr algn="ctr" defTabSz="914377">
              <a:lnSpc>
                <a:spcPct val="90000"/>
              </a:lnSpc>
              <a:spcBef>
                <a:spcPts val="600"/>
              </a:spcBef>
            </a:pPr>
            <a:r>
              <a:rPr lang="sr-Latn-RS" sz="1200" dirty="0">
                <a:solidFill>
                  <a:srgbClr val="5C5C5C"/>
                </a:solidFill>
              </a:rPr>
              <a:t>Dnevnici RTS1, Pink, Prva, O2, Happy, N1</a:t>
            </a:r>
            <a:endParaRPr lang="en-US" sz="1200" dirty="0" err="1">
              <a:solidFill>
                <a:srgbClr val="5C5C5C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11350" y="1233801"/>
            <a:ext cx="4993247" cy="674315"/>
          </a:xfrm>
        </p:spPr>
        <p:txBody>
          <a:bodyPr/>
          <a:lstStyle/>
          <a:p>
            <a:r>
              <a:rPr lang="sr-Latn-RS" sz="2200" b="1" dirty="0" smtClean="0"/>
              <a:t>STAV </a:t>
            </a:r>
            <a:r>
              <a:rPr lang="sr-Latn-RS" sz="2200" b="1" dirty="0" smtClean="0"/>
              <a:t>POLITIČARA U IZJAVAMA </a:t>
            </a:r>
            <a:r>
              <a:rPr lang="sr-Latn-RS" sz="2200" b="1" dirty="0" smtClean="0"/>
              <a:t>u</a:t>
            </a:r>
            <a:r>
              <a:rPr lang="sr-Latn-RS" sz="2200" b="1" dirty="0" smtClean="0"/>
              <a:t>%</a:t>
            </a:r>
            <a:endParaRPr lang="en-US" sz="2200" b="1" dirty="0"/>
          </a:p>
        </p:txBody>
      </p:sp>
      <p:graphicFrame>
        <p:nvGraphicFramePr>
          <p:cNvPr id="1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4043807"/>
              </p:ext>
            </p:extLst>
          </p:nvPr>
        </p:nvGraphicFramePr>
        <p:xfrm>
          <a:off x="2818275" y="2315511"/>
          <a:ext cx="8882742" cy="3982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0977" y="1942308"/>
            <a:ext cx="2326633" cy="594009"/>
          </a:xfrm>
          <a:prstGeom prst="rect">
            <a:avLst/>
          </a:prstGeom>
          <a:noFill/>
        </p:spPr>
        <p:txBody>
          <a:bodyPr wrap="square" tIns="91440" bIns="91440" rtlCol="0" anchor="ctr" anchorCtr="0">
            <a:spAutoFit/>
          </a:bodyPr>
          <a:lstStyle/>
          <a:p>
            <a:pPr algn="just" defTabSz="914377">
              <a:lnSpc>
                <a:spcPct val="90000"/>
              </a:lnSpc>
              <a:spcBef>
                <a:spcPts val="600"/>
              </a:spcBef>
            </a:pPr>
            <a:r>
              <a:rPr lang="sr-Latn-RS" sz="1200" b="1" dirty="0" smtClean="0">
                <a:solidFill>
                  <a:schemeClr val="tx2"/>
                </a:solidFill>
              </a:rPr>
              <a:t>BROJ PRILOGA O EU</a:t>
            </a:r>
          </a:p>
          <a:p>
            <a:pPr algn="just" defTabSz="914377">
              <a:lnSpc>
                <a:spcPct val="90000"/>
              </a:lnSpc>
              <a:spcBef>
                <a:spcPts val="600"/>
              </a:spcBef>
            </a:pPr>
            <a:r>
              <a:rPr lang="sr-Latn-RS" sz="1200" b="1" dirty="0" smtClean="0">
                <a:solidFill>
                  <a:schemeClr val="tx2"/>
                </a:solidFill>
              </a:rPr>
              <a:t> PO AKTERU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4597" y="1084376"/>
            <a:ext cx="779150" cy="59628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665493" y="1908923"/>
            <a:ext cx="613955" cy="378565"/>
          </a:xfrm>
          <a:prstGeom prst="rect">
            <a:avLst/>
          </a:prstGeom>
          <a:noFill/>
        </p:spPr>
        <p:txBody>
          <a:bodyPr wrap="square" tIns="91440" bIns="91440" rtlCol="0" anchor="ctr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sr-Latn-RS" sz="1400" dirty="0" smtClean="0">
                <a:latin typeface="+mn-lt"/>
              </a:rPr>
              <a:t>243</a:t>
            </a:r>
            <a:endParaRPr lang="en-US" sz="1400" dirty="0" err="1" smtClean="0"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87194" y="1880901"/>
            <a:ext cx="613955" cy="378565"/>
          </a:xfrm>
          <a:prstGeom prst="rect">
            <a:avLst/>
          </a:prstGeom>
          <a:noFill/>
        </p:spPr>
        <p:txBody>
          <a:bodyPr wrap="square" tIns="91440" bIns="91440" rtlCol="0" anchor="ctr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sr-Latn-RS" sz="1400" dirty="0" smtClean="0">
                <a:latin typeface="+mn-lt"/>
              </a:rPr>
              <a:t>96</a:t>
            </a:r>
            <a:endParaRPr lang="en-US" sz="1400" dirty="0" err="1" smtClean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71946" y="1934228"/>
            <a:ext cx="613955" cy="378565"/>
          </a:xfrm>
          <a:prstGeom prst="rect">
            <a:avLst/>
          </a:prstGeom>
          <a:noFill/>
        </p:spPr>
        <p:txBody>
          <a:bodyPr wrap="square" tIns="91440" bIns="91440" rtlCol="0" anchor="ctr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sr-Latn-RS" sz="1400" dirty="0" smtClean="0">
                <a:latin typeface="+mn-lt"/>
              </a:rPr>
              <a:t>74</a:t>
            </a:r>
            <a:endParaRPr lang="en-US" sz="1400" dirty="0" err="1" smtClean="0"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49721" y="1916614"/>
            <a:ext cx="613955" cy="378565"/>
          </a:xfrm>
          <a:prstGeom prst="rect">
            <a:avLst/>
          </a:prstGeom>
          <a:noFill/>
        </p:spPr>
        <p:txBody>
          <a:bodyPr wrap="square" tIns="91440" bIns="91440" rtlCol="0" anchor="ctr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sr-Latn-RS" sz="1400" dirty="0" smtClean="0">
                <a:latin typeface="+mn-lt"/>
              </a:rPr>
              <a:t>0</a:t>
            </a:r>
            <a:endParaRPr lang="en-US" sz="1400" dirty="0" err="1" smtClean="0"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834473" y="1963483"/>
            <a:ext cx="613955" cy="378565"/>
          </a:xfrm>
          <a:prstGeom prst="rect">
            <a:avLst/>
          </a:prstGeom>
          <a:noFill/>
        </p:spPr>
        <p:txBody>
          <a:bodyPr wrap="square" tIns="91440" bIns="91440" rtlCol="0" anchor="ctr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sr-Latn-RS" sz="1400" dirty="0" smtClean="0">
                <a:latin typeface="+mn-lt"/>
              </a:rPr>
              <a:t>1</a:t>
            </a:r>
            <a:endParaRPr lang="en-US" sz="1400" dirty="0" err="1" smtClean="0"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051520" y="1999616"/>
            <a:ext cx="613955" cy="378565"/>
          </a:xfrm>
          <a:prstGeom prst="rect">
            <a:avLst/>
          </a:prstGeom>
          <a:noFill/>
        </p:spPr>
        <p:txBody>
          <a:bodyPr wrap="square" tIns="91440" bIns="91440" rtlCol="0" anchor="ctr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sr-Latn-RS" sz="1400" dirty="0" smtClean="0">
                <a:latin typeface="+mn-lt"/>
              </a:rPr>
              <a:t>0</a:t>
            </a:r>
            <a:endParaRPr lang="en-US" sz="1400" dirty="0" err="1" smtClean="0">
              <a:latin typeface="+mn-lt"/>
            </a:endParaRPr>
          </a:p>
        </p:txBody>
      </p:sp>
      <p:graphicFrame>
        <p:nvGraphicFramePr>
          <p:cNvPr id="32" name="Chart 31"/>
          <p:cNvGraphicFramePr/>
          <p:nvPr>
            <p:extLst>
              <p:ext uri="{D42A27DB-BD31-4B8C-83A1-F6EECF244321}">
                <p14:modId xmlns:p14="http://schemas.microsoft.com/office/powerpoint/2010/main" val="2445013437"/>
              </p:ext>
            </p:extLst>
          </p:nvPr>
        </p:nvGraphicFramePr>
        <p:xfrm>
          <a:off x="80977" y="3139192"/>
          <a:ext cx="2326633" cy="3434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918045003"/>
      </p:ext>
    </p:extLst>
  </p:cSld>
  <p:clrMapOvr>
    <a:masterClrMapping/>
  </p:clrMapOvr>
  <p:transition spd="med" advTm="2000">
    <p:fade/>
    <p:sndAc>
      <p:stSnd loop="1">
        <p:snd r:embed="rId3" name="bensound-sunny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50000">
              <a:schemeClr val="bg1">
                <a:lumMod val="50000"/>
              </a:schemeClr>
            </a:gs>
          </a:gsLst>
          <a:lin ang="9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167285" y="-591668"/>
            <a:ext cx="184722" cy="379654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pPr defTabSz="914332">
              <a:defRPr/>
            </a:pPr>
            <a:endParaRPr lang="en-US" sz="1867" dirty="0">
              <a:solidFill>
                <a:srgbClr val="000000"/>
              </a:solidFill>
              <a:latin typeface="Segoe UI Light"/>
            </a:endParaRPr>
          </a:p>
        </p:txBody>
      </p:sp>
      <p:pic>
        <p:nvPicPr>
          <p:cNvPr id="14" name="Picture 11" descr="logotip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1041432" y="6111673"/>
            <a:ext cx="1150568" cy="410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zastav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4514" y="86638"/>
            <a:ext cx="9042399" cy="776505"/>
          </a:xfrm>
          <a:prstGeom prst="rect">
            <a:avLst/>
          </a:prstGeom>
        </p:spPr>
      </p:pic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4092538" y="214483"/>
            <a:ext cx="398448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srgbClr val="FFFFFF"/>
                </a:solidFill>
                <a:latin typeface="Myriad Pro" pitchFamily="34" charset="0"/>
                <a:ea typeface="Calibri" pitchFamily="34" charset="0"/>
                <a:cs typeface="Times New Roman" pitchFamily="18" charset="0"/>
              </a:rPr>
              <a:t>MEDIA MONITORING</a:t>
            </a:r>
            <a:endParaRPr lang="en-US" sz="3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75820" y="20438"/>
            <a:ext cx="2438059" cy="843308"/>
          </a:xfrm>
          <a:prstGeom prst="rect">
            <a:avLst/>
          </a:prstGeom>
          <a:noFill/>
        </p:spPr>
        <p:txBody>
          <a:bodyPr wrap="square" tIns="91440" bIns="91440" rtlCol="0" anchor="ctr" anchorCtr="0">
            <a:spAutoFit/>
          </a:bodyPr>
          <a:lstStyle/>
          <a:p>
            <a:pPr algn="ctr" defTabSz="914377">
              <a:lnSpc>
                <a:spcPct val="90000"/>
              </a:lnSpc>
              <a:spcBef>
                <a:spcPts val="600"/>
              </a:spcBef>
            </a:pPr>
            <a:r>
              <a:rPr lang="sr-Latn-RS" dirty="0">
                <a:solidFill>
                  <a:srgbClr val="5C5C5C"/>
                </a:solidFill>
              </a:rPr>
              <a:t> </a:t>
            </a:r>
            <a:r>
              <a:rPr lang="sr-Latn-RS" sz="1400" dirty="0">
                <a:solidFill>
                  <a:srgbClr val="5C5C5C"/>
                </a:solidFill>
              </a:rPr>
              <a:t>1. VIII– 31. XII 2018</a:t>
            </a:r>
          </a:p>
          <a:p>
            <a:pPr algn="ctr" defTabSz="914377">
              <a:lnSpc>
                <a:spcPct val="90000"/>
              </a:lnSpc>
              <a:spcBef>
                <a:spcPts val="600"/>
              </a:spcBef>
            </a:pPr>
            <a:r>
              <a:rPr lang="sr-Latn-RS" sz="1200" dirty="0">
                <a:solidFill>
                  <a:srgbClr val="5C5C5C"/>
                </a:solidFill>
              </a:rPr>
              <a:t>Dnevnici RTS1, Pink, Prva, O2, Happy, N1</a:t>
            </a:r>
            <a:endParaRPr lang="en-US" sz="1200" dirty="0" err="1">
              <a:solidFill>
                <a:srgbClr val="5C5C5C"/>
              </a:solidFill>
            </a:endParaRPr>
          </a:p>
        </p:txBody>
      </p:sp>
      <p:graphicFrame>
        <p:nvGraphicFramePr>
          <p:cNvPr id="1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9084767"/>
              </p:ext>
            </p:extLst>
          </p:nvPr>
        </p:nvGraphicFramePr>
        <p:xfrm>
          <a:off x="2680027" y="2430552"/>
          <a:ext cx="8882742" cy="3982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3635619" y="1961678"/>
            <a:ext cx="613955" cy="378565"/>
          </a:xfrm>
          <a:prstGeom prst="rect">
            <a:avLst/>
          </a:prstGeom>
          <a:noFill/>
        </p:spPr>
        <p:txBody>
          <a:bodyPr wrap="square" tIns="91440" bIns="91440" rtlCol="0" anchor="ctr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sr-Latn-RS" sz="1400" dirty="0" smtClean="0">
                <a:latin typeface="+mn-lt"/>
              </a:rPr>
              <a:t>213</a:t>
            </a:r>
            <a:endParaRPr lang="en-US" sz="1400" dirty="0" err="1" smtClean="0"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93383" y="1974135"/>
            <a:ext cx="613955" cy="378565"/>
          </a:xfrm>
          <a:prstGeom prst="rect">
            <a:avLst/>
          </a:prstGeom>
          <a:noFill/>
        </p:spPr>
        <p:txBody>
          <a:bodyPr wrap="square" tIns="91440" bIns="91440" rtlCol="0" anchor="ctr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sr-Latn-RS" sz="1400" dirty="0" smtClean="0">
                <a:latin typeface="+mn-lt"/>
              </a:rPr>
              <a:t>61</a:t>
            </a:r>
            <a:endParaRPr lang="en-US" sz="1400" dirty="0" err="1" smtClean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47183" y="1958203"/>
            <a:ext cx="613955" cy="378565"/>
          </a:xfrm>
          <a:prstGeom prst="rect">
            <a:avLst/>
          </a:prstGeom>
          <a:noFill/>
        </p:spPr>
        <p:txBody>
          <a:bodyPr wrap="square" tIns="91440" bIns="91440" rtlCol="0" anchor="ctr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sr-Latn-RS" sz="1400" dirty="0" smtClean="0">
                <a:latin typeface="+mn-lt"/>
              </a:rPr>
              <a:t>32</a:t>
            </a:r>
            <a:endParaRPr lang="en-US" sz="1400" dirty="0" err="1" smtClean="0"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22589" y="1974135"/>
            <a:ext cx="613955" cy="378565"/>
          </a:xfrm>
          <a:prstGeom prst="rect">
            <a:avLst/>
          </a:prstGeom>
          <a:noFill/>
        </p:spPr>
        <p:txBody>
          <a:bodyPr wrap="square" tIns="91440" bIns="91440" rtlCol="0" anchor="ctr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sr-Latn-RS" sz="1400" dirty="0" smtClean="0">
                <a:latin typeface="+mn-lt"/>
              </a:rPr>
              <a:t>0</a:t>
            </a:r>
            <a:endParaRPr lang="en-US" sz="1400" dirty="0" err="1" smtClean="0"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720907" y="1942176"/>
            <a:ext cx="613955" cy="378565"/>
          </a:xfrm>
          <a:prstGeom prst="rect">
            <a:avLst/>
          </a:prstGeom>
          <a:noFill/>
        </p:spPr>
        <p:txBody>
          <a:bodyPr wrap="square" tIns="91440" bIns="91440" rtlCol="0" anchor="ctr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sr-Latn-RS" sz="1400" dirty="0" smtClean="0">
                <a:latin typeface="+mn-lt"/>
              </a:rPr>
              <a:t>3</a:t>
            </a:r>
            <a:endParaRPr lang="en-US" sz="1400" dirty="0" err="1" smtClean="0"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919225" y="1957020"/>
            <a:ext cx="613955" cy="378565"/>
          </a:xfrm>
          <a:prstGeom prst="rect">
            <a:avLst/>
          </a:prstGeom>
          <a:noFill/>
        </p:spPr>
        <p:txBody>
          <a:bodyPr wrap="square" tIns="91440" bIns="91440" rtlCol="0" anchor="ctr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sr-Latn-RS" sz="1400" dirty="0" smtClean="0">
                <a:latin typeface="+mn-lt"/>
              </a:rPr>
              <a:t>0</a:t>
            </a:r>
            <a:endParaRPr lang="en-US" sz="1400" dirty="0" err="1" smtClean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2007" y="1131145"/>
            <a:ext cx="724037" cy="54302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0977" y="1942308"/>
            <a:ext cx="2326633" cy="594009"/>
          </a:xfrm>
          <a:prstGeom prst="rect">
            <a:avLst/>
          </a:prstGeom>
          <a:noFill/>
        </p:spPr>
        <p:txBody>
          <a:bodyPr wrap="square" tIns="91440" bIns="91440" rtlCol="0" anchor="ctr" anchorCtr="0">
            <a:spAutoFit/>
          </a:bodyPr>
          <a:lstStyle/>
          <a:p>
            <a:pPr algn="just" defTabSz="914377">
              <a:lnSpc>
                <a:spcPct val="90000"/>
              </a:lnSpc>
              <a:spcBef>
                <a:spcPts val="600"/>
              </a:spcBef>
            </a:pPr>
            <a:r>
              <a:rPr lang="sr-Latn-RS" sz="1200" b="1" dirty="0" smtClean="0">
                <a:solidFill>
                  <a:schemeClr val="tx2"/>
                </a:solidFill>
              </a:rPr>
              <a:t>BROJ PRILOGA O SAD</a:t>
            </a:r>
          </a:p>
          <a:p>
            <a:pPr algn="just" defTabSz="914377">
              <a:lnSpc>
                <a:spcPct val="90000"/>
              </a:lnSpc>
              <a:spcBef>
                <a:spcPts val="600"/>
              </a:spcBef>
            </a:pPr>
            <a:r>
              <a:rPr lang="sr-Latn-RS" sz="1200" b="1" dirty="0" smtClean="0">
                <a:solidFill>
                  <a:schemeClr val="tx2"/>
                </a:solidFill>
              </a:rPr>
              <a:t> PO AKTERU</a:t>
            </a:r>
          </a:p>
        </p:txBody>
      </p:sp>
      <p:graphicFrame>
        <p:nvGraphicFramePr>
          <p:cNvPr id="23" name="Chart 22"/>
          <p:cNvGraphicFramePr/>
          <p:nvPr>
            <p:extLst>
              <p:ext uri="{D42A27DB-BD31-4B8C-83A1-F6EECF244321}">
                <p14:modId xmlns:p14="http://schemas.microsoft.com/office/powerpoint/2010/main" val="2445013437"/>
              </p:ext>
            </p:extLst>
          </p:nvPr>
        </p:nvGraphicFramePr>
        <p:xfrm>
          <a:off x="80977" y="3139192"/>
          <a:ext cx="2326633" cy="3434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9" name="Title 3"/>
          <p:cNvSpPr txBox="1">
            <a:spLocks/>
          </p:cNvSpPr>
          <p:nvPr/>
        </p:nvSpPr>
        <p:spPr>
          <a:xfrm>
            <a:off x="2407610" y="1271725"/>
            <a:ext cx="4993247" cy="67431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5pPr>
            <a:lvl6pPr marL="408157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6pPr>
            <a:lvl7pPr marL="816314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7pPr>
            <a:lvl8pPr marL="1224472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8pPr>
            <a:lvl9pPr marL="1632629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r-Latn-RS" sz="2200" b="1" kern="0" dirty="0" smtClean="0"/>
              <a:t>STAV POLITIČARA U IZJAVAMA u%</a:t>
            </a:r>
            <a:endParaRPr lang="en-US" sz="2200" b="1" kern="0" dirty="0"/>
          </a:p>
        </p:txBody>
      </p:sp>
    </p:spTree>
    <p:extLst>
      <p:ext uri="{BB962C8B-B14F-4D97-AF65-F5344CB8AC3E}">
        <p14:creationId xmlns:p14="http://schemas.microsoft.com/office/powerpoint/2010/main" val="828157347"/>
      </p:ext>
    </p:extLst>
  </p:cSld>
  <p:clrMapOvr>
    <a:masterClrMapping/>
  </p:clrMapOvr>
  <p:transition spd="med" advTm="2000">
    <p:fade/>
    <p:sndAc>
      <p:stSnd loop="1">
        <p:snd r:embed="rId3" name="bensound-sunny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50000">
              <a:schemeClr val="bg1">
                <a:lumMod val="50000"/>
              </a:schemeClr>
            </a:gs>
          </a:gsLst>
          <a:lin ang="9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167285" y="-591668"/>
            <a:ext cx="184722" cy="379654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pPr defTabSz="914332">
              <a:defRPr/>
            </a:pPr>
            <a:endParaRPr lang="en-US" sz="1867" dirty="0">
              <a:solidFill>
                <a:srgbClr val="000000"/>
              </a:solidFill>
              <a:latin typeface="Segoe UI Light"/>
            </a:endParaRPr>
          </a:p>
        </p:txBody>
      </p:sp>
      <p:pic>
        <p:nvPicPr>
          <p:cNvPr id="14" name="Picture 11" descr="logotip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1041432" y="6299795"/>
            <a:ext cx="1150568" cy="410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zastav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4514" y="86638"/>
            <a:ext cx="9042399" cy="776505"/>
          </a:xfrm>
          <a:prstGeom prst="rect">
            <a:avLst/>
          </a:prstGeom>
        </p:spPr>
      </p:pic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4092538" y="214483"/>
            <a:ext cx="398448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srgbClr val="FFFFFF"/>
                </a:solidFill>
                <a:latin typeface="Myriad Pro" pitchFamily="34" charset="0"/>
                <a:ea typeface="Calibri" pitchFamily="34" charset="0"/>
                <a:cs typeface="Times New Roman" pitchFamily="18" charset="0"/>
              </a:rPr>
              <a:t>MEDIA MONITORING</a:t>
            </a:r>
            <a:endParaRPr lang="en-US" sz="3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75820" y="20438"/>
            <a:ext cx="2438059" cy="843308"/>
          </a:xfrm>
          <a:prstGeom prst="rect">
            <a:avLst/>
          </a:prstGeom>
          <a:noFill/>
        </p:spPr>
        <p:txBody>
          <a:bodyPr wrap="square" tIns="91440" bIns="91440" rtlCol="0" anchor="ctr" anchorCtr="0">
            <a:spAutoFit/>
          </a:bodyPr>
          <a:lstStyle/>
          <a:p>
            <a:pPr algn="ctr" defTabSz="914377">
              <a:lnSpc>
                <a:spcPct val="90000"/>
              </a:lnSpc>
              <a:spcBef>
                <a:spcPts val="600"/>
              </a:spcBef>
            </a:pPr>
            <a:r>
              <a:rPr lang="sr-Latn-RS" dirty="0">
                <a:solidFill>
                  <a:srgbClr val="5C5C5C"/>
                </a:solidFill>
              </a:rPr>
              <a:t> </a:t>
            </a:r>
            <a:r>
              <a:rPr lang="sr-Latn-RS" sz="1400" dirty="0">
                <a:solidFill>
                  <a:srgbClr val="5C5C5C"/>
                </a:solidFill>
              </a:rPr>
              <a:t>1. VIII– 31. XII 2018</a:t>
            </a:r>
          </a:p>
          <a:p>
            <a:pPr algn="ctr" defTabSz="914377">
              <a:lnSpc>
                <a:spcPct val="90000"/>
              </a:lnSpc>
              <a:spcBef>
                <a:spcPts val="600"/>
              </a:spcBef>
            </a:pPr>
            <a:r>
              <a:rPr lang="sr-Latn-RS" sz="1200" dirty="0">
                <a:solidFill>
                  <a:srgbClr val="5C5C5C"/>
                </a:solidFill>
              </a:rPr>
              <a:t>Dnevnici RTS1, Pink, Prva, O2, Happy, N1</a:t>
            </a:r>
            <a:endParaRPr lang="en-US" sz="1200" dirty="0" err="1">
              <a:solidFill>
                <a:srgbClr val="5C5C5C"/>
              </a:solidFill>
            </a:endParaRPr>
          </a:p>
        </p:txBody>
      </p:sp>
      <p:graphicFrame>
        <p:nvGraphicFramePr>
          <p:cNvPr id="1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6211993"/>
              </p:ext>
            </p:extLst>
          </p:nvPr>
        </p:nvGraphicFramePr>
        <p:xfrm>
          <a:off x="2591076" y="2453620"/>
          <a:ext cx="8882742" cy="3982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3478583" y="2005648"/>
            <a:ext cx="613955" cy="378565"/>
          </a:xfrm>
          <a:prstGeom prst="rect">
            <a:avLst/>
          </a:prstGeom>
          <a:noFill/>
        </p:spPr>
        <p:txBody>
          <a:bodyPr wrap="square" tIns="91440" bIns="91440" rtlCol="0" anchor="ctr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sr-Latn-RS" sz="1400" dirty="0" smtClean="0">
                <a:latin typeface="+mn-lt"/>
              </a:rPr>
              <a:t>214</a:t>
            </a:r>
            <a:endParaRPr lang="en-US" sz="1400" dirty="0" err="1" smtClean="0"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14582" y="1950119"/>
            <a:ext cx="613955" cy="378565"/>
          </a:xfrm>
          <a:prstGeom prst="rect">
            <a:avLst/>
          </a:prstGeom>
          <a:noFill/>
        </p:spPr>
        <p:txBody>
          <a:bodyPr wrap="square" tIns="91440" bIns="91440" rtlCol="0" anchor="ctr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sr-Latn-RS" sz="1400" dirty="0" smtClean="0">
                <a:latin typeface="+mn-lt"/>
              </a:rPr>
              <a:t>62</a:t>
            </a:r>
            <a:endParaRPr lang="en-US" sz="1400" dirty="0" err="1" smtClean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84782" y="1974500"/>
            <a:ext cx="613955" cy="378565"/>
          </a:xfrm>
          <a:prstGeom prst="rect">
            <a:avLst/>
          </a:prstGeom>
          <a:noFill/>
        </p:spPr>
        <p:txBody>
          <a:bodyPr wrap="square" tIns="91440" bIns="91440" rtlCol="0" anchor="ctr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sr-Latn-RS" sz="1400" dirty="0" smtClean="0">
                <a:latin typeface="+mn-lt"/>
              </a:rPr>
              <a:t>3</a:t>
            </a:r>
            <a:endParaRPr lang="en-US" sz="1400" dirty="0" err="1" smtClean="0"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37363" y="1965690"/>
            <a:ext cx="613955" cy="378565"/>
          </a:xfrm>
          <a:prstGeom prst="rect">
            <a:avLst/>
          </a:prstGeom>
          <a:noFill/>
        </p:spPr>
        <p:txBody>
          <a:bodyPr wrap="square" tIns="91440" bIns="91440" rtlCol="0" anchor="ctr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sr-Latn-RS" sz="1400" dirty="0" smtClean="0">
                <a:latin typeface="+mn-lt"/>
              </a:rPr>
              <a:t>0</a:t>
            </a:r>
            <a:endParaRPr lang="en-US" sz="1400" dirty="0" err="1" smtClean="0"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807563" y="2050029"/>
            <a:ext cx="613955" cy="378565"/>
          </a:xfrm>
          <a:prstGeom prst="rect">
            <a:avLst/>
          </a:prstGeom>
          <a:noFill/>
        </p:spPr>
        <p:txBody>
          <a:bodyPr wrap="square" tIns="91440" bIns="91440" rtlCol="0" anchor="ctr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sr-Latn-RS" sz="1400" dirty="0" smtClean="0">
                <a:latin typeface="+mn-lt"/>
              </a:rPr>
              <a:t>0</a:t>
            </a:r>
            <a:endParaRPr lang="en-US" sz="1400" dirty="0" err="1" smtClean="0"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969755" y="2005647"/>
            <a:ext cx="613955" cy="378565"/>
          </a:xfrm>
          <a:prstGeom prst="rect">
            <a:avLst/>
          </a:prstGeom>
          <a:noFill/>
        </p:spPr>
        <p:txBody>
          <a:bodyPr wrap="square" tIns="91440" bIns="91440" rtlCol="0" anchor="ctr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sr-Latn-RS" sz="1400" dirty="0" smtClean="0">
                <a:latin typeface="+mn-lt"/>
              </a:rPr>
              <a:t>0</a:t>
            </a:r>
            <a:endParaRPr lang="en-US" sz="1400" dirty="0" err="1" smtClean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7363" y="1048023"/>
            <a:ext cx="714951" cy="59742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0977" y="1942308"/>
            <a:ext cx="2326633" cy="594009"/>
          </a:xfrm>
          <a:prstGeom prst="rect">
            <a:avLst/>
          </a:prstGeom>
          <a:noFill/>
        </p:spPr>
        <p:txBody>
          <a:bodyPr wrap="square" tIns="91440" bIns="91440" rtlCol="0" anchor="ctr" anchorCtr="0">
            <a:spAutoFit/>
          </a:bodyPr>
          <a:lstStyle/>
          <a:p>
            <a:pPr algn="just" defTabSz="914377">
              <a:lnSpc>
                <a:spcPct val="90000"/>
              </a:lnSpc>
              <a:spcBef>
                <a:spcPts val="600"/>
              </a:spcBef>
            </a:pPr>
            <a:r>
              <a:rPr lang="sr-Latn-RS" sz="1200" b="1" dirty="0" smtClean="0">
                <a:solidFill>
                  <a:schemeClr val="tx2"/>
                </a:solidFill>
              </a:rPr>
              <a:t>BROJ PRILOGA O RUSIJI</a:t>
            </a:r>
          </a:p>
          <a:p>
            <a:pPr algn="just" defTabSz="914377">
              <a:lnSpc>
                <a:spcPct val="90000"/>
              </a:lnSpc>
              <a:spcBef>
                <a:spcPts val="600"/>
              </a:spcBef>
            </a:pPr>
            <a:r>
              <a:rPr lang="sr-Latn-RS" sz="1200" b="1" dirty="0" smtClean="0">
                <a:solidFill>
                  <a:schemeClr val="tx2"/>
                </a:solidFill>
              </a:rPr>
              <a:t> PO AKTERU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165366814"/>
              </p:ext>
            </p:extLst>
          </p:nvPr>
        </p:nvGraphicFramePr>
        <p:xfrm>
          <a:off x="80977" y="3139192"/>
          <a:ext cx="2326633" cy="3434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2624935" y="1208355"/>
            <a:ext cx="4993247" cy="674315"/>
          </a:xfrm>
        </p:spPr>
        <p:txBody>
          <a:bodyPr/>
          <a:lstStyle/>
          <a:p>
            <a:r>
              <a:rPr lang="sr-Latn-RS" sz="2200" b="1" dirty="0" smtClean="0"/>
              <a:t>STAV </a:t>
            </a:r>
            <a:r>
              <a:rPr lang="sr-Latn-RS" sz="2200" b="1" dirty="0" smtClean="0"/>
              <a:t>POLITIČARA U IZJAVAMA </a:t>
            </a:r>
            <a:r>
              <a:rPr lang="sr-Latn-RS" sz="2200" b="1" dirty="0" smtClean="0"/>
              <a:t>u</a:t>
            </a:r>
            <a:r>
              <a:rPr lang="sr-Latn-RS" sz="2200" b="1" dirty="0" smtClean="0"/>
              <a:t>%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827717515"/>
      </p:ext>
    </p:extLst>
  </p:cSld>
  <p:clrMapOvr>
    <a:masterClrMapping/>
  </p:clrMapOvr>
  <p:transition spd="med" advTm="2000">
    <p:fade/>
    <p:sndAc>
      <p:stSnd loop="1">
        <p:snd r:embed="rId3" name="bensound-sunny.wav"/>
      </p:stSnd>
    </p:sndAc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4x3_Visa_Presentation_Template_POTX_V2">
  <a:themeElements>
    <a:clrScheme name="Custom 8">
      <a:dk1>
        <a:srgbClr val="000000"/>
      </a:dk1>
      <a:lt1>
        <a:srgbClr val="FFFFFF"/>
      </a:lt1>
      <a:dk2>
        <a:srgbClr val="1A1F71"/>
      </a:dk2>
      <a:lt2>
        <a:srgbClr val="5C5C5C"/>
      </a:lt2>
      <a:accent1>
        <a:srgbClr val="FF0000"/>
      </a:accent1>
      <a:accent2>
        <a:srgbClr val="0065EA"/>
      </a:accent2>
      <a:accent3>
        <a:srgbClr val="002E7E"/>
      </a:accent3>
      <a:accent4>
        <a:srgbClr val="D8D8D8"/>
      </a:accent4>
      <a:accent5>
        <a:srgbClr val="A5A5A5"/>
      </a:accent5>
      <a:accent6>
        <a:srgbClr val="75787B"/>
      </a:accent6>
      <a:hlink>
        <a:srgbClr val="7F7F7F"/>
      </a:hlink>
      <a:folHlink>
        <a:srgbClr val="2E2E2E"/>
      </a:folHlink>
    </a:clrScheme>
    <a:fontScheme name="Visa 2013 Event Template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/>
        </a:solidFill>
        <a:ln w="63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0" fontAlgn="base" latinLnBrk="0" hangingPunct="0">
          <a:lnSpc>
            <a:spcPct val="90000"/>
          </a:lnSpc>
          <a:spcBef>
            <a:spcPts val="60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127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tIns="91440" bIns="91440" rtlCol="0" anchor="ctr" anchorCtr="0">
        <a:spAutoFit/>
      </a:bodyPr>
      <a:lstStyle>
        <a:defPPr algn="ctr">
          <a:lnSpc>
            <a:spcPct val="90000"/>
          </a:lnSpc>
          <a:spcBef>
            <a:spcPts val="600"/>
          </a:spcBef>
          <a:spcAft>
            <a:spcPts val="0"/>
          </a:spcAft>
          <a:defRPr dirty="0" err="1" smtClean="0">
            <a:solidFill>
              <a:schemeClr val="bg2"/>
            </a:solidFill>
            <a:latin typeface="+mn-lt"/>
          </a:defRPr>
        </a:defPPr>
      </a:lstStyle>
    </a:txDef>
  </a:objectDefaults>
  <a:extraClrSchemeLst>
    <a:extraClrScheme>
      <a:clrScheme name="Visa Inc.">
        <a:dk1>
          <a:srgbClr val="000000"/>
        </a:dk1>
        <a:lt1>
          <a:srgbClr val="FFFFFF"/>
        </a:lt1>
        <a:dk2>
          <a:srgbClr val="1A1F71"/>
        </a:dk2>
        <a:lt2>
          <a:srgbClr val="5C5C5C"/>
        </a:lt2>
        <a:accent1>
          <a:srgbClr val="003EA9"/>
        </a:accent1>
        <a:accent2>
          <a:srgbClr val="0065EA"/>
        </a:accent2>
        <a:accent3>
          <a:srgbClr val="F7B600"/>
        </a:accent3>
        <a:accent4>
          <a:srgbClr val="FFD700"/>
        </a:accent4>
        <a:accent5>
          <a:srgbClr val="EF8400"/>
        </a:accent5>
        <a:accent6>
          <a:srgbClr val="75787B"/>
        </a:accent6>
        <a:hlink>
          <a:srgbClr val="F7B600"/>
        </a:hlink>
        <a:folHlink>
          <a:srgbClr val="F6892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BerryFlat">
      <a:srgbClr val="A5225E"/>
    </a:custClr>
    <a:custClr name="CanopyFlat">
      <a:srgbClr val="0C7D34"/>
    </a:custClr>
    <a:custClr name="DaylightFlat">
      <a:srgbClr val="6ECCF6"/>
    </a:custClr>
    <a:custClr name="TwilightFlat">
      <a:srgbClr val="602D62"/>
    </a:custClr>
    <a:custClr name="BeachFlat">
      <a:srgbClr val="B7A78B"/>
    </a:custClr>
    <a:custClr name="TideFlat">
      <a:srgbClr val="61BF9D"/>
    </a:custClr>
    <a:custClr name="GrassFlat">
      <a:srgbClr val="85BD43"/>
    </a:custClr>
    <a:custClr name="ClayFlat">
      <a:srgbClr val="D14A1F"/>
    </a:custClr>
    <a:custClr name="White">
      <a:srgbClr val="FFFFFF"/>
    </a:custClr>
    <a:custClr name="White">
      <a:srgbClr val="FFFFFF"/>
    </a:custClr>
    <a:custClr name="PrimaryBlueGradient1">
      <a:srgbClr val="1A1E5A"/>
    </a:custClr>
    <a:custClr name="PrimaryBlueGradient2">
      <a:srgbClr val="122D98"/>
    </a:custClr>
    <a:custClr name="PrimaryGoldGradient1">
      <a:srgbClr val="FA9B00"/>
    </a:custClr>
    <a:custClr name="PrimaryGoldGradient2">
      <a:srgbClr val="F4CA12"/>
    </a:custClr>
    <a:custClr name="OverlapBlueGradient1">
      <a:srgbClr val="00329E"/>
    </a:custClr>
    <a:custClr name="OverlapBlueGradient2">
      <a:srgbClr val="0050B9"/>
    </a:custClr>
    <a:custClr name="OverlapOrangeGradient1">
      <a:srgbClr val="F26800"/>
    </a:custClr>
    <a:custClr name="OverlapOrangeGradient2">
      <a:srgbClr val="FA9800"/>
    </a:custClr>
    <a:custClr name="OverlapYellowGradient1">
      <a:srgbClr val="FFCB00"/>
    </a:custClr>
    <a:custClr name="OverlapYellowGradient2">
      <a:srgbClr val="FBE112"/>
    </a:custClr>
  </a:custClr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165</Words>
  <Application>Microsoft Office PowerPoint</Application>
  <PresentationFormat>Widescreen</PresentationFormat>
  <Paragraphs>60</Paragraphs>
  <Slides>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1" baseType="lpstr">
      <vt:lpstr>Arial</vt:lpstr>
      <vt:lpstr>Calibri</vt:lpstr>
      <vt:lpstr>Myriad Pro</vt:lpstr>
      <vt:lpstr>Segoe UI</vt:lpstr>
      <vt:lpstr>Segoe UI Light</vt:lpstr>
      <vt:lpstr>Times New Roman</vt:lpstr>
      <vt:lpstr>4x3_Visa_Presentation_Template_POTX_V2</vt:lpstr>
      <vt:lpstr>think-cell Slide</vt:lpstr>
      <vt:lpstr>STAV POLITIČARA U IZJAVAMA u%</vt:lpstr>
      <vt:lpstr>PowerPoint Presentation</vt:lpstr>
      <vt:lpstr>STAV POLITIČARA U IZJAVAMA u%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STAV AKTERA</dc:title>
  <dc:creator>Snezana Đapić</dc:creator>
  <cp:lastModifiedBy>Snezana Đapić</cp:lastModifiedBy>
  <cp:revision>17</cp:revision>
  <dcterms:created xsi:type="dcterms:W3CDTF">2019-02-11T10:39:27Z</dcterms:created>
  <dcterms:modified xsi:type="dcterms:W3CDTF">2019-02-13T12:06:21Z</dcterms:modified>
</cp:coreProperties>
</file>