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5EE9A8-1367-4FEC-B5D9-E3BC585624F1}" type="doc">
      <dgm:prSet loTypeId="urn:microsoft.com/office/officeart/2005/8/layout/cycle3" loCatId="cycle" qsTypeId="urn:microsoft.com/office/officeart/2005/8/quickstyle/3d3" qsCatId="3D" csTypeId="urn:microsoft.com/office/officeart/2005/8/colors/accent1_2" csCatId="accent1" phldr="1"/>
      <dgm:spPr/>
      <dgm:t>
        <a:bodyPr/>
        <a:lstStyle/>
        <a:p>
          <a:endParaRPr lang="en-US"/>
        </a:p>
      </dgm:t>
    </dgm:pt>
    <dgm:pt modelId="{629770FC-70E9-4B97-97C5-7C60A7953E3C}">
      <dgm:prSet phldrT="[Text]"/>
      <dgm:spPr/>
      <dgm:t>
        <a:bodyPr/>
        <a:lstStyle/>
        <a:p>
          <a:r>
            <a:rPr lang="en-US" dirty="0"/>
            <a:t>Renting out the so-acquired rating of Aleksandar Vu</a:t>
          </a:r>
          <a:r>
            <a:rPr lang="sr-Latn-RS" dirty="0"/>
            <a:t>čić</a:t>
          </a:r>
          <a:r>
            <a:rPr lang="en-US" dirty="0"/>
            <a:t> to the Serbian Progressive Party (SNS) through naming themselves on the SNS electoral list and actively campaigning for the SNS, contradicting both Article 111 of the Constitution of the Republic of Serbia and point 5.4 of the OSCE Copenhagen Declaration of 1990.</a:t>
          </a:r>
        </a:p>
      </dgm:t>
    </dgm:pt>
    <dgm:pt modelId="{17A50355-2498-4DB3-9EE0-CAF312971931}" type="parTrans" cxnId="{063E4F88-851A-4A2B-8ED2-48C24B134F8F}">
      <dgm:prSet/>
      <dgm:spPr/>
      <dgm:t>
        <a:bodyPr/>
        <a:lstStyle/>
        <a:p>
          <a:endParaRPr lang="en-US"/>
        </a:p>
      </dgm:t>
    </dgm:pt>
    <dgm:pt modelId="{22DC6DA8-3A67-4BBC-ADD3-7D365AE9C1CF}" type="sibTrans" cxnId="{063E4F88-851A-4A2B-8ED2-48C24B134F8F}">
      <dgm:prSet/>
      <dgm:spPr/>
      <dgm:t>
        <a:bodyPr/>
        <a:lstStyle/>
        <a:p>
          <a:endParaRPr lang="en-US"/>
        </a:p>
      </dgm:t>
    </dgm:pt>
    <dgm:pt modelId="{1539054A-5EC7-4D05-8FF3-DE889EA32A83}">
      <dgm:prSet phldrT="[Text]"/>
      <dgm:spPr/>
      <dgm:t>
        <a:bodyPr/>
        <a:lstStyle/>
        <a:p>
          <a:r>
            <a:rPr lang="en-US" dirty="0"/>
            <a:t>Achieving the SNS election result embodied in the number of representatives in the National Assembly that allows for the formation of an electoral majority. This election result creates a dependency relationship between the representatives and the President of the Republic, which violates Article 40, paragraph 2 of the Law on Preventi</a:t>
          </a:r>
          <a:r>
            <a:rPr lang="sr-Latn-RS" dirty="0"/>
            <a:t>on of</a:t>
          </a:r>
          <a:r>
            <a:rPr lang="en-US" dirty="0"/>
            <a:t> Corruption.</a:t>
          </a:r>
          <a:r>
            <a:rPr lang="sr-Latn-RS" dirty="0"/>
            <a:t> </a:t>
          </a:r>
          <a:endParaRPr lang="en-US" dirty="0"/>
        </a:p>
      </dgm:t>
    </dgm:pt>
    <dgm:pt modelId="{942BA993-48C7-46BC-B485-036A43C10CCF}" type="parTrans" cxnId="{16221238-ADD0-492A-936D-BD1B83A606E6}">
      <dgm:prSet/>
      <dgm:spPr/>
      <dgm:t>
        <a:bodyPr/>
        <a:lstStyle/>
        <a:p>
          <a:endParaRPr lang="en-US"/>
        </a:p>
      </dgm:t>
    </dgm:pt>
    <dgm:pt modelId="{ECB8D916-CFF5-4985-B473-1A957022B76E}" type="sibTrans" cxnId="{16221238-ADD0-492A-936D-BD1B83A606E6}">
      <dgm:prSet/>
      <dgm:spPr/>
      <dgm:t>
        <a:bodyPr/>
        <a:lstStyle/>
        <a:p>
          <a:endParaRPr lang="en-US"/>
        </a:p>
      </dgm:t>
    </dgm:pt>
    <dgm:pt modelId="{10A70334-1B9E-4CAE-B796-1FEBD1DF80DF}">
      <dgm:prSet phldrT="[Text]"/>
      <dgm:spPr/>
      <dgm:t>
        <a:bodyPr/>
        <a:lstStyle/>
        <a:p>
          <a:r>
            <a:rPr lang="en-US" dirty="0"/>
            <a:t>The REM Council doesn't sanction media service providers who violate Articles 4 to 8, 16, 26, 27 and 29 of the Rulebook on the Protection of Human Rights in the Field of Media Services when reporting about </a:t>
          </a:r>
          <a:r>
            <a:rPr lang="sr-Latn-RS" dirty="0"/>
            <a:t>Aleksandar Vučić</a:t>
          </a:r>
          <a:endParaRPr lang="en-US" dirty="0"/>
        </a:p>
      </dgm:t>
    </dgm:pt>
    <dgm:pt modelId="{BF26E77E-0D3D-47E3-9333-04DD1AFD942B}" type="parTrans" cxnId="{EBF2C2E4-9950-4560-B17A-69551757DDC6}">
      <dgm:prSet/>
      <dgm:spPr/>
      <dgm:t>
        <a:bodyPr/>
        <a:lstStyle/>
        <a:p>
          <a:endParaRPr lang="en-US"/>
        </a:p>
      </dgm:t>
    </dgm:pt>
    <dgm:pt modelId="{87A48F9C-64DC-4D18-86B6-625E44DF1004}" type="sibTrans" cxnId="{EBF2C2E4-9950-4560-B17A-69551757DDC6}">
      <dgm:prSet/>
      <dgm:spPr/>
      <dgm:t>
        <a:bodyPr/>
        <a:lstStyle/>
        <a:p>
          <a:endParaRPr lang="en-US"/>
        </a:p>
      </dgm:t>
    </dgm:pt>
    <dgm:pt modelId="{F0EC2AAC-5A4C-44CF-B6E8-DE3A770947F0}">
      <dgm:prSet phldrT="[Text]"/>
      <dgm:spPr/>
      <dgm:t>
        <a:bodyPr/>
        <a:lstStyle/>
        <a:p>
          <a:r>
            <a:rPr lang="sr-Latn-RS" b="1" i="0" dirty="0"/>
            <a:t>Aleksandar Vučić g</a:t>
          </a:r>
          <a:r>
            <a:rPr lang="en-US" b="1" i="0" noProof="0" dirty="0"/>
            <a:t>aining</a:t>
          </a:r>
          <a:r>
            <a:rPr lang="en-US" b="1" i="0" dirty="0"/>
            <a:t> ratings through unsanctioned violations of Article 51 of the Constitution, which regulates the right of citizens to information, or currently Article 61 and previously Article 47 of the Law on Electronic Media.</a:t>
          </a:r>
          <a:endParaRPr lang="en-US" dirty="0"/>
        </a:p>
      </dgm:t>
    </dgm:pt>
    <dgm:pt modelId="{7FC35B62-9942-479F-95E7-55E0A834D90E}" type="sibTrans" cxnId="{9A6C09D8-EDE5-458F-8C43-110A54DFA577}">
      <dgm:prSet/>
      <dgm:spPr/>
      <dgm:t>
        <a:bodyPr/>
        <a:lstStyle/>
        <a:p>
          <a:endParaRPr lang="en-US"/>
        </a:p>
      </dgm:t>
    </dgm:pt>
    <dgm:pt modelId="{DF5A99F8-DDC7-46BB-83A3-5DE43C4F5657}" type="parTrans" cxnId="{9A6C09D8-EDE5-458F-8C43-110A54DFA577}">
      <dgm:prSet/>
      <dgm:spPr/>
      <dgm:t>
        <a:bodyPr/>
        <a:lstStyle/>
        <a:p>
          <a:endParaRPr lang="en-US"/>
        </a:p>
      </dgm:t>
    </dgm:pt>
    <dgm:pt modelId="{47AED8F7-2791-41B2-BEA5-754850DFEC38}">
      <dgm:prSet phldrT="[Text]"/>
      <dgm:spPr/>
      <dgm:t>
        <a:bodyPr/>
        <a:lstStyle/>
        <a:p>
          <a:r>
            <a:rPr lang="en-US" dirty="0"/>
            <a:t>• The dependent relationship of the representatives leads to the adoption of REM's annual work reports and the absence of initiative from SNS representatives to dismiss REM Council members due to REM's illegal actions, despite their right and obligation to do so as outlined in both the current Article 19 and previous Article 16 of the Law on Electronic Media.</a:t>
          </a:r>
        </a:p>
      </dgm:t>
    </dgm:pt>
    <dgm:pt modelId="{A8BF6A8C-083A-48A4-82C9-4B4EBA150CC4}" type="sibTrans" cxnId="{85A149BE-81F2-4747-A03C-2DCF266F63D2}">
      <dgm:prSet/>
      <dgm:spPr/>
      <dgm:t>
        <a:bodyPr/>
        <a:lstStyle/>
        <a:p>
          <a:endParaRPr lang="en-US"/>
        </a:p>
      </dgm:t>
    </dgm:pt>
    <dgm:pt modelId="{6D2705DA-547B-4325-883B-56B551BA6B56}" type="parTrans" cxnId="{85A149BE-81F2-4747-A03C-2DCF266F63D2}">
      <dgm:prSet/>
      <dgm:spPr/>
      <dgm:t>
        <a:bodyPr/>
        <a:lstStyle/>
        <a:p>
          <a:endParaRPr lang="en-US"/>
        </a:p>
      </dgm:t>
    </dgm:pt>
    <dgm:pt modelId="{F5B53C74-8191-47D8-920E-E23FEA152E0F}" type="pres">
      <dgm:prSet presAssocID="{775EE9A8-1367-4FEC-B5D9-E3BC585624F1}" presName="Name0" presStyleCnt="0">
        <dgm:presLayoutVars>
          <dgm:dir/>
          <dgm:resizeHandles val="exact"/>
        </dgm:presLayoutVars>
      </dgm:prSet>
      <dgm:spPr/>
      <dgm:t>
        <a:bodyPr/>
        <a:lstStyle/>
        <a:p>
          <a:endParaRPr lang="en-US"/>
        </a:p>
      </dgm:t>
    </dgm:pt>
    <dgm:pt modelId="{35C5F193-5C5C-4F71-9662-7B5E07FCD117}" type="pres">
      <dgm:prSet presAssocID="{775EE9A8-1367-4FEC-B5D9-E3BC585624F1}" presName="cycle" presStyleCnt="0"/>
      <dgm:spPr/>
    </dgm:pt>
    <dgm:pt modelId="{0747C70E-3F86-4475-8DD6-B718AD120F4B}" type="pres">
      <dgm:prSet presAssocID="{F0EC2AAC-5A4C-44CF-B6E8-DE3A770947F0}" presName="nodeFirstNode" presStyleLbl="node1" presStyleIdx="0" presStyleCnt="5">
        <dgm:presLayoutVars>
          <dgm:bulletEnabled val="1"/>
        </dgm:presLayoutVars>
      </dgm:prSet>
      <dgm:spPr/>
      <dgm:t>
        <a:bodyPr/>
        <a:lstStyle/>
        <a:p>
          <a:endParaRPr lang="en-US"/>
        </a:p>
      </dgm:t>
    </dgm:pt>
    <dgm:pt modelId="{FE42D694-75D1-4BA7-8772-96A7424D4A5D}" type="pres">
      <dgm:prSet presAssocID="{7FC35B62-9942-479F-95E7-55E0A834D90E}" presName="sibTransFirstNode" presStyleLbl="bgShp" presStyleIdx="0" presStyleCnt="1"/>
      <dgm:spPr/>
      <dgm:t>
        <a:bodyPr/>
        <a:lstStyle/>
        <a:p>
          <a:endParaRPr lang="en-US"/>
        </a:p>
      </dgm:t>
    </dgm:pt>
    <dgm:pt modelId="{4DCF8D34-9A72-456B-95DA-9CD7424D09BE}" type="pres">
      <dgm:prSet presAssocID="{629770FC-70E9-4B97-97C5-7C60A7953E3C}" presName="nodeFollowingNodes" presStyleLbl="node1" presStyleIdx="1" presStyleCnt="5">
        <dgm:presLayoutVars>
          <dgm:bulletEnabled val="1"/>
        </dgm:presLayoutVars>
      </dgm:prSet>
      <dgm:spPr/>
      <dgm:t>
        <a:bodyPr/>
        <a:lstStyle/>
        <a:p>
          <a:endParaRPr lang="en-US"/>
        </a:p>
      </dgm:t>
    </dgm:pt>
    <dgm:pt modelId="{3055F866-DC55-45D4-9BE5-333D4219CA99}" type="pres">
      <dgm:prSet presAssocID="{1539054A-5EC7-4D05-8FF3-DE889EA32A83}" presName="nodeFollowingNodes" presStyleLbl="node1" presStyleIdx="2" presStyleCnt="5">
        <dgm:presLayoutVars>
          <dgm:bulletEnabled val="1"/>
        </dgm:presLayoutVars>
      </dgm:prSet>
      <dgm:spPr/>
      <dgm:t>
        <a:bodyPr/>
        <a:lstStyle/>
        <a:p>
          <a:endParaRPr lang="en-US"/>
        </a:p>
      </dgm:t>
    </dgm:pt>
    <dgm:pt modelId="{5CF6D9EE-B124-4D56-AF7A-36E6440A73BA}" type="pres">
      <dgm:prSet presAssocID="{47AED8F7-2791-41B2-BEA5-754850DFEC38}" presName="nodeFollowingNodes" presStyleLbl="node1" presStyleIdx="3" presStyleCnt="5">
        <dgm:presLayoutVars>
          <dgm:bulletEnabled val="1"/>
        </dgm:presLayoutVars>
      </dgm:prSet>
      <dgm:spPr/>
      <dgm:t>
        <a:bodyPr/>
        <a:lstStyle/>
        <a:p>
          <a:endParaRPr lang="en-US"/>
        </a:p>
      </dgm:t>
    </dgm:pt>
    <dgm:pt modelId="{561A73D5-EDE2-472D-A9B5-923F4C3DE061}" type="pres">
      <dgm:prSet presAssocID="{10A70334-1B9E-4CAE-B796-1FEBD1DF80DF}" presName="nodeFollowingNodes" presStyleLbl="node1" presStyleIdx="4" presStyleCnt="5">
        <dgm:presLayoutVars>
          <dgm:bulletEnabled val="1"/>
        </dgm:presLayoutVars>
      </dgm:prSet>
      <dgm:spPr/>
      <dgm:t>
        <a:bodyPr/>
        <a:lstStyle/>
        <a:p>
          <a:endParaRPr lang="en-US"/>
        </a:p>
      </dgm:t>
    </dgm:pt>
  </dgm:ptLst>
  <dgm:cxnLst>
    <dgm:cxn modelId="{9A6C09D8-EDE5-458F-8C43-110A54DFA577}" srcId="{775EE9A8-1367-4FEC-B5D9-E3BC585624F1}" destId="{F0EC2AAC-5A4C-44CF-B6E8-DE3A770947F0}" srcOrd="0" destOrd="0" parTransId="{DF5A99F8-DDC7-46BB-83A3-5DE43C4F5657}" sibTransId="{7FC35B62-9942-479F-95E7-55E0A834D90E}"/>
    <dgm:cxn modelId="{288488ED-B32C-4686-836D-EE6CBEF0BE08}" type="presOf" srcId="{F0EC2AAC-5A4C-44CF-B6E8-DE3A770947F0}" destId="{0747C70E-3F86-4475-8DD6-B718AD120F4B}" srcOrd="0" destOrd="0" presId="urn:microsoft.com/office/officeart/2005/8/layout/cycle3"/>
    <dgm:cxn modelId="{EBF2C2E4-9950-4560-B17A-69551757DDC6}" srcId="{775EE9A8-1367-4FEC-B5D9-E3BC585624F1}" destId="{10A70334-1B9E-4CAE-B796-1FEBD1DF80DF}" srcOrd="4" destOrd="0" parTransId="{BF26E77E-0D3D-47E3-9333-04DD1AFD942B}" sibTransId="{87A48F9C-64DC-4D18-86B6-625E44DF1004}"/>
    <dgm:cxn modelId="{063E4F88-851A-4A2B-8ED2-48C24B134F8F}" srcId="{775EE9A8-1367-4FEC-B5D9-E3BC585624F1}" destId="{629770FC-70E9-4B97-97C5-7C60A7953E3C}" srcOrd="1" destOrd="0" parTransId="{17A50355-2498-4DB3-9EE0-CAF312971931}" sibTransId="{22DC6DA8-3A67-4BBC-ADD3-7D365AE9C1CF}"/>
    <dgm:cxn modelId="{C75FB7D3-54D0-4001-88D9-5677DDDC79ED}" type="presOf" srcId="{47AED8F7-2791-41B2-BEA5-754850DFEC38}" destId="{5CF6D9EE-B124-4D56-AF7A-36E6440A73BA}" srcOrd="0" destOrd="0" presId="urn:microsoft.com/office/officeart/2005/8/layout/cycle3"/>
    <dgm:cxn modelId="{85A149BE-81F2-4747-A03C-2DCF266F63D2}" srcId="{775EE9A8-1367-4FEC-B5D9-E3BC585624F1}" destId="{47AED8F7-2791-41B2-BEA5-754850DFEC38}" srcOrd="3" destOrd="0" parTransId="{6D2705DA-547B-4325-883B-56B551BA6B56}" sibTransId="{A8BF6A8C-083A-48A4-82C9-4B4EBA150CC4}"/>
    <dgm:cxn modelId="{8EB38305-3357-44A8-B4CE-89F665E2BD79}" type="presOf" srcId="{1539054A-5EC7-4D05-8FF3-DE889EA32A83}" destId="{3055F866-DC55-45D4-9BE5-333D4219CA99}" srcOrd="0" destOrd="0" presId="urn:microsoft.com/office/officeart/2005/8/layout/cycle3"/>
    <dgm:cxn modelId="{F2CA74AF-BF9E-4025-B613-5113356C8E02}" type="presOf" srcId="{7FC35B62-9942-479F-95E7-55E0A834D90E}" destId="{FE42D694-75D1-4BA7-8772-96A7424D4A5D}" srcOrd="0" destOrd="0" presId="urn:microsoft.com/office/officeart/2005/8/layout/cycle3"/>
    <dgm:cxn modelId="{A5C8D79A-798C-4320-AD27-BF016AFDD29E}" type="presOf" srcId="{10A70334-1B9E-4CAE-B796-1FEBD1DF80DF}" destId="{561A73D5-EDE2-472D-A9B5-923F4C3DE061}" srcOrd="0" destOrd="0" presId="urn:microsoft.com/office/officeart/2005/8/layout/cycle3"/>
    <dgm:cxn modelId="{16221238-ADD0-492A-936D-BD1B83A606E6}" srcId="{775EE9A8-1367-4FEC-B5D9-E3BC585624F1}" destId="{1539054A-5EC7-4D05-8FF3-DE889EA32A83}" srcOrd="2" destOrd="0" parTransId="{942BA993-48C7-46BC-B485-036A43C10CCF}" sibTransId="{ECB8D916-CFF5-4985-B473-1A957022B76E}"/>
    <dgm:cxn modelId="{47608968-039A-482C-823D-45EC93807319}" type="presOf" srcId="{629770FC-70E9-4B97-97C5-7C60A7953E3C}" destId="{4DCF8D34-9A72-456B-95DA-9CD7424D09BE}" srcOrd="0" destOrd="0" presId="urn:microsoft.com/office/officeart/2005/8/layout/cycle3"/>
    <dgm:cxn modelId="{274AAC0C-C0F4-4C47-91FF-75A99F87F367}" type="presOf" srcId="{775EE9A8-1367-4FEC-B5D9-E3BC585624F1}" destId="{F5B53C74-8191-47D8-920E-E23FEA152E0F}" srcOrd="0" destOrd="0" presId="urn:microsoft.com/office/officeart/2005/8/layout/cycle3"/>
    <dgm:cxn modelId="{CEEE246E-1313-4224-80B6-A889E51DE9F4}" type="presParOf" srcId="{F5B53C74-8191-47D8-920E-E23FEA152E0F}" destId="{35C5F193-5C5C-4F71-9662-7B5E07FCD117}" srcOrd="0" destOrd="0" presId="urn:microsoft.com/office/officeart/2005/8/layout/cycle3"/>
    <dgm:cxn modelId="{D5377A20-FA05-4726-B92B-90D9B9850E1A}" type="presParOf" srcId="{35C5F193-5C5C-4F71-9662-7B5E07FCD117}" destId="{0747C70E-3F86-4475-8DD6-B718AD120F4B}" srcOrd="0" destOrd="0" presId="urn:microsoft.com/office/officeart/2005/8/layout/cycle3"/>
    <dgm:cxn modelId="{0C591CD4-4070-4CA4-8F23-A15D23A32E8D}" type="presParOf" srcId="{35C5F193-5C5C-4F71-9662-7B5E07FCD117}" destId="{FE42D694-75D1-4BA7-8772-96A7424D4A5D}" srcOrd="1" destOrd="0" presId="urn:microsoft.com/office/officeart/2005/8/layout/cycle3"/>
    <dgm:cxn modelId="{8D4474F7-9C09-4D6B-928E-56F31543F945}" type="presParOf" srcId="{35C5F193-5C5C-4F71-9662-7B5E07FCD117}" destId="{4DCF8D34-9A72-456B-95DA-9CD7424D09BE}" srcOrd="2" destOrd="0" presId="urn:microsoft.com/office/officeart/2005/8/layout/cycle3"/>
    <dgm:cxn modelId="{F1067B64-B00B-4861-82B1-734807161A29}" type="presParOf" srcId="{35C5F193-5C5C-4F71-9662-7B5E07FCD117}" destId="{3055F866-DC55-45D4-9BE5-333D4219CA99}" srcOrd="3" destOrd="0" presId="urn:microsoft.com/office/officeart/2005/8/layout/cycle3"/>
    <dgm:cxn modelId="{DEA4D056-0AE2-48B2-A969-603D3E4F293D}" type="presParOf" srcId="{35C5F193-5C5C-4F71-9662-7B5E07FCD117}" destId="{5CF6D9EE-B124-4D56-AF7A-36E6440A73BA}" srcOrd="4" destOrd="0" presId="urn:microsoft.com/office/officeart/2005/8/layout/cycle3"/>
    <dgm:cxn modelId="{BF363FD7-8A62-46C5-9EC8-4EECC5487690}" type="presParOf" srcId="{35C5F193-5C5C-4F71-9662-7B5E07FCD117}" destId="{561A73D5-EDE2-472D-A9B5-923F4C3DE061}"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42D694-75D1-4BA7-8772-96A7424D4A5D}">
      <dsp:nvSpPr>
        <dsp:cNvPr id="0" name=""/>
        <dsp:cNvSpPr/>
      </dsp:nvSpPr>
      <dsp:spPr>
        <a:xfrm>
          <a:off x="1773501" y="-35797"/>
          <a:ext cx="5596997" cy="5596997"/>
        </a:xfrm>
        <a:prstGeom prst="circularArrow">
          <a:avLst>
            <a:gd name="adj1" fmla="val 5544"/>
            <a:gd name="adj2" fmla="val 330680"/>
            <a:gd name="adj3" fmla="val 13752189"/>
            <a:gd name="adj4" fmla="val 17400427"/>
            <a:gd name="adj5" fmla="val 5757"/>
          </a:avLst>
        </a:prstGeom>
        <a:solidFill>
          <a:schemeClr val="accent1">
            <a:tint val="40000"/>
            <a:hueOff val="0"/>
            <a:satOff val="0"/>
            <a:lumOff val="0"/>
            <a:alphaOff val="0"/>
          </a:schemeClr>
        </a:solidFill>
        <a:ln w="9525" cap="flat"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0747C70E-3F86-4475-8DD6-B718AD120F4B}">
      <dsp:nvSpPr>
        <dsp:cNvPr id="0" name=""/>
        <dsp:cNvSpPr/>
      </dsp:nvSpPr>
      <dsp:spPr>
        <a:xfrm>
          <a:off x="3248173" y="1013"/>
          <a:ext cx="2647652" cy="1323826"/>
        </a:xfrm>
        <a:prstGeom prst="roundRect">
          <a:avLst/>
        </a:prstGeom>
        <a:solidFill>
          <a:schemeClr val="accent1">
            <a:hueOff val="0"/>
            <a:satOff val="0"/>
            <a:lumOff val="0"/>
            <a:alphaOff val="0"/>
          </a:schemeClr>
        </a:solidFill>
        <a:ln>
          <a:noFill/>
        </a:ln>
        <a:effectLst>
          <a:glow rad="70000">
            <a:schemeClr val="accent1">
              <a:hueOff val="0"/>
              <a:satOff val="0"/>
              <a:lumOff val="0"/>
              <a:alphaOff val="0"/>
              <a:tint val="30000"/>
              <a:shade val="95000"/>
              <a:satMod val="300000"/>
              <a:alpha val="5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sr-Latn-RS" sz="900" b="1" i="0" kern="1200" dirty="0"/>
            <a:t>Aleksandar Vučić g</a:t>
          </a:r>
          <a:r>
            <a:rPr lang="en-US" sz="900" b="1" i="0" kern="1200" noProof="0" dirty="0"/>
            <a:t>aining</a:t>
          </a:r>
          <a:r>
            <a:rPr lang="en-US" sz="900" b="1" i="0" kern="1200" dirty="0"/>
            <a:t> ratings through unsanctioned violations of Article 51 of the Constitution, which regulates the right of citizens to information, or currently Article 61 and previously Article 47 of the Law on Electronic Media.</a:t>
          </a:r>
          <a:endParaRPr lang="en-US" sz="900" kern="1200" dirty="0"/>
        </a:p>
      </dsp:txBody>
      <dsp:txXfrm>
        <a:off x="3312797" y="65637"/>
        <a:ext cx="2518404" cy="1194578"/>
      </dsp:txXfrm>
    </dsp:sp>
    <dsp:sp modelId="{4DCF8D34-9A72-456B-95DA-9CD7424D09BE}">
      <dsp:nvSpPr>
        <dsp:cNvPr id="0" name=""/>
        <dsp:cNvSpPr/>
      </dsp:nvSpPr>
      <dsp:spPr>
        <a:xfrm>
          <a:off x="5518135" y="1650237"/>
          <a:ext cx="2647652" cy="1323826"/>
        </a:xfrm>
        <a:prstGeom prst="roundRect">
          <a:avLst/>
        </a:prstGeom>
        <a:solidFill>
          <a:schemeClr val="accent1">
            <a:hueOff val="0"/>
            <a:satOff val="0"/>
            <a:lumOff val="0"/>
            <a:alphaOff val="0"/>
          </a:schemeClr>
        </a:solidFill>
        <a:ln>
          <a:noFill/>
        </a:ln>
        <a:effectLst>
          <a:glow rad="70000">
            <a:schemeClr val="accent1">
              <a:hueOff val="0"/>
              <a:satOff val="0"/>
              <a:lumOff val="0"/>
              <a:alphaOff val="0"/>
              <a:tint val="30000"/>
              <a:shade val="95000"/>
              <a:satMod val="300000"/>
              <a:alpha val="5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a:t>Renting out the so-acquired rating of Aleksandar Vu</a:t>
          </a:r>
          <a:r>
            <a:rPr lang="sr-Latn-RS" sz="900" kern="1200" dirty="0"/>
            <a:t>čić</a:t>
          </a:r>
          <a:r>
            <a:rPr lang="en-US" sz="900" kern="1200" dirty="0"/>
            <a:t> to the Serbian Progressive Party (SNS) through naming themselves on the SNS electoral list and actively campaigning for the SNS, contradicting both Article 111 of the Constitution of the Republic of Serbia and point 5.4 of the OSCE Copenhagen Declaration of 1990.</a:t>
          </a:r>
        </a:p>
      </dsp:txBody>
      <dsp:txXfrm>
        <a:off x="5582759" y="1714861"/>
        <a:ext cx="2518404" cy="1194578"/>
      </dsp:txXfrm>
    </dsp:sp>
    <dsp:sp modelId="{3055F866-DC55-45D4-9BE5-333D4219CA99}">
      <dsp:nvSpPr>
        <dsp:cNvPr id="0" name=""/>
        <dsp:cNvSpPr/>
      </dsp:nvSpPr>
      <dsp:spPr>
        <a:xfrm>
          <a:off x="4651087" y="4318738"/>
          <a:ext cx="2647652" cy="1323826"/>
        </a:xfrm>
        <a:prstGeom prst="roundRect">
          <a:avLst/>
        </a:prstGeom>
        <a:solidFill>
          <a:schemeClr val="accent1">
            <a:hueOff val="0"/>
            <a:satOff val="0"/>
            <a:lumOff val="0"/>
            <a:alphaOff val="0"/>
          </a:schemeClr>
        </a:solidFill>
        <a:ln>
          <a:noFill/>
        </a:ln>
        <a:effectLst>
          <a:glow rad="70000">
            <a:schemeClr val="accent1">
              <a:hueOff val="0"/>
              <a:satOff val="0"/>
              <a:lumOff val="0"/>
              <a:alphaOff val="0"/>
              <a:tint val="30000"/>
              <a:shade val="95000"/>
              <a:satMod val="300000"/>
              <a:alpha val="5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a:t>Achieving the SNS election result embodied in the number of representatives in the National Assembly that allows for the formation of an electoral majority. This election result creates a dependency relationship between the representatives and the President of the Republic, which violates Article 40, paragraph 2 of the Law on Preventi</a:t>
          </a:r>
          <a:r>
            <a:rPr lang="sr-Latn-RS" sz="900" kern="1200" dirty="0"/>
            <a:t>on of</a:t>
          </a:r>
          <a:r>
            <a:rPr lang="en-US" sz="900" kern="1200" dirty="0"/>
            <a:t> Corruption.</a:t>
          </a:r>
          <a:r>
            <a:rPr lang="sr-Latn-RS" sz="900" kern="1200" dirty="0"/>
            <a:t> </a:t>
          </a:r>
          <a:endParaRPr lang="en-US" sz="900" kern="1200" dirty="0"/>
        </a:p>
      </dsp:txBody>
      <dsp:txXfrm>
        <a:off x="4715711" y="4383362"/>
        <a:ext cx="2518404" cy="1194578"/>
      </dsp:txXfrm>
    </dsp:sp>
    <dsp:sp modelId="{5CF6D9EE-B124-4D56-AF7A-36E6440A73BA}">
      <dsp:nvSpPr>
        <dsp:cNvPr id="0" name=""/>
        <dsp:cNvSpPr/>
      </dsp:nvSpPr>
      <dsp:spPr>
        <a:xfrm>
          <a:off x="1845260" y="4318738"/>
          <a:ext cx="2647652" cy="1323826"/>
        </a:xfrm>
        <a:prstGeom prst="roundRect">
          <a:avLst/>
        </a:prstGeom>
        <a:solidFill>
          <a:schemeClr val="accent1">
            <a:hueOff val="0"/>
            <a:satOff val="0"/>
            <a:lumOff val="0"/>
            <a:alphaOff val="0"/>
          </a:schemeClr>
        </a:solidFill>
        <a:ln>
          <a:noFill/>
        </a:ln>
        <a:effectLst>
          <a:glow rad="70000">
            <a:schemeClr val="accent1">
              <a:hueOff val="0"/>
              <a:satOff val="0"/>
              <a:lumOff val="0"/>
              <a:alphaOff val="0"/>
              <a:tint val="30000"/>
              <a:shade val="95000"/>
              <a:satMod val="300000"/>
              <a:alpha val="5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a:t>• The dependent relationship of the representatives leads to the adoption of REM's annual work reports and the absence of initiative from SNS representatives to dismiss REM Council members due to REM's illegal actions, despite their right and obligation to do so as outlined in both the current Article 19 and previous Article 16 of the Law on Electronic Media.</a:t>
          </a:r>
        </a:p>
      </dsp:txBody>
      <dsp:txXfrm>
        <a:off x="1909884" y="4383362"/>
        <a:ext cx="2518404" cy="1194578"/>
      </dsp:txXfrm>
    </dsp:sp>
    <dsp:sp modelId="{561A73D5-EDE2-472D-A9B5-923F4C3DE061}">
      <dsp:nvSpPr>
        <dsp:cNvPr id="0" name=""/>
        <dsp:cNvSpPr/>
      </dsp:nvSpPr>
      <dsp:spPr>
        <a:xfrm>
          <a:off x="978211" y="1650237"/>
          <a:ext cx="2647652" cy="1323826"/>
        </a:xfrm>
        <a:prstGeom prst="roundRect">
          <a:avLst/>
        </a:prstGeom>
        <a:solidFill>
          <a:schemeClr val="accent1">
            <a:hueOff val="0"/>
            <a:satOff val="0"/>
            <a:lumOff val="0"/>
            <a:alphaOff val="0"/>
          </a:schemeClr>
        </a:solidFill>
        <a:ln>
          <a:noFill/>
        </a:ln>
        <a:effectLst>
          <a:glow rad="70000">
            <a:schemeClr val="accent1">
              <a:hueOff val="0"/>
              <a:satOff val="0"/>
              <a:lumOff val="0"/>
              <a:alphaOff val="0"/>
              <a:tint val="30000"/>
              <a:shade val="95000"/>
              <a:satMod val="300000"/>
              <a:alpha val="5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a:t>The REM Council doesn't sanction media service providers who violate Articles 4 to 8, 16, 26, 27 and 29 of the Rulebook on the Protection of Human Rights in the Field of Media Services when reporting about </a:t>
          </a:r>
          <a:r>
            <a:rPr lang="sr-Latn-RS" sz="900" kern="1200" dirty="0"/>
            <a:t>Aleksandar Vučić</a:t>
          </a:r>
          <a:endParaRPr lang="en-US" sz="900" kern="1200" dirty="0"/>
        </a:p>
      </dsp:txBody>
      <dsp:txXfrm>
        <a:off x="1042835" y="1714861"/>
        <a:ext cx="2518404" cy="1194578"/>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0251734-FF81-407D-B0BB-E655A7FE0DEA}" type="datetimeFigureOut">
              <a:rPr lang="en-US" smtClean="0"/>
              <a:pPr/>
              <a:t>2/20/2024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5C3A2EE-F339-44FC-B674-6649ED56D3C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0251734-FF81-407D-B0BB-E655A7FE0DEA}" type="datetimeFigureOut">
              <a:rPr lang="en-US" smtClean="0"/>
              <a:pPr/>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C3A2EE-F339-44FC-B674-6649ED56D3C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0251734-FF81-407D-B0BB-E655A7FE0DEA}" type="datetimeFigureOut">
              <a:rPr lang="en-US" smtClean="0"/>
              <a:pPr/>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C3A2EE-F339-44FC-B674-6649ED56D3C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0251734-FF81-407D-B0BB-E655A7FE0DEA}" type="datetimeFigureOut">
              <a:rPr lang="en-US" smtClean="0"/>
              <a:pPr/>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C3A2EE-F339-44FC-B674-6649ED56D3C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0251734-FF81-407D-B0BB-E655A7FE0DEA}" type="datetimeFigureOut">
              <a:rPr lang="en-US" smtClean="0"/>
              <a:pPr/>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C3A2EE-F339-44FC-B674-6649ED56D3C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0251734-FF81-407D-B0BB-E655A7FE0DEA}" type="datetimeFigureOut">
              <a:rPr lang="en-US" smtClean="0"/>
              <a:pPr/>
              <a:t>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C3A2EE-F339-44FC-B674-6649ED56D3C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0251734-FF81-407D-B0BB-E655A7FE0DEA}" type="datetimeFigureOut">
              <a:rPr lang="en-US" smtClean="0"/>
              <a:pPr/>
              <a:t>2/20/2024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C3A2EE-F339-44FC-B674-6649ED56D3C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00251734-FF81-407D-B0BB-E655A7FE0DEA}" type="datetimeFigureOut">
              <a:rPr lang="en-US" smtClean="0"/>
              <a:pPr/>
              <a:t>2/20/2024</a:t>
            </a:fld>
            <a:endParaRPr lang="en-US" dirty="0"/>
          </a:p>
        </p:txBody>
      </p:sp>
      <p:sp>
        <p:nvSpPr>
          <p:cNvPr id="8" name="Slide Number Placeholder 7"/>
          <p:cNvSpPr>
            <a:spLocks noGrp="1"/>
          </p:cNvSpPr>
          <p:nvPr>
            <p:ph type="sldNum" sz="quarter" idx="11"/>
          </p:nvPr>
        </p:nvSpPr>
        <p:spPr/>
        <p:txBody>
          <a:bodyPr/>
          <a:lstStyle/>
          <a:p>
            <a:fld id="{D5C3A2EE-F339-44FC-B674-6649ED56D3CB}"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251734-FF81-407D-B0BB-E655A7FE0DEA}" type="datetimeFigureOut">
              <a:rPr lang="en-US" smtClean="0"/>
              <a:pPr/>
              <a:t>2/20/2024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C3A2EE-F339-44FC-B674-6649ED56D3C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0251734-FF81-407D-B0BB-E655A7FE0DEA}" type="datetimeFigureOut">
              <a:rPr lang="en-US" smtClean="0"/>
              <a:pPr/>
              <a:t>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156448" y="6422064"/>
            <a:ext cx="762000" cy="365125"/>
          </a:xfrm>
        </p:spPr>
        <p:txBody>
          <a:bodyPr/>
          <a:lstStyle/>
          <a:p>
            <a:fld id="{D5C3A2EE-F339-44FC-B674-6649ED56D3C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00251734-FF81-407D-B0BB-E655A7FE0DEA}" type="datetimeFigureOut">
              <a:rPr lang="en-US" smtClean="0"/>
              <a:pPr/>
              <a:t>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C3A2EE-F339-44FC-B674-6649ED56D3C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00251734-FF81-407D-B0BB-E655A7FE0DEA}" type="datetimeFigureOut">
              <a:rPr lang="en-US" smtClean="0"/>
              <a:pPr/>
              <a:t>2/20/2024</a:t>
            </a:fld>
            <a:endParaRPr lang="en-US"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5C3A2EE-F339-44FC-B674-6649ED56D3CB}" type="slidenum">
              <a:rPr lang="en-US" smtClean="0"/>
              <a:pPr/>
              <a:t>‹#›</a:t>
            </a:fld>
            <a:endParaRPr lang="en-US" dirty="0"/>
          </a:p>
        </p:txBody>
      </p:sp>
      <p:sp>
        <p:nvSpPr>
          <p:cNvPr id="3" name="MSIPCMContentMarking" descr="{&quot;HashCode&quot;:1599762497,&quot;Placement&quot;:&quot;Header&quot;,&quot;Top&quot;:0.0,&quot;Left&quot;:599.554565,&quot;SlideWidth&quot;:720,&quot;SlideHeight&quot;:540}">
            <a:extLst>
              <a:ext uri="{FF2B5EF4-FFF2-40B4-BE49-F238E27FC236}">
                <a16:creationId xmlns:a16="http://schemas.microsoft.com/office/drawing/2014/main" id="{8DFFA0A7-4BC1-4187-B3F6-BEAB5F3D3FAB}"/>
              </a:ext>
            </a:extLst>
          </p:cNvPr>
          <p:cNvSpPr txBox="1"/>
          <p:nvPr userDrawn="1"/>
        </p:nvSpPr>
        <p:spPr>
          <a:xfrm>
            <a:off x="7614343" y="0"/>
            <a:ext cx="1529657" cy="262344"/>
          </a:xfrm>
          <a:prstGeom prst="rect">
            <a:avLst/>
          </a:prstGeom>
          <a:noFill/>
        </p:spPr>
        <p:txBody>
          <a:bodyPr vert="horz" wrap="square" lIns="0" tIns="0" rIns="0" bIns="0" rtlCol="0" anchor="ctr" anchorCtr="1">
            <a:spAutoFit/>
          </a:bodyPr>
          <a:lstStyle/>
          <a:p>
            <a:pPr algn="r">
              <a:spcBef>
                <a:spcPts val="0"/>
              </a:spcBef>
              <a:spcAft>
                <a:spcPts val="0"/>
              </a:spcAft>
            </a:pPr>
            <a:r>
              <a:rPr lang="sr-Latn-RS" sz="1000" dirty="0">
                <a:solidFill>
                  <a:srgbClr val="000000"/>
                </a:solidFill>
                <a:latin typeface="Calibri" panose="020F0502020204030204" pitchFamily="34" charset="0"/>
              </a:rPr>
              <a:t>Poslovna tajna - Interno</a:t>
            </a:r>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r-Latn-RS" sz="2000" dirty="0"/>
              <a:t>Scheme of Vučić</a:t>
            </a:r>
            <a:r>
              <a:rPr lang="en-US" sz="2000" dirty="0"/>
              <a:t>’s Illegal Rating Production</a:t>
            </a:r>
            <a:r>
              <a:rPr lang="sr-Latn-RS" sz="2000" dirty="0"/>
              <a:t/>
            </a:r>
            <a:br>
              <a:rPr lang="sr-Latn-RS" sz="2000" dirty="0"/>
            </a:br>
            <a:r>
              <a:rPr lang="en-US" sz="2000" dirty="0"/>
              <a:t>with the Aid of REM’s Non-Sanctioning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36511581"/>
              </p:ext>
            </p:extLst>
          </p:nvPr>
        </p:nvGraphicFramePr>
        <p:xfrm>
          <a:off x="0" y="1214422"/>
          <a:ext cx="9144000" cy="5643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Technic">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1470</TotalTime>
  <Words>263</Words>
  <Application>Microsoft Office PowerPoint</Application>
  <PresentationFormat>On-screen Show (4:3)</PresentationFormat>
  <Paragraphs>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Book</vt:lpstr>
      <vt:lpstr>Wingdings 2</vt:lpstr>
      <vt:lpstr>Technic</vt:lpstr>
      <vt:lpstr>Scheme of Vučić’s Illegal Rating Production with the Aid of REM’s Non-Sanctioning</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USER</cp:lastModifiedBy>
  <cp:revision>14</cp:revision>
  <dcterms:created xsi:type="dcterms:W3CDTF">2024-02-17T11:33:08Z</dcterms:created>
  <dcterms:modified xsi:type="dcterms:W3CDTF">2024-02-20T07:41:21Z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12323d3-ecdb-4453-a891-cda8887ae10a_Enabled">
    <vt:lpwstr>true</vt:lpwstr>
  </property>
  <property fmtid="{D5CDD505-2E9C-101B-9397-08002B2CF9AE}" pid="3" name="MSIP_Label_512323d3-ecdb-4453-a891-cda8887ae10a_SetDate">
    <vt:lpwstr>2024-02-19T13:18:13Z</vt:lpwstr>
  </property>
  <property fmtid="{D5CDD505-2E9C-101B-9397-08002B2CF9AE}" pid="4" name="MSIP_Label_512323d3-ecdb-4453-a891-cda8887ae10a_Method">
    <vt:lpwstr>Standard</vt:lpwstr>
  </property>
  <property fmtid="{D5CDD505-2E9C-101B-9397-08002B2CF9AE}" pid="5" name="MSIP_Label_512323d3-ecdb-4453-a891-cda8887ae10a_Name">
    <vt:lpwstr>512323d3-ecdb-4453-a891-cda8887ae10a</vt:lpwstr>
  </property>
  <property fmtid="{D5CDD505-2E9C-101B-9397-08002B2CF9AE}" pid="6" name="MSIP_Label_512323d3-ecdb-4453-a891-cda8887ae10a_SiteId">
    <vt:lpwstr>8ffab0aa-8d0d-46af-a297-dfb78955eadf</vt:lpwstr>
  </property>
  <property fmtid="{D5CDD505-2E9C-101B-9397-08002B2CF9AE}" pid="7" name="MSIP_Label_512323d3-ecdb-4453-a891-cda8887ae10a_ActionId">
    <vt:lpwstr>40e988b4-abcd-4cff-b541-92741dff0fab</vt:lpwstr>
  </property>
  <property fmtid="{D5CDD505-2E9C-101B-9397-08002B2CF9AE}" pid="8" name="MSIP_Label_512323d3-ecdb-4453-a891-cda8887ae10a_ContentBits">
    <vt:lpwstr>1</vt:lpwstr>
  </property>
</Properties>
</file>